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62" r:id="rId6"/>
    <p:sldId id="260" r:id="rId7"/>
    <p:sldId id="259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86" autoAdjust="0"/>
  </p:normalViewPr>
  <p:slideViewPr>
    <p:cSldViewPr>
      <p:cViewPr varScale="1">
        <p:scale>
          <a:sx n="102" d="100"/>
          <a:sy n="102" d="100"/>
        </p:scale>
        <p:origin x="-18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86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6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BD8E0-831B-4CD1-AAEF-A90856779B1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6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A0712-1626-4D64-8F28-BCB6291D9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71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6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09F62-B844-4088-AFD1-D31ECAEA751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416112"/>
            <a:ext cx="5607684" cy="41824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6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2252-A019-4131-A621-7C490EDE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7421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73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aseline="0" dirty="0" smtClean="0"/>
              <a:t>All membership dues collected in 2016 were for 2016 dues – no collection of late 2015 or earlier dues and no collection of 2017 pre-paid.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30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2017 Memberships</a:t>
            </a:r>
            <a:r>
              <a:rPr lang="en-US" baseline="0" dirty="0" smtClean="0"/>
              <a:t> dues collection projected to be $46,000.  Dues were $2,000 in 2016 and have been reduced to $1,000 in 2017.  Have a significant backlog in collecting dues.  Dues to be collected are as follows:</a:t>
            </a:r>
          </a:p>
          <a:p>
            <a:r>
              <a:rPr lang="en-US" baseline="0" dirty="0" smtClean="0"/>
              <a:t>2017 - $20,000</a:t>
            </a:r>
            <a:br>
              <a:rPr lang="en-US" baseline="0" dirty="0" smtClean="0"/>
            </a:br>
            <a:r>
              <a:rPr lang="en-US" baseline="0" dirty="0" smtClean="0"/>
              <a:t>2016 - $22,000</a:t>
            </a:r>
          </a:p>
          <a:p>
            <a:r>
              <a:rPr lang="en-US" baseline="0" dirty="0" smtClean="0"/>
              <a:t>Prior - $4,000</a:t>
            </a:r>
          </a:p>
          <a:p>
            <a:r>
              <a:rPr lang="en-US" baseline="0" dirty="0" smtClean="0"/>
              <a:t>One company owes dues back to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10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to Mike: Cash balance vs. total receipts</a:t>
            </a:r>
          </a:p>
          <a:p>
            <a:r>
              <a:rPr lang="en-US" dirty="0" smtClean="0"/>
              <a:t>There is some point of confusion around what</a:t>
            </a:r>
            <a:r>
              <a:rPr lang="en-US" baseline="0" dirty="0" smtClean="0"/>
              <a:t> seems to be a self-stipulated threshold of keep a cash balance below $100,000.  When talking to the prior treasury contact, I was told that we needed to keep the cash balance below $100,000 due to tax reasons.  But when I researched this on IRS.gov I found no mention of anything to do with a cash balance threshold.  However, I did find that we are able to file a much simpler “e-Postcard” tax return if our “Gross receipts are normally $50,000 or less” (and there are technical rules around what that means).  May be worth bringing up in the meeting because I do not know where the $100,000 cash balance threshold is coming from.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98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is from last year (with updates for 2016 status) as no proposed actions yet for 2016 – </a:t>
            </a:r>
          </a:p>
          <a:p>
            <a:r>
              <a:rPr lang="en-US" dirty="0" smtClean="0"/>
              <a:t>Notes</a:t>
            </a:r>
            <a:r>
              <a:rPr lang="en-US" baseline="0" dirty="0" smtClean="0"/>
              <a:t> on 2015 proposal:  </a:t>
            </a:r>
          </a:p>
          <a:p>
            <a:r>
              <a:rPr lang="en-US" baseline="0" dirty="0" smtClean="0"/>
              <a:t>Decision was made by members against 2016 benchmark survey</a:t>
            </a:r>
          </a:p>
          <a:p>
            <a:r>
              <a:rPr lang="en-US" baseline="0" dirty="0" smtClean="0"/>
              <a:t>PISA basic Box site was established </a:t>
            </a:r>
          </a:p>
          <a:p>
            <a:r>
              <a:rPr lang="en-US" baseline="0" dirty="0" smtClean="0"/>
              <a:t>PISA Record Retention/Destruction Policy pending – status unknown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28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0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7CB-62F0-4EA2-8037-398F3A4A7D8A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7F3F-732B-4E96-89A8-6EB70F7FD123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F599-DA5C-48E8-8CEE-2242985D394F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Pharmaceutical Information Systems Association (PISA)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524000"/>
            <a:ext cx="830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08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E68A-4273-44C0-8C81-58A367B73FA9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2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E474-399B-439D-8D1D-3CC3BAB3E4CC}" type="datetime1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2FD4-BC49-483B-AE1D-30AF737AD5AD}" type="datetime1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3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7DED-3C18-4D17-8F1F-A28621B64A3F}" type="datetime1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4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1B4A-3A9E-45CC-9209-BA1E886DEFA4}" type="datetime1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3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0549-4F7D-4C1C-8581-5551804BE899}" type="datetime1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7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04A8-FF7F-4651-A0BF-141F591E734C}" type="datetime1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E3D2B-68AC-435D-BC93-CEF474E4463F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7772400" cy="1470025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PISA 2017 TREASURY REPORT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876800"/>
            <a:ext cx="7239000" cy="12954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March 2017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2362200"/>
            <a:ext cx="777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4267200"/>
            <a:ext cx="777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822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3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PISA 2016 Income and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2016 Income</a:t>
            </a:r>
          </a:p>
          <a:p>
            <a:r>
              <a:rPr lang="en-US" sz="2000" dirty="0" smtClean="0"/>
              <a:t>Membership dues (all 2016)		     18,000</a:t>
            </a:r>
          </a:p>
          <a:p>
            <a:r>
              <a:rPr lang="en-US" sz="2000" dirty="0" smtClean="0"/>
              <a:t>Interest income			           </a:t>
            </a:r>
            <a:r>
              <a:rPr lang="en-US" sz="2000" dirty="0"/>
              <a:t> </a:t>
            </a:r>
            <a:r>
              <a:rPr lang="en-US" sz="2000" dirty="0" smtClean="0"/>
              <a:t> 45</a:t>
            </a:r>
          </a:p>
          <a:p>
            <a:r>
              <a:rPr lang="en-US" sz="2000" dirty="0" smtClean="0"/>
              <a:t>Other		                                             55   </a:t>
            </a:r>
          </a:p>
          <a:p>
            <a:pPr marL="0" indent="0">
              <a:buNone/>
            </a:pPr>
            <a:r>
              <a:rPr lang="en-US" sz="2000" dirty="0" smtClean="0"/>
              <a:t>							       18,100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000" u="sng" dirty="0" smtClean="0"/>
              <a:t>2016 Expenses</a:t>
            </a:r>
          </a:p>
          <a:p>
            <a:r>
              <a:rPr lang="en-US" sz="2000" dirty="0" smtClean="0"/>
              <a:t>2016 March PISA meeting </a:t>
            </a:r>
            <a:r>
              <a:rPr lang="en-US" sz="2000" dirty="0"/>
              <a:t>e</a:t>
            </a:r>
            <a:r>
              <a:rPr lang="en-US" sz="2000" dirty="0" smtClean="0"/>
              <a:t>xpenses               24,738</a:t>
            </a:r>
          </a:p>
          <a:p>
            <a:r>
              <a:rPr lang="en-US" sz="2000" dirty="0" smtClean="0"/>
              <a:t>Deposit for 2017 meeting		     10,368</a:t>
            </a:r>
          </a:p>
          <a:p>
            <a:r>
              <a:rPr lang="en-US" sz="2000" dirty="0" smtClean="0"/>
              <a:t>PayPal fees excess of collected		           </a:t>
            </a:r>
            <a:r>
              <a:rPr lang="en-US" sz="2000" dirty="0"/>
              <a:t> </a:t>
            </a:r>
            <a:r>
              <a:rPr lang="en-US" sz="2000" dirty="0" smtClean="0"/>
              <a:t> 16</a:t>
            </a:r>
          </a:p>
          <a:p>
            <a:r>
              <a:rPr lang="en-US" sz="2000" dirty="0" smtClean="0"/>
              <a:t>Bank/Checking fees			           196	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		      </a:t>
            </a:r>
            <a:r>
              <a:rPr lang="en-US" sz="2000" u="sng" dirty="0"/>
              <a:t> </a:t>
            </a:r>
            <a:r>
              <a:rPr lang="en-US" sz="2000" u="sng" dirty="0" smtClean="0"/>
              <a:t> 35,318</a:t>
            </a:r>
          </a:p>
          <a:p>
            <a:pPr marL="0" indent="0">
              <a:buNone/>
            </a:pPr>
            <a:r>
              <a:rPr lang="en-US" sz="2000" dirty="0" smtClean="0"/>
              <a:t>Net Income/(Expense)					       (17,218)</a:t>
            </a:r>
            <a:endParaRPr lang="en-US" sz="8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400" dirty="0" smtClean="0"/>
          </a:p>
          <a:p>
            <a:pPr lvl="7"/>
            <a:endParaRPr lang="en-US" sz="1100" dirty="0"/>
          </a:p>
        </p:txBody>
      </p:sp>
      <p:sp>
        <p:nvSpPr>
          <p:cNvPr id="4" name="Oval 3"/>
          <p:cNvSpPr/>
          <p:nvPr/>
        </p:nvSpPr>
        <p:spPr>
          <a:xfrm>
            <a:off x="7162800" y="5791200"/>
            <a:ext cx="1219200" cy="4572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35AB-2505-4B9D-8594-117AF4C1E230}" type="datetime1">
              <a:rPr lang="en-US" smtClean="0"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7CF0D98F-85C2-4B2E-AAB6-47A9CB7DFC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2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PISA 2017 Cash Position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Asset (Cash) Carryover from 2015			    84,309</a:t>
            </a:r>
          </a:p>
          <a:p>
            <a:r>
              <a:rPr lang="en-US" sz="2000" dirty="0" smtClean="0"/>
              <a:t>Net Expense 2016					   (17,218)</a:t>
            </a:r>
            <a:endParaRPr lang="en-US" sz="2000" u="sng" dirty="0" smtClean="0"/>
          </a:p>
          <a:p>
            <a:pPr marL="0" indent="0">
              <a:buNone/>
            </a:pPr>
            <a:endParaRPr lang="en-US" sz="2000" u="sng" dirty="0"/>
          </a:p>
          <a:p>
            <a:r>
              <a:rPr lang="en-US" sz="2000" dirty="0" smtClean="0"/>
              <a:t>Net Asset as of December 31, 2016			    67,091</a:t>
            </a:r>
          </a:p>
          <a:p>
            <a:endParaRPr lang="en-US" sz="2000" dirty="0"/>
          </a:p>
          <a:p>
            <a:r>
              <a:rPr lang="en-US" sz="2000" u="sng" dirty="0" smtClean="0"/>
              <a:t>2017 Projection</a:t>
            </a:r>
          </a:p>
          <a:p>
            <a:pPr lvl="1"/>
            <a:r>
              <a:rPr lang="en-US" sz="2000" dirty="0" smtClean="0"/>
              <a:t>Membership Dues			         46,000</a:t>
            </a:r>
          </a:p>
          <a:p>
            <a:pPr lvl="1"/>
            <a:r>
              <a:rPr lang="en-US" sz="2000" dirty="0" smtClean="0"/>
              <a:t>Bank/Checking Fees		             (100)</a:t>
            </a:r>
          </a:p>
          <a:p>
            <a:pPr lvl="1"/>
            <a:r>
              <a:rPr lang="en-US" sz="2000" dirty="0" smtClean="0"/>
              <a:t>Meetings (Annual)			        </a:t>
            </a:r>
            <a:r>
              <a:rPr lang="en-US" sz="2000" dirty="0" smtClean="0"/>
              <a:t>(31,744)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      (Estimate </a:t>
            </a:r>
            <a:r>
              <a:rPr lang="en-US" sz="2000" dirty="0" smtClean="0"/>
              <a:t>42</a:t>
            </a:r>
            <a:r>
              <a:rPr lang="en-US" sz="2000" dirty="0" smtClean="0"/>
              <a:t>,112 </a:t>
            </a:r>
            <a:r>
              <a:rPr lang="en-US" sz="2000" dirty="0" smtClean="0"/>
              <a:t>less 10,368 paid in 2016)</a:t>
            </a:r>
          </a:p>
          <a:p>
            <a:pPr marL="914400" lvl="2" indent="0">
              <a:buNone/>
            </a:pPr>
            <a:endParaRPr lang="en-US" sz="1200" dirty="0"/>
          </a:p>
          <a:p>
            <a:pPr marL="457200"/>
            <a:r>
              <a:rPr lang="en-US" sz="2000" dirty="0" smtClean="0"/>
              <a:t>Projected 2017 Net Income			              </a:t>
            </a:r>
            <a:r>
              <a:rPr lang="en-US" sz="2000" u="sng" dirty="0" smtClean="0"/>
              <a:t> </a:t>
            </a:r>
            <a:r>
              <a:rPr lang="en-US" sz="2000" u="sng" dirty="0"/>
              <a:t> </a:t>
            </a:r>
            <a:r>
              <a:rPr lang="en-US" sz="2000" u="sng" dirty="0" smtClean="0"/>
              <a:t>   </a:t>
            </a:r>
            <a:r>
              <a:rPr lang="en-US" sz="2000" u="sng" dirty="0" smtClean="0"/>
              <a:t>14,156</a:t>
            </a:r>
            <a:endParaRPr lang="en-US" sz="2000" u="sng" dirty="0" smtClean="0"/>
          </a:p>
          <a:p>
            <a:pPr marL="457200"/>
            <a:r>
              <a:rPr lang="en-US" sz="2000" dirty="0" smtClean="0"/>
              <a:t>Estimated Cash Position as of 12/31/2017	</a:t>
            </a:r>
            <a:r>
              <a:rPr lang="en-US" sz="2000" dirty="0"/>
              <a:t> </a:t>
            </a:r>
            <a:r>
              <a:rPr lang="en-US" sz="2000" dirty="0" smtClean="0"/>
              <a:t>                  </a:t>
            </a:r>
            <a:r>
              <a:rPr lang="en-US" sz="2000" dirty="0" smtClean="0"/>
              <a:t>81,247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934200" y="5867400"/>
            <a:ext cx="1066800" cy="3810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EF77-F708-4B2C-9ED7-105D0D08BC06}" type="datetime1">
              <a:rPr lang="en-US" smtClean="0"/>
              <a:t>3/7/2017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8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PISA TREASURY REPORT</a:t>
            </a:r>
            <a:br>
              <a:rPr lang="en-US" dirty="0" smtClean="0"/>
            </a:br>
            <a:r>
              <a:rPr lang="en-US" sz="3600" dirty="0" smtClean="0"/>
              <a:t>2016 Fiscal Year – January to December 2016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IRS Form 990-N not yet submitted  (due May 15)</a:t>
            </a:r>
          </a:p>
          <a:p>
            <a:pPr lvl="1"/>
            <a:r>
              <a:rPr lang="en-US" sz="2000" dirty="0" smtClean="0"/>
              <a:t>Cash Balance as of December 31, 2015	$84,309</a:t>
            </a:r>
          </a:p>
          <a:p>
            <a:pPr lvl="1"/>
            <a:r>
              <a:rPr lang="en-US" sz="2000" dirty="0" smtClean="0"/>
              <a:t>Cash Balance as of December 31, 2016	$67,091</a:t>
            </a:r>
          </a:p>
          <a:p>
            <a:pPr lvl="1"/>
            <a:r>
              <a:rPr lang="en-US" sz="2000" dirty="0" smtClean="0"/>
              <a:t>Projected Cash Balance as of 12/31/17	$</a:t>
            </a:r>
            <a:r>
              <a:rPr lang="en-US" sz="2000" dirty="0" smtClean="0"/>
              <a:t>81,247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Gross receipts are &lt;$50,000 which allows filing Form 990-N e-Postcard</a:t>
            </a:r>
          </a:p>
          <a:p>
            <a:pPr lvl="1"/>
            <a:r>
              <a:rPr lang="en-US" sz="2000" dirty="0" smtClean="0"/>
              <a:t>Gross Receipts for Fiscal 2016			$18,000</a:t>
            </a:r>
          </a:p>
          <a:p>
            <a:pPr lvl="1"/>
            <a:r>
              <a:rPr lang="en-US" sz="2000" dirty="0" smtClean="0"/>
              <a:t>Projected gross receipts for Fiscal 2017		$46,000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Form 990 document will be posted in PISA collaboration site when filed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/>
              <a:t>Status of Agreed 2014 Actions and 2015 Proposed Actions/</a:t>
            </a:r>
            <a:r>
              <a:rPr lang="en-US" sz="2800" dirty="0" smtClean="0">
                <a:solidFill>
                  <a:schemeClr val="tx2"/>
                </a:solidFill>
              </a:rPr>
              <a:t>Actions</a:t>
            </a:r>
            <a:r>
              <a:rPr lang="en-US" sz="2800" dirty="0"/>
              <a:t> </a:t>
            </a:r>
            <a:r>
              <a:rPr lang="en-US" sz="2800" dirty="0" smtClean="0"/>
              <a:t>- 2016 Proposal Not Yet Established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3/7/2017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52679"/>
              </p:ext>
            </p:extLst>
          </p:nvPr>
        </p:nvGraphicFramePr>
        <p:xfrm>
          <a:off x="533400" y="1569720"/>
          <a:ext cx="8153400" cy="445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4191000"/>
              </a:tblGrid>
              <a:tr h="37381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2014</a:t>
                      </a:r>
                      <a:r>
                        <a:rPr lang="en-US" sz="1800" baseline="0" dirty="0" smtClean="0"/>
                        <a:t> Action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 Status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2015 Proposal/2016 Status</a:t>
                      </a:r>
                      <a:endParaRPr lang="en-US" sz="1800" dirty="0"/>
                    </a:p>
                  </a:txBody>
                  <a:tcPr/>
                </a:tc>
              </a:tr>
              <a:tr h="603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Increase annual meeting spend by 25%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Annual meeting</a:t>
                      </a:r>
                      <a:r>
                        <a:rPr lang="en-US" sz="1400" baseline="0" dirty="0" smtClean="0"/>
                        <a:t> costs increased 40%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Maintain</a:t>
                      </a:r>
                      <a:r>
                        <a:rPr lang="en-US" sz="1400" baseline="0" dirty="0" smtClean="0"/>
                        <a:t> quality of venue, meals – </a:t>
                      </a:r>
                      <a:r>
                        <a:rPr lang="en-US" sz="1400" b="0" i="1" baseline="0" dirty="0" smtClean="0">
                          <a:solidFill>
                            <a:schemeClr val="tx1"/>
                          </a:solidFill>
                        </a:rPr>
                        <a:t>discontinue coverage of extracurricular activities and reallocate funds to aid in covering costs of annual benchmark/</a:t>
                      </a:r>
                    </a:p>
                    <a:p>
                      <a:r>
                        <a:rPr lang="en-US" sz="1400" b="0" i="1" baseline="0" dirty="0" smtClean="0">
                          <a:solidFill>
                            <a:schemeClr val="tx2"/>
                          </a:solidFill>
                        </a:rPr>
                        <a:t>Members decided against 2016 benchmark survey</a:t>
                      </a:r>
                    </a:p>
                  </a:txBody>
                  <a:tcPr/>
                </a:tc>
              </a:tr>
              <a:tr h="603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Cover costs of regional meetings - not to exceed 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Meeting</a:t>
                      </a:r>
                      <a:r>
                        <a:rPr lang="en-US" sz="1400" baseline="0" dirty="0" smtClean="0"/>
                        <a:t> costs exceeded $500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Increase</a:t>
                      </a:r>
                      <a:r>
                        <a:rPr lang="en-US" sz="1400" baseline="0" dirty="0" smtClean="0"/>
                        <a:t> amount to $1,000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/</a:t>
                      </a:r>
                    </a:p>
                    <a:p>
                      <a:r>
                        <a:rPr lang="en-US" sz="1400" i="1" baseline="0" dirty="0" smtClean="0">
                          <a:solidFill>
                            <a:schemeClr val="tx2"/>
                          </a:solidFill>
                        </a:rPr>
                        <a:t>No regional meetings expensed in 2015 or 2016</a:t>
                      </a:r>
                      <a:endParaRPr lang="en-US" sz="1400" i="1" baseline="0" dirty="0" smtClean="0"/>
                    </a:p>
                  </a:txBody>
                  <a:tcPr/>
                </a:tc>
              </a:tr>
              <a:tr h="603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Establish</a:t>
                      </a:r>
                      <a:r>
                        <a:rPr lang="en-US" sz="1400" baseline="0" dirty="0" smtClean="0"/>
                        <a:t> one-time funding for PISA collaboration site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TBD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Establish</a:t>
                      </a:r>
                      <a:r>
                        <a:rPr lang="en-US" sz="1400" baseline="0" dirty="0" smtClean="0"/>
                        <a:t> site as official repository for all PISA communications / documents moving forward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/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PISA basic Box site was established</a:t>
                      </a:r>
                      <a:endParaRPr lang="en-US" sz="1400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Propose PISA Record Retention / Destruction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Policy drafted to align with establishment of PISA collaboration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Treasurer to review principles with PISA executive committee followed by legal review and electronic committee vote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/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Status?</a:t>
                      </a:r>
                      <a:endParaRPr lang="en-US" sz="1400" dirty="0" smtClean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chemeClr val="tx2"/>
                          </a:solidFill>
                        </a:rPr>
                        <a:t>Important Note:  Projected cash balance for December 2016  is borderline maximum (95,434)  – must remain</a:t>
                      </a:r>
                      <a:r>
                        <a:rPr lang="en-US" sz="1400" b="0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="0" i="0" dirty="0" smtClean="0">
                          <a:solidFill>
                            <a:schemeClr val="tx2"/>
                          </a:solidFill>
                        </a:rPr>
                        <a:t>under $100,000</a:t>
                      </a:r>
                      <a:endParaRPr lang="en-US" sz="1400" b="0" i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39000" y="120134"/>
            <a:ext cx="1524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Prior Year Info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PISA Financial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Cash reserve to be maintained at $40,000</a:t>
            </a:r>
          </a:p>
          <a:p>
            <a:r>
              <a:rPr lang="en-US" sz="2800" dirty="0" smtClean="0"/>
              <a:t>Maximum EOY cash balance not to exceed $100K</a:t>
            </a:r>
          </a:p>
          <a:p>
            <a:r>
              <a:rPr lang="en-US" sz="2800" dirty="0" smtClean="0"/>
              <a:t>Annual gross receipts not to exceed $100K</a:t>
            </a:r>
          </a:p>
          <a:p>
            <a:r>
              <a:rPr lang="en-US" sz="2800" dirty="0" smtClean="0"/>
              <a:t>Receipts to be provided to Treasurer and authorized by at least one executive committee member</a:t>
            </a:r>
          </a:p>
          <a:p>
            <a:r>
              <a:rPr lang="en-US" sz="2800" dirty="0" smtClean="0"/>
              <a:t>Gift or recognition of services not to exceed $75</a:t>
            </a:r>
          </a:p>
          <a:p>
            <a:r>
              <a:rPr lang="en-US" sz="2800" dirty="0" smtClean="0"/>
              <a:t>Grants to individuals / organizations not to exceed $5K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120134"/>
            <a:ext cx="1524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Prior Year Info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82ad3a63-90ad-4a46-a3cb-757f4658e205" origin="userSelected">
  <element uid="768aceb2-b366-4b48-827b-e820edc548bd" value=""/>
</sisl>
</file>

<file path=customXml/itemProps1.xml><?xml version="1.0" encoding="utf-8"?>
<ds:datastoreItem xmlns:ds="http://schemas.openxmlformats.org/officeDocument/2006/customXml" ds:itemID="{FCC14816-D28F-4551-91ED-F415BAA33088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Amgen</Template>
  <TotalTime>1954</TotalTime>
  <Words>611</Words>
  <Application>Microsoft Office PowerPoint</Application>
  <PresentationFormat>On-screen Show (4:3)</PresentationFormat>
  <Paragraphs>115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PISA 2017 TREASURY REPORT</vt:lpstr>
      <vt:lpstr> PISA 2016 Income and Expenses</vt:lpstr>
      <vt:lpstr>PISA 2017 Cash Position</vt:lpstr>
      <vt:lpstr>PISA TREASURY REPORT 2016 Fiscal Year – January to December 2016</vt:lpstr>
      <vt:lpstr>Appendix</vt:lpstr>
      <vt:lpstr>Status of Agreed 2014 Actions and 2015 Proposed Actions/Actions - 2016 Proposal Not Yet Established</vt:lpstr>
      <vt:lpstr>PISA Financial Considerations</vt:lpstr>
    </vt:vector>
  </TitlesOfParts>
  <Company>Amgen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Lacombe, Jackie</dc:creator>
  <cp:keywords>*$%NAB</cp:keywords>
  <cp:lastModifiedBy>Unze, Mark A</cp:lastModifiedBy>
  <cp:revision>97</cp:revision>
  <cp:lastPrinted>2017-03-07T21:00:08Z</cp:lastPrinted>
  <dcterms:created xsi:type="dcterms:W3CDTF">2014-03-12T23:12:08Z</dcterms:created>
  <dcterms:modified xsi:type="dcterms:W3CDTF">2017-03-07T21:01:24Z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45c948a1-8d14-45d1-8a4e-b6463c13d4a7</vt:lpwstr>
  </property>
  <property fmtid="{D5CDD505-2E9C-101B-9397-08002B2CF9AE}" pid="3" name="bjSaver">
    <vt:lpwstr>OKow+KE++HBu6HUiLuyFOyqv+SUHSpWx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policy="82ad3a63-90ad-4a46-a3cb-757f4658e205" origin="userSelected" xmlns="http://www.boldonj</vt:lpwstr>
  </property>
  <property fmtid="{D5CDD505-2E9C-101B-9397-08002B2CF9AE}" pid="5" name="bjDocumentLabelXML-0">
    <vt:lpwstr>ames.com/2008/01/sie/internal/label"&gt;&lt;element uid="768aceb2-b366-4b48-827b-e820edc548bd" value="" /&gt;&lt;/sisl&gt;</vt:lpwstr>
  </property>
  <property fmtid="{D5CDD505-2E9C-101B-9397-08002B2CF9AE}" pid="6" name="bjDocumentSecurityLabel">
    <vt:lpwstr>Non-Amgen Business  </vt:lpwstr>
  </property>
</Properties>
</file>