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7"/>
  </p:notesMasterIdLst>
  <p:handoutMasterIdLst>
    <p:handoutMasterId r:id="rId8"/>
  </p:handoutMasterIdLst>
  <p:sldIdLst>
    <p:sldId id="256" r:id="rId3"/>
    <p:sldId id="257" r:id="rId4"/>
    <p:sldId id="258" r:id="rId5"/>
    <p:sldId id="262"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guide id="3"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024" autoAdjust="0"/>
  </p:normalViewPr>
  <p:slideViewPr>
    <p:cSldViewPr>
      <p:cViewPr varScale="1">
        <p:scale>
          <a:sx n="53" d="100"/>
          <a:sy n="53" d="100"/>
        </p:scale>
        <p:origin x="1660" y="48"/>
      </p:cViewPr>
      <p:guideLst>
        <p:guide orient="horz" pos="2160"/>
        <p:guide pos="2880"/>
      </p:guideLst>
    </p:cSldViewPr>
  </p:slideViewPr>
  <p:notesTextViewPr>
    <p:cViewPr>
      <p:scale>
        <a:sx n="1" d="1"/>
        <a:sy n="1" d="1"/>
      </p:scale>
      <p:origin x="0" y="0"/>
    </p:cViewPr>
  </p:notesTextViewPr>
  <p:notesViewPr>
    <p:cSldViewPr>
      <p:cViewPr varScale="1">
        <p:scale>
          <a:sx n="63" d="100"/>
          <a:sy n="63" d="100"/>
        </p:scale>
        <p:origin x="-3086" y="-77"/>
      </p:cViewPr>
      <p:guideLst>
        <p:guide orient="horz" pos="2928"/>
        <p:guide pos="216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628"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1186" y="0"/>
            <a:ext cx="3037628" cy="464184"/>
          </a:xfrm>
          <a:prstGeom prst="rect">
            <a:avLst/>
          </a:prstGeom>
        </p:spPr>
        <p:txBody>
          <a:bodyPr vert="horz" lIns="91440" tIns="45720" rIns="91440" bIns="45720" rtlCol="0"/>
          <a:lstStyle>
            <a:lvl1pPr algn="r">
              <a:defRPr sz="1200"/>
            </a:lvl1pPr>
          </a:lstStyle>
          <a:p>
            <a:fld id="{F08BD8E0-831B-4CD1-AAEF-A90856779B1D}" type="datetimeFigureOut">
              <a:rPr lang="en-US" smtClean="0"/>
              <a:t>3/23/2021</a:t>
            </a:fld>
            <a:endParaRPr lang="en-US"/>
          </a:p>
        </p:txBody>
      </p:sp>
      <p:sp>
        <p:nvSpPr>
          <p:cNvPr id="4" name="Footer Placeholder 3"/>
          <p:cNvSpPr>
            <a:spLocks noGrp="1"/>
          </p:cNvSpPr>
          <p:nvPr>
            <p:ph type="ftr" sz="quarter" idx="2"/>
          </p:nvPr>
        </p:nvSpPr>
        <p:spPr>
          <a:xfrm>
            <a:off x="3" y="8830627"/>
            <a:ext cx="3037628" cy="464184"/>
          </a:xfrm>
          <a:prstGeom prst="rect">
            <a:avLst/>
          </a:prstGeom>
        </p:spPr>
        <p:txBody>
          <a:bodyPr vert="horz" lIns="91440" tIns="45720" rIns="91440" bIns="45720" rtlCol="0" anchor="b"/>
          <a:lstStyle>
            <a:lvl1pPr algn="l">
              <a:defRPr sz="1200"/>
            </a:lvl1pPr>
          </a:lstStyle>
          <a:p>
            <a:r>
              <a:rPr lang="en-US"/>
              <a:t>Pharmaceutical Information Systems Association</a:t>
            </a:r>
          </a:p>
        </p:txBody>
      </p:sp>
      <p:sp>
        <p:nvSpPr>
          <p:cNvPr id="5" name="Slide Number Placeholder 4"/>
          <p:cNvSpPr>
            <a:spLocks noGrp="1"/>
          </p:cNvSpPr>
          <p:nvPr>
            <p:ph type="sldNum" sz="quarter" idx="3"/>
          </p:nvPr>
        </p:nvSpPr>
        <p:spPr>
          <a:xfrm>
            <a:off x="3971186" y="8830627"/>
            <a:ext cx="3037628" cy="464184"/>
          </a:xfrm>
          <a:prstGeom prst="rect">
            <a:avLst/>
          </a:prstGeom>
        </p:spPr>
        <p:txBody>
          <a:bodyPr vert="horz" lIns="91440" tIns="45720" rIns="91440" bIns="45720" rtlCol="0" anchor="b"/>
          <a:lstStyle>
            <a:lvl1pPr algn="r">
              <a:defRPr sz="1200"/>
            </a:lvl1pPr>
          </a:lstStyle>
          <a:p>
            <a:fld id="{D35A0712-1626-4D64-8F28-BCB6291D99C0}" type="slidenum">
              <a:rPr lang="en-US" smtClean="0"/>
              <a:t>‹#›</a:t>
            </a:fld>
            <a:endParaRPr lang="en-US"/>
          </a:p>
        </p:txBody>
      </p:sp>
    </p:spTree>
    <p:extLst>
      <p:ext uri="{BB962C8B-B14F-4D97-AF65-F5344CB8AC3E}">
        <p14:creationId xmlns:p14="http://schemas.microsoft.com/office/powerpoint/2010/main" val="20203571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628" cy="46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1186" y="0"/>
            <a:ext cx="3037628" cy="464184"/>
          </a:xfrm>
          <a:prstGeom prst="rect">
            <a:avLst/>
          </a:prstGeom>
        </p:spPr>
        <p:txBody>
          <a:bodyPr vert="horz" lIns="91440" tIns="45720" rIns="91440" bIns="45720" rtlCol="0"/>
          <a:lstStyle>
            <a:lvl1pPr algn="r">
              <a:defRPr sz="1200"/>
            </a:lvl1pPr>
          </a:lstStyle>
          <a:p>
            <a:fld id="{DB409F62-B844-4088-AFD1-D31ECAEA7512}" type="datetimeFigureOut">
              <a:rPr lang="en-US" smtClean="0"/>
              <a:t>3/23/2021</a:t>
            </a:fld>
            <a:endParaRPr lang="en-US"/>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359" y="4416112"/>
            <a:ext cx="5607684" cy="418242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30627"/>
            <a:ext cx="3037628" cy="464184"/>
          </a:xfrm>
          <a:prstGeom prst="rect">
            <a:avLst/>
          </a:prstGeom>
        </p:spPr>
        <p:txBody>
          <a:bodyPr vert="horz" lIns="91440" tIns="45720" rIns="91440" bIns="45720" rtlCol="0" anchor="b"/>
          <a:lstStyle>
            <a:lvl1pPr algn="l">
              <a:defRPr sz="1200"/>
            </a:lvl1pPr>
          </a:lstStyle>
          <a:p>
            <a:r>
              <a:rPr lang="en-US"/>
              <a:t>Pharmaceutical Information Systems Association</a:t>
            </a:r>
          </a:p>
        </p:txBody>
      </p:sp>
      <p:sp>
        <p:nvSpPr>
          <p:cNvPr id="7" name="Slide Number Placeholder 6"/>
          <p:cNvSpPr>
            <a:spLocks noGrp="1"/>
          </p:cNvSpPr>
          <p:nvPr>
            <p:ph type="sldNum" sz="quarter" idx="5"/>
          </p:nvPr>
        </p:nvSpPr>
        <p:spPr>
          <a:xfrm>
            <a:off x="3971186" y="8830627"/>
            <a:ext cx="3037628" cy="464184"/>
          </a:xfrm>
          <a:prstGeom prst="rect">
            <a:avLst/>
          </a:prstGeom>
        </p:spPr>
        <p:txBody>
          <a:bodyPr vert="horz" lIns="91440" tIns="45720" rIns="91440" bIns="45720" rtlCol="0" anchor="b"/>
          <a:lstStyle>
            <a:lvl1pPr algn="r">
              <a:defRPr sz="1200"/>
            </a:lvl1pPr>
          </a:lstStyle>
          <a:p>
            <a:fld id="{259B2252-A019-4131-A621-7C490EDE7D44}" type="slidenum">
              <a:rPr lang="en-US" smtClean="0"/>
              <a:t>‹#›</a:t>
            </a:fld>
            <a:endParaRPr lang="en-US"/>
          </a:p>
        </p:txBody>
      </p:sp>
    </p:spTree>
    <p:extLst>
      <p:ext uri="{BB962C8B-B14F-4D97-AF65-F5344CB8AC3E}">
        <p14:creationId xmlns:p14="http://schemas.microsoft.com/office/powerpoint/2010/main" val="2221574217"/>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r>
              <a:rPr lang="en-US"/>
              <a:t>Pharmaceutical Information Systems Association</a:t>
            </a:r>
          </a:p>
        </p:txBody>
      </p:sp>
      <p:sp>
        <p:nvSpPr>
          <p:cNvPr id="5" name="Slide Number Placeholder 4"/>
          <p:cNvSpPr>
            <a:spLocks noGrp="1"/>
          </p:cNvSpPr>
          <p:nvPr>
            <p:ph type="sldNum" sz="quarter" idx="11"/>
          </p:nvPr>
        </p:nvSpPr>
        <p:spPr/>
        <p:txBody>
          <a:bodyPr/>
          <a:lstStyle/>
          <a:p>
            <a:fld id="{259B2252-A019-4131-A621-7C490EDE7D44}" type="slidenum">
              <a:rPr lang="en-US" smtClean="0"/>
              <a:t>1</a:t>
            </a:fld>
            <a:endParaRPr lang="en-US"/>
          </a:p>
        </p:txBody>
      </p:sp>
    </p:spTree>
    <p:extLst>
      <p:ext uri="{BB962C8B-B14F-4D97-AF65-F5344CB8AC3E}">
        <p14:creationId xmlns:p14="http://schemas.microsoft.com/office/powerpoint/2010/main" val="3487673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a:p>
          <a:p>
            <a:pPr marL="0" lvl="0" indent="0">
              <a:buFont typeface="Arial" panose="020B0604020202020204" pitchFamily="34" charset="0"/>
              <a:buNone/>
            </a:pPr>
            <a:r>
              <a:rPr lang="en-US" baseline="0" dirty="0"/>
              <a:t>Dues collected in 2019 were almost entirely for current year dues ($75,000 were current year, $2,000 was for Incyte prior year dues).  The 2019 dues were $5,000 per company which was increased from $2,000 in 2018.</a:t>
            </a:r>
          </a:p>
          <a:p>
            <a:pPr marL="0" lvl="0" indent="0">
              <a:buFont typeface="Arial" panose="020B0604020202020204" pitchFamily="34" charset="0"/>
              <a:buNone/>
            </a:pPr>
            <a:endParaRPr lang="en-US" baseline="0" dirty="0"/>
          </a:p>
          <a:p>
            <a:pPr marL="0" lvl="0" indent="0">
              <a:buFont typeface="Arial" panose="020B0604020202020204" pitchFamily="34" charset="0"/>
              <a:buNone/>
            </a:pPr>
            <a:r>
              <a:rPr lang="en-US" baseline="0" dirty="0"/>
              <a:t>Also, we have not paid a bank fee since July 2019.  We are set up with Chase where we do not pay the $30 monthly fee as long as we maintain a combined balance of $35,000 or more between savings and checking.  And with the increase in fee to $5,000 in 2019 our cash balance is now high enough where I don’t see it dropping below $35,000 anytime soon.</a:t>
            </a:r>
          </a:p>
        </p:txBody>
      </p:sp>
      <p:sp>
        <p:nvSpPr>
          <p:cNvPr id="4" name="Slide Number Placeholder 3"/>
          <p:cNvSpPr>
            <a:spLocks noGrp="1"/>
          </p:cNvSpPr>
          <p:nvPr>
            <p:ph type="sldNum" sz="quarter" idx="10"/>
          </p:nvPr>
        </p:nvSpPr>
        <p:spPr/>
        <p:txBody>
          <a:bodyPr/>
          <a:lstStyle/>
          <a:p>
            <a:fld id="{259B2252-A019-4131-A621-7C490EDE7D44}" type="slidenum">
              <a:rPr lang="en-US" smtClean="0"/>
              <a:t>2</a:t>
            </a:fld>
            <a:endParaRPr lang="en-US"/>
          </a:p>
        </p:txBody>
      </p:sp>
      <p:sp>
        <p:nvSpPr>
          <p:cNvPr id="5" name="Footer Placeholder 4"/>
          <p:cNvSpPr>
            <a:spLocks noGrp="1"/>
          </p:cNvSpPr>
          <p:nvPr>
            <p:ph type="ftr" sz="quarter" idx="11"/>
          </p:nvPr>
        </p:nvSpPr>
        <p:spPr/>
        <p:txBody>
          <a:bodyPr/>
          <a:lstStyle/>
          <a:p>
            <a:r>
              <a:rPr lang="en-US"/>
              <a:t>Pharmaceutical Information Systems Association</a:t>
            </a:r>
          </a:p>
        </p:txBody>
      </p:sp>
    </p:spTree>
    <p:extLst>
      <p:ext uri="{BB962C8B-B14F-4D97-AF65-F5344CB8AC3E}">
        <p14:creationId xmlns:p14="http://schemas.microsoft.com/office/powerpoint/2010/main" val="1211630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2021 Memberships</a:t>
            </a:r>
            <a:r>
              <a:rPr lang="en-US" baseline="0" dirty="0"/>
              <a:t> dues collection projected to be $48,000 assumes the current 16 members @ $3,000 per year</a:t>
            </a:r>
          </a:p>
          <a:p>
            <a:pPr marL="171450" indent="-171450">
              <a:buFont typeface="Arial" panose="020B0604020202020204" pitchFamily="34" charset="0"/>
              <a:buChar char="•"/>
            </a:pPr>
            <a:r>
              <a:rPr lang="en-US" baseline="0" dirty="0"/>
              <a:t>There are 5 members that did not pay dues in 2020 – J&amp;J paid in Jan 2021 and 4 are still outstanding to-date but we are assuming we will collect all @ $4,000 each</a:t>
            </a:r>
          </a:p>
          <a:p>
            <a:pPr marL="171450" indent="-171450">
              <a:buFont typeface="Arial" panose="020B0604020202020204" pitchFamily="34" charset="0"/>
              <a:buChar char="•"/>
            </a:pPr>
            <a:r>
              <a:rPr lang="en-US" baseline="0" dirty="0"/>
              <a:t>There is no assumption for new members being added or current members being lost</a:t>
            </a:r>
          </a:p>
          <a:p>
            <a:pPr marL="171450" indent="-171450">
              <a:buFont typeface="Arial" panose="020B0604020202020204" pitchFamily="34" charset="0"/>
              <a:buChar char="•"/>
            </a:pPr>
            <a:endParaRPr lang="en-US" baseline="0" dirty="0"/>
          </a:p>
        </p:txBody>
      </p:sp>
      <p:sp>
        <p:nvSpPr>
          <p:cNvPr id="4" name="Footer Placeholder 3"/>
          <p:cNvSpPr>
            <a:spLocks noGrp="1"/>
          </p:cNvSpPr>
          <p:nvPr>
            <p:ph type="ftr" sz="quarter" idx="10"/>
          </p:nvPr>
        </p:nvSpPr>
        <p:spPr/>
        <p:txBody>
          <a:bodyPr/>
          <a:lstStyle/>
          <a:p>
            <a:r>
              <a:rPr lang="en-US"/>
              <a:t>Pharmaceutical Information Systems Association</a:t>
            </a:r>
          </a:p>
        </p:txBody>
      </p:sp>
      <p:sp>
        <p:nvSpPr>
          <p:cNvPr id="5" name="Slide Number Placeholder 4"/>
          <p:cNvSpPr>
            <a:spLocks noGrp="1"/>
          </p:cNvSpPr>
          <p:nvPr>
            <p:ph type="sldNum" sz="quarter" idx="11"/>
          </p:nvPr>
        </p:nvSpPr>
        <p:spPr/>
        <p:txBody>
          <a:bodyPr/>
          <a:lstStyle/>
          <a:p>
            <a:fld id="{259B2252-A019-4131-A621-7C490EDE7D44}" type="slidenum">
              <a:rPr lang="en-US" smtClean="0"/>
              <a:t>3</a:t>
            </a:fld>
            <a:endParaRPr lang="en-US"/>
          </a:p>
        </p:txBody>
      </p:sp>
    </p:spTree>
    <p:extLst>
      <p:ext uri="{BB962C8B-B14F-4D97-AF65-F5344CB8AC3E}">
        <p14:creationId xmlns:p14="http://schemas.microsoft.com/office/powerpoint/2010/main" val="4095110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US"/>
              <a:t>Pharmaceutical Information Systems Association</a:t>
            </a:r>
          </a:p>
        </p:txBody>
      </p:sp>
      <p:sp>
        <p:nvSpPr>
          <p:cNvPr id="5" name="Slide Number Placeholder 4"/>
          <p:cNvSpPr>
            <a:spLocks noGrp="1"/>
          </p:cNvSpPr>
          <p:nvPr>
            <p:ph type="sldNum" sz="quarter" idx="11"/>
          </p:nvPr>
        </p:nvSpPr>
        <p:spPr/>
        <p:txBody>
          <a:bodyPr/>
          <a:lstStyle/>
          <a:p>
            <a:fld id="{259B2252-A019-4131-A621-7C490EDE7D44}" type="slidenum">
              <a:rPr lang="en-US" smtClean="0"/>
              <a:t>4</a:t>
            </a:fld>
            <a:endParaRPr lang="en-US"/>
          </a:p>
        </p:txBody>
      </p:sp>
    </p:spTree>
    <p:extLst>
      <p:ext uri="{BB962C8B-B14F-4D97-AF65-F5344CB8AC3E}">
        <p14:creationId xmlns:p14="http://schemas.microsoft.com/office/powerpoint/2010/main" val="805198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3FAF7CB-62F0-4EA2-8037-398F3A4A7D8A}" type="datetime1">
              <a:rPr lang="en-US" smtClean="0"/>
              <a:t>3/23/2021</a:t>
            </a:fld>
            <a:endParaRPr lang="en-US"/>
          </a:p>
        </p:txBody>
      </p:sp>
      <p:sp>
        <p:nvSpPr>
          <p:cNvPr id="5" name="Footer Placeholder 4"/>
          <p:cNvSpPr>
            <a:spLocks noGrp="1"/>
          </p:cNvSpPr>
          <p:nvPr>
            <p:ph type="ftr" sz="quarter" idx="11"/>
          </p:nvPr>
        </p:nvSpPr>
        <p:spPr/>
        <p:txBody>
          <a:bodyPr/>
          <a:lstStyle/>
          <a:p>
            <a:r>
              <a:rPr lang="en-US"/>
              <a:t>Pharmaceutical Information Systems Association (PISA)</a:t>
            </a:r>
          </a:p>
        </p:txBody>
      </p:sp>
      <p:sp>
        <p:nvSpPr>
          <p:cNvPr id="6" name="Slide Number Placeholder 5"/>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359226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E77F3F-732B-4E96-89A8-6EB70F7FD123}" type="datetime1">
              <a:rPr lang="en-US" smtClean="0"/>
              <a:t>3/23/2021</a:t>
            </a:fld>
            <a:endParaRPr lang="en-US"/>
          </a:p>
        </p:txBody>
      </p:sp>
      <p:sp>
        <p:nvSpPr>
          <p:cNvPr id="5" name="Footer Placeholder 4"/>
          <p:cNvSpPr>
            <a:spLocks noGrp="1"/>
          </p:cNvSpPr>
          <p:nvPr>
            <p:ph type="ftr" sz="quarter" idx="11"/>
          </p:nvPr>
        </p:nvSpPr>
        <p:spPr/>
        <p:txBody>
          <a:bodyPr/>
          <a:lstStyle/>
          <a:p>
            <a:r>
              <a:rPr lang="en-US"/>
              <a:t>Pharmaceutical Information Systems Association (PISA)</a:t>
            </a:r>
          </a:p>
        </p:txBody>
      </p:sp>
      <p:sp>
        <p:nvSpPr>
          <p:cNvPr id="6" name="Slide Number Placeholder 5"/>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4238300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68F599-DA5C-48E8-8CEE-2242985D394F}" type="datetime1">
              <a:rPr lang="en-US" smtClean="0"/>
              <a:t>3/23/2021</a:t>
            </a:fld>
            <a:endParaRPr lang="en-US"/>
          </a:p>
        </p:txBody>
      </p:sp>
      <p:sp>
        <p:nvSpPr>
          <p:cNvPr id="5" name="Footer Placeholder 4"/>
          <p:cNvSpPr>
            <a:spLocks noGrp="1"/>
          </p:cNvSpPr>
          <p:nvPr>
            <p:ph type="ftr" sz="quarter" idx="11"/>
          </p:nvPr>
        </p:nvSpPr>
        <p:spPr/>
        <p:txBody>
          <a:bodyPr/>
          <a:lstStyle/>
          <a:p>
            <a:r>
              <a:rPr lang="en-US"/>
              <a:t>Pharmaceutical Information Systems Association (PISA)</a:t>
            </a:r>
          </a:p>
        </p:txBody>
      </p:sp>
      <p:sp>
        <p:nvSpPr>
          <p:cNvPr id="6" name="Slide Number Placeholder 5"/>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17159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20DFD63-511B-4A02-B3D9-C5929B736390}" type="datetime1">
              <a:rPr lang="en-US" smtClean="0"/>
              <a:t>3/23/2021</a:t>
            </a:fld>
            <a:endParaRPr lang="en-US"/>
          </a:p>
        </p:txBody>
      </p:sp>
      <p:sp>
        <p:nvSpPr>
          <p:cNvPr id="5" name="Footer Placeholder 4"/>
          <p:cNvSpPr>
            <a:spLocks noGrp="1"/>
          </p:cNvSpPr>
          <p:nvPr>
            <p:ph type="ftr" sz="quarter" idx="11"/>
          </p:nvPr>
        </p:nvSpPr>
        <p:spPr/>
        <p:txBody>
          <a:bodyPr/>
          <a:lstStyle/>
          <a:p>
            <a:r>
              <a:rPr lang="en-US" dirty="0"/>
              <a:t>Pharmaceutical Information Systems Association (PISA)</a:t>
            </a:r>
          </a:p>
        </p:txBody>
      </p:sp>
      <p:sp>
        <p:nvSpPr>
          <p:cNvPr id="6" name="Slide Number Placeholder 5"/>
          <p:cNvSpPr>
            <a:spLocks noGrp="1"/>
          </p:cNvSpPr>
          <p:nvPr>
            <p:ph type="sldNum" sz="quarter" idx="12"/>
          </p:nvPr>
        </p:nvSpPr>
        <p:spPr/>
        <p:txBody>
          <a:bodyPr/>
          <a:lstStyle/>
          <a:p>
            <a:fld id="{7CF0D98F-85C2-4B2E-AAB6-47A9CB7DFC3E}" type="slidenum">
              <a:rPr lang="en-US" smtClean="0"/>
              <a:t>‹#›</a:t>
            </a:fld>
            <a:endParaRPr lang="en-US"/>
          </a:p>
        </p:txBody>
      </p:sp>
      <p:cxnSp>
        <p:nvCxnSpPr>
          <p:cNvPr id="8" name="Straight Connector 7"/>
          <p:cNvCxnSpPr/>
          <p:nvPr userDrawn="1"/>
        </p:nvCxnSpPr>
        <p:spPr>
          <a:xfrm>
            <a:off x="457200" y="1524000"/>
            <a:ext cx="83058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083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46E68A-4273-44C0-8C81-58A367B73FA9}" type="datetime1">
              <a:rPr lang="en-US" smtClean="0"/>
              <a:t>3/23/2021</a:t>
            </a:fld>
            <a:endParaRPr lang="en-US"/>
          </a:p>
        </p:txBody>
      </p:sp>
      <p:sp>
        <p:nvSpPr>
          <p:cNvPr id="5" name="Footer Placeholder 4"/>
          <p:cNvSpPr>
            <a:spLocks noGrp="1"/>
          </p:cNvSpPr>
          <p:nvPr>
            <p:ph type="ftr" sz="quarter" idx="11"/>
          </p:nvPr>
        </p:nvSpPr>
        <p:spPr/>
        <p:txBody>
          <a:bodyPr/>
          <a:lstStyle/>
          <a:p>
            <a:r>
              <a:rPr lang="en-US"/>
              <a:t>Pharmaceutical Information Systems Association (PISA)</a:t>
            </a:r>
          </a:p>
        </p:txBody>
      </p:sp>
      <p:sp>
        <p:nvSpPr>
          <p:cNvPr id="6" name="Slide Number Placeholder 5"/>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373452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B4E474-399B-439D-8D1D-3CC3BAB3E4CC}" type="datetime1">
              <a:rPr lang="en-US" smtClean="0"/>
              <a:t>3/23/2021</a:t>
            </a:fld>
            <a:endParaRPr lang="en-US"/>
          </a:p>
        </p:txBody>
      </p:sp>
      <p:sp>
        <p:nvSpPr>
          <p:cNvPr id="6" name="Footer Placeholder 5"/>
          <p:cNvSpPr>
            <a:spLocks noGrp="1"/>
          </p:cNvSpPr>
          <p:nvPr>
            <p:ph type="ftr" sz="quarter" idx="11"/>
          </p:nvPr>
        </p:nvSpPr>
        <p:spPr/>
        <p:txBody>
          <a:bodyPr/>
          <a:lstStyle/>
          <a:p>
            <a:r>
              <a:rPr lang="en-US"/>
              <a:t>Pharmaceutical Information Systems Association (PISA)</a:t>
            </a:r>
          </a:p>
        </p:txBody>
      </p:sp>
      <p:sp>
        <p:nvSpPr>
          <p:cNvPr id="7" name="Slide Number Placeholder 6"/>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28188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DF2FD4-BC49-483B-AE1D-30AF737AD5AD}" type="datetime1">
              <a:rPr lang="en-US" smtClean="0"/>
              <a:t>3/23/2021</a:t>
            </a:fld>
            <a:endParaRPr lang="en-US"/>
          </a:p>
        </p:txBody>
      </p:sp>
      <p:sp>
        <p:nvSpPr>
          <p:cNvPr id="8" name="Footer Placeholder 7"/>
          <p:cNvSpPr>
            <a:spLocks noGrp="1"/>
          </p:cNvSpPr>
          <p:nvPr>
            <p:ph type="ftr" sz="quarter" idx="11"/>
          </p:nvPr>
        </p:nvSpPr>
        <p:spPr/>
        <p:txBody>
          <a:bodyPr/>
          <a:lstStyle/>
          <a:p>
            <a:r>
              <a:rPr lang="en-US"/>
              <a:t>Pharmaceutical Information Systems Association (PISA)</a:t>
            </a:r>
          </a:p>
        </p:txBody>
      </p:sp>
      <p:sp>
        <p:nvSpPr>
          <p:cNvPr id="9" name="Slide Number Placeholder 8"/>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293773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D807DED-3C18-4D17-8F1F-A28621B64A3F}" type="datetime1">
              <a:rPr lang="en-US" smtClean="0"/>
              <a:t>3/23/2021</a:t>
            </a:fld>
            <a:endParaRPr lang="en-US"/>
          </a:p>
        </p:txBody>
      </p:sp>
      <p:sp>
        <p:nvSpPr>
          <p:cNvPr id="4" name="Footer Placeholder 3"/>
          <p:cNvSpPr>
            <a:spLocks noGrp="1"/>
          </p:cNvSpPr>
          <p:nvPr>
            <p:ph type="ftr" sz="quarter" idx="11"/>
          </p:nvPr>
        </p:nvSpPr>
        <p:spPr/>
        <p:txBody>
          <a:bodyPr/>
          <a:lstStyle/>
          <a:p>
            <a:r>
              <a:rPr lang="en-US"/>
              <a:t>Pharmaceutical Information Systems Association (PISA)</a:t>
            </a:r>
          </a:p>
        </p:txBody>
      </p:sp>
      <p:sp>
        <p:nvSpPr>
          <p:cNvPr id="5" name="Slide Number Placeholder 4"/>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2293647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41B4A-3A9E-45CC-9209-BA1E886DEFA4}" type="datetime1">
              <a:rPr lang="en-US" smtClean="0"/>
              <a:t>3/23/2021</a:t>
            </a:fld>
            <a:endParaRPr lang="en-US"/>
          </a:p>
        </p:txBody>
      </p:sp>
      <p:sp>
        <p:nvSpPr>
          <p:cNvPr id="3" name="Footer Placeholder 2"/>
          <p:cNvSpPr>
            <a:spLocks noGrp="1"/>
          </p:cNvSpPr>
          <p:nvPr>
            <p:ph type="ftr" sz="quarter" idx="11"/>
          </p:nvPr>
        </p:nvSpPr>
        <p:spPr/>
        <p:txBody>
          <a:bodyPr/>
          <a:lstStyle/>
          <a:p>
            <a:r>
              <a:rPr lang="en-US"/>
              <a:t>Pharmaceutical Information Systems Association (PISA)</a:t>
            </a:r>
          </a:p>
        </p:txBody>
      </p:sp>
      <p:sp>
        <p:nvSpPr>
          <p:cNvPr id="4" name="Slide Number Placeholder 3"/>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2503434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B3E0549-4F7D-4C1C-8581-5551804BE899}" type="datetime1">
              <a:rPr lang="en-US" smtClean="0"/>
              <a:t>3/23/2021</a:t>
            </a:fld>
            <a:endParaRPr lang="en-US"/>
          </a:p>
        </p:txBody>
      </p:sp>
      <p:sp>
        <p:nvSpPr>
          <p:cNvPr id="6" name="Footer Placeholder 5"/>
          <p:cNvSpPr>
            <a:spLocks noGrp="1"/>
          </p:cNvSpPr>
          <p:nvPr>
            <p:ph type="ftr" sz="quarter" idx="11"/>
          </p:nvPr>
        </p:nvSpPr>
        <p:spPr/>
        <p:txBody>
          <a:bodyPr/>
          <a:lstStyle/>
          <a:p>
            <a:r>
              <a:rPr lang="en-US"/>
              <a:t>Pharmaceutical Information Systems Association (PISA)</a:t>
            </a:r>
          </a:p>
        </p:txBody>
      </p:sp>
      <p:sp>
        <p:nvSpPr>
          <p:cNvPr id="7" name="Slide Number Placeholder 6"/>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158407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9504A8-FF7F-4651-A0BF-141F591E734C}" type="datetime1">
              <a:rPr lang="en-US" smtClean="0"/>
              <a:t>3/23/2021</a:t>
            </a:fld>
            <a:endParaRPr lang="en-US"/>
          </a:p>
        </p:txBody>
      </p:sp>
      <p:sp>
        <p:nvSpPr>
          <p:cNvPr id="6" name="Footer Placeholder 5"/>
          <p:cNvSpPr>
            <a:spLocks noGrp="1"/>
          </p:cNvSpPr>
          <p:nvPr>
            <p:ph type="ftr" sz="quarter" idx="11"/>
          </p:nvPr>
        </p:nvSpPr>
        <p:spPr/>
        <p:txBody>
          <a:bodyPr/>
          <a:lstStyle/>
          <a:p>
            <a:r>
              <a:rPr lang="en-US"/>
              <a:t>Pharmaceutical Information Systems Association (PISA)</a:t>
            </a:r>
          </a:p>
        </p:txBody>
      </p:sp>
      <p:sp>
        <p:nvSpPr>
          <p:cNvPr id="7" name="Slide Number Placeholder 6"/>
          <p:cNvSpPr>
            <a:spLocks noGrp="1"/>
          </p:cNvSpPr>
          <p:nvPr>
            <p:ph type="sldNum" sz="quarter" idx="12"/>
          </p:nvPr>
        </p:nvSpPr>
        <p:spPr/>
        <p:txBody>
          <a:bodyPr/>
          <a:lstStyle/>
          <a:p>
            <a:fld id="{7CF0D98F-85C2-4B2E-AAB6-47A9CB7DFC3E}" type="slidenum">
              <a:rPr lang="en-US" smtClean="0"/>
              <a:t>‹#›</a:t>
            </a:fld>
            <a:endParaRPr lang="en-US"/>
          </a:p>
        </p:txBody>
      </p:sp>
    </p:spTree>
    <p:extLst>
      <p:ext uri="{BB962C8B-B14F-4D97-AF65-F5344CB8AC3E}">
        <p14:creationId xmlns:p14="http://schemas.microsoft.com/office/powerpoint/2010/main" val="324058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E3D2B-68AC-435D-BC93-CEF474E4463F}" type="datetime1">
              <a:rPr lang="en-US" smtClean="0"/>
              <a:t>3/23/2021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Pharmaceutical Information Systems Association (PISA)</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0D98F-85C2-4B2E-AAB6-47A9CB7DFC3E}" type="slidenum">
              <a:rPr lang="en-US" smtClean="0"/>
              <a:t>‹#›</a:t>
            </a:fld>
            <a:endParaRPr lang="en-US"/>
          </a:p>
        </p:txBody>
      </p:sp>
    </p:spTree>
    <p:extLst>
      <p:ext uri="{BB962C8B-B14F-4D97-AF65-F5344CB8AC3E}">
        <p14:creationId xmlns:p14="http://schemas.microsoft.com/office/powerpoint/2010/main" val="1421624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0800"/>
            <a:ext cx="7315200" cy="1470025"/>
          </a:xfrm>
        </p:spPr>
        <p:txBody>
          <a:bodyPr>
            <a:normAutofit/>
          </a:bodyPr>
          <a:lstStyle/>
          <a:p>
            <a:pPr lvl="0" algn="l">
              <a:spcBef>
                <a:spcPct val="20000"/>
              </a:spcBef>
            </a:pPr>
            <a:r>
              <a:rPr lang="en-US" b="1" dirty="0">
                <a:solidFill>
                  <a:schemeClr val="tx2"/>
                </a:solidFill>
              </a:rPr>
              <a:t>PISA 2021 TREASURY REPORT</a:t>
            </a:r>
          </a:p>
        </p:txBody>
      </p:sp>
      <p:sp>
        <p:nvSpPr>
          <p:cNvPr id="3" name="Subtitle 2"/>
          <p:cNvSpPr>
            <a:spLocks noGrp="1"/>
          </p:cNvSpPr>
          <p:nvPr>
            <p:ph type="subTitle" idx="1"/>
          </p:nvPr>
        </p:nvSpPr>
        <p:spPr>
          <a:xfrm>
            <a:off x="381000" y="4876800"/>
            <a:ext cx="1828800" cy="457200"/>
          </a:xfrm>
        </p:spPr>
        <p:txBody>
          <a:bodyPr>
            <a:normAutofit/>
          </a:bodyPr>
          <a:lstStyle/>
          <a:p>
            <a:pPr algn="l"/>
            <a:r>
              <a:rPr lang="en-US" sz="2400" dirty="0">
                <a:solidFill>
                  <a:schemeClr val="tx1"/>
                </a:solidFill>
              </a:rPr>
              <a:t>March 2021</a:t>
            </a:r>
          </a:p>
        </p:txBody>
      </p:sp>
      <p:cxnSp>
        <p:nvCxnSpPr>
          <p:cNvPr id="5" name="Straight Connector 4"/>
          <p:cNvCxnSpPr/>
          <p:nvPr/>
        </p:nvCxnSpPr>
        <p:spPr>
          <a:xfrm>
            <a:off x="609600" y="2362200"/>
            <a:ext cx="7772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9600" y="4267200"/>
            <a:ext cx="77724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1394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noAutofit/>
          </a:bodyPr>
          <a:lstStyle/>
          <a:p>
            <a:pPr algn="l"/>
            <a:r>
              <a:rPr lang="en-US" sz="4000" dirty="0"/>
              <a:t>PISA 2020 Income and Expenses</a:t>
            </a:r>
          </a:p>
        </p:txBody>
      </p:sp>
      <p:sp>
        <p:nvSpPr>
          <p:cNvPr id="3" name="Content Placeholder 2"/>
          <p:cNvSpPr>
            <a:spLocks noGrp="1"/>
          </p:cNvSpPr>
          <p:nvPr>
            <p:ph idx="1"/>
          </p:nvPr>
        </p:nvSpPr>
        <p:spPr>
          <a:xfrm>
            <a:off x="457200" y="1828800"/>
            <a:ext cx="8229600" cy="3810000"/>
          </a:xfrm>
        </p:spPr>
        <p:txBody>
          <a:bodyPr>
            <a:normAutofit/>
          </a:bodyPr>
          <a:lstStyle/>
          <a:p>
            <a:pPr marL="0" indent="0">
              <a:buNone/>
            </a:pPr>
            <a:r>
              <a:rPr lang="en-US" sz="2000" u="sng" dirty="0"/>
              <a:t>2020 Income</a:t>
            </a:r>
          </a:p>
          <a:p>
            <a:r>
              <a:rPr lang="en-US" sz="2000" dirty="0"/>
              <a:t>Membership dues			     49,000</a:t>
            </a:r>
          </a:p>
          <a:p>
            <a:r>
              <a:rPr lang="en-US" sz="2000" dirty="0"/>
              <a:t>Interest income			              10</a:t>
            </a:r>
          </a:p>
          <a:p>
            <a:pPr marL="0" indent="0">
              <a:buNone/>
            </a:pPr>
            <a:r>
              <a:rPr lang="en-US" sz="2000" dirty="0"/>
              <a:t>							       49,010</a:t>
            </a:r>
          </a:p>
          <a:p>
            <a:pPr marL="0" indent="0">
              <a:buNone/>
            </a:pPr>
            <a:endParaRPr lang="en-US" sz="1100" dirty="0"/>
          </a:p>
          <a:p>
            <a:pPr marL="0" indent="0">
              <a:buNone/>
            </a:pPr>
            <a:r>
              <a:rPr lang="en-US" sz="2000" u="sng" dirty="0"/>
              <a:t>2020 Expenses</a:t>
            </a:r>
          </a:p>
          <a:p>
            <a:r>
              <a:rPr lang="en-US" sz="2000" dirty="0"/>
              <a:t>2020 March PISA meeting expenses               12,614</a:t>
            </a:r>
          </a:p>
          <a:p>
            <a:r>
              <a:rPr lang="en-US" sz="2000" dirty="0"/>
              <a:t>PayPal fees in excess of collected	             60	</a:t>
            </a:r>
          </a:p>
          <a:p>
            <a:pPr marL="0" indent="0">
              <a:buNone/>
            </a:pPr>
            <a:r>
              <a:rPr lang="en-US" sz="2000" dirty="0"/>
              <a:t>							      </a:t>
            </a:r>
            <a:r>
              <a:rPr lang="en-US" sz="2000" u="sng" dirty="0"/>
              <a:t>  12,674</a:t>
            </a:r>
          </a:p>
          <a:p>
            <a:pPr marL="0" indent="0">
              <a:buNone/>
            </a:pPr>
            <a:r>
              <a:rPr lang="en-US" sz="2000" dirty="0"/>
              <a:t>Net Income/(Expense)					        36,336</a:t>
            </a:r>
          </a:p>
        </p:txBody>
      </p:sp>
      <p:sp>
        <p:nvSpPr>
          <p:cNvPr id="4" name="Oval 3"/>
          <p:cNvSpPr/>
          <p:nvPr/>
        </p:nvSpPr>
        <p:spPr>
          <a:xfrm>
            <a:off x="7162800" y="4953000"/>
            <a:ext cx="1219200" cy="381000"/>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B7335AB-2505-4B9D-8594-117AF4C1E230}" type="datetime1">
              <a:rPr lang="en-US" smtClean="0"/>
              <a:t>3/23/2021</a:t>
            </a:fld>
            <a:endParaRPr lang="en-US"/>
          </a:p>
        </p:txBody>
      </p:sp>
      <p:sp>
        <p:nvSpPr>
          <p:cNvPr id="6" name="Slide Number Placeholder 5"/>
          <p:cNvSpPr>
            <a:spLocks noGrp="1"/>
          </p:cNvSpPr>
          <p:nvPr>
            <p:ph type="sldNum" sz="quarter" idx="12"/>
          </p:nvPr>
        </p:nvSpPr>
        <p:spPr>
          <a:xfrm>
            <a:off x="6553200" y="6340475"/>
            <a:ext cx="2133600" cy="365125"/>
          </a:xfrm>
        </p:spPr>
        <p:txBody>
          <a:bodyPr/>
          <a:lstStyle/>
          <a:p>
            <a:fld id="{7CF0D98F-85C2-4B2E-AAB6-47A9CB7DFC3E}" type="slidenum">
              <a:rPr lang="en-US" smtClean="0"/>
              <a:t>2</a:t>
            </a:fld>
            <a:endParaRPr lang="en-US" dirty="0"/>
          </a:p>
        </p:txBody>
      </p:sp>
    </p:spTree>
    <p:extLst>
      <p:ext uri="{BB962C8B-B14F-4D97-AF65-F5344CB8AC3E}">
        <p14:creationId xmlns:p14="http://schemas.microsoft.com/office/powerpoint/2010/main" val="262202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pPr algn="l"/>
            <a:r>
              <a:rPr lang="en-US" sz="4000" dirty="0"/>
              <a:t>PISA 2021 Cash Position</a:t>
            </a:r>
          </a:p>
        </p:txBody>
      </p:sp>
      <p:sp>
        <p:nvSpPr>
          <p:cNvPr id="3" name="Content Placeholder 2"/>
          <p:cNvSpPr>
            <a:spLocks noGrp="1"/>
          </p:cNvSpPr>
          <p:nvPr>
            <p:ph idx="1"/>
          </p:nvPr>
        </p:nvSpPr>
        <p:spPr>
          <a:xfrm>
            <a:off x="457200" y="1600200"/>
            <a:ext cx="8229600" cy="4800600"/>
          </a:xfrm>
        </p:spPr>
        <p:txBody>
          <a:bodyPr>
            <a:normAutofit/>
          </a:bodyPr>
          <a:lstStyle/>
          <a:p>
            <a:r>
              <a:rPr lang="en-US" sz="2000" dirty="0"/>
              <a:t>Asset (Cash) Carryover from 2019			    67,643</a:t>
            </a:r>
          </a:p>
          <a:p>
            <a:r>
              <a:rPr lang="en-US" sz="2000" dirty="0"/>
              <a:t>Net Income 2020					    36,336</a:t>
            </a:r>
          </a:p>
          <a:p>
            <a:pPr marL="0" indent="0">
              <a:buNone/>
            </a:pPr>
            <a:endParaRPr lang="en-US" sz="2000" u="sng" dirty="0"/>
          </a:p>
          <a:p>
            <a:r>
              <a:rPr lang="en-US" sz="2000" dirty="0"/>
              <a:t>Net Assets as of December 31, 2020			  103,979</a:t>
            </a:r>
          </a:p>
          <a:p>
            <a:endParaRPr lang="en-US" sz="2000" dirty="0"/>
          </a:p>
          <a:p>
            <a:r>
              <a:rPr lang="en-US" sz="2000" u="sng" dirty="0"/>
              <a:t>2021 Projection</a:t>
            </a:r>
          </a:p>
          <a:p>
            <a:pPr lvl="1"/>
            <a:r>
              <a:rPr lang="en-US" sz="2000" dirty="0"/>
              <a:t>2021 Membership Dues		             48,000</a:t>
            </a:r>
          </a:p>
          <a:p>
            <a:pPr lvl="1"/>
            <a:r>
              <a:rPr lang="en-US" sz="2000" dirty="0"/>
              <a:t>Collect Past Due 2020 Membership	             20,000</a:t>
            </a:r>
          </a:p>
          <a:p>
            <a:pPr lvl="1"/>
            <a:r>
              <a:rPr lang="en-US" sz="2000" dirty="0"/>
              <a:t>Payment to World Events Forum	            (14,000)</a:t>
            </a:r>
          </a:p>
          <a:p>
            <a:pPr lvl="1"/>
            <a:r>
              <a:rPr lang="en-US" sz="2000" dirty="0"/>
              <a:t>Estimate for other expenses		              (5,000)</a:t>
            </a:r>
          </a:p>
          <a:p>
            <a:pPr marL="457200" lvl="1" indent="0">
              <a:buNone/>
            </a:pPr>
            <a:endParaRPr lang="en-US" sz="1200" dirty="0"/>
          </a:p>
          <a:p>
            <a:pPr marL="457200"/>
            <a:r>
              <a:rPr lang="en-US" sz="2000" dirty="0"/>
              <a:t>Projected 2021 Net Income/(Expense)		              </a:t>
            </a:r>
            <a:r>
              <a:rPr lang="en-US" sz="2000" u="sng" dirty="0"/>
              <a:t>     49,000</a:t>
            </a:r>
          </a:p>
          <a:p>
            <a:pPr marL="457200"/>
            <a:r>
              <a:rPr lang="en-US" sz="2000" dirty="0"/>
              <a:t>Estimated Cash Position as of 12/31/2021	                 152,979</a:t>
            </a:r>
          </a:p>
        </p:txBody>
      </p:sp>
      <p:sp>
        <p:nvSpPr>
          <p:cNvPr id="4" name="Oval 3"/>
          <p:cNvSpPr/>
          <p:nvPr/>
        </p:nvSpPr>
        <p:spPr>
          <a:xfrm>
            <a:off x="6858000" y="5867400"/>
            <a:ext cx="1143000" cy="365126"/>
          </a:xfrm>
          <a:prstGeom prst="ellipse">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D3EF77-F708-4B2C-9ED7-105D0D08BC06}" type="datetime1">
              <a:rPr lang="en-US" smtClean="0"/>
              <a:t>3/23/2021</a:t>
            </a:fld>
            <a:endParaRPr lang="en-US"/>
          </a:p>
        </p:txBody>
      </p:sp>
      <p:sp>
        <p:nvSpPr>
          <p:cNvPr id="6" name="Slide Number Placeholder 5"/>
          <p:cNvSpPr>
            <a:spLocks noGrp="1"/>
          </p:cNvSpPr>
          <p:nvPr>
            <p:ph type="sldNum" sz="quarter" idx="12"/>
          </p:nvPr>
        </p:nvSpPr>
        <p:spPr/>
        <p:txBody>
          <a:bodyPr/>
          <a:lstStyle/>
          <a:p>
            <a:fld id="{7CF0D98F-85C2-4B2E-AAB6-47A9CB7DFC3E}" type="slidenum">
              <a:rPr lang="en-US" smtClean="0"/>
              <a:t>3</a:t>
            </a:fld>
            <a:endParaRPr lang="en-US" dirty="0"/>
          </a:p>
        </p:txBody>
      </p:sp>
    </p:spTree>
    <p:extLst>
      <p:ext uri="{BB962C8B-B14F-4D97-AF65-F5344CB8AC3E}">
        <p14:creationId xmlns:p14="http://schemas.microsoft.com/office/powerpoint/2010/main" val="390308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4876800" cy="914400"/>
          </a:xfrm>
        </p:spPr>
        <p:txBody>
          <a:bodyPr>
            <a:normAutofit/>
          </a:bodyPr>
          <a:lstStyle/>
          <a:p>
            <a:pPr algn="l"/>
            <a:r>
              <a:rPr lang="en-US" sz="4000" dirty="0"/>
              <a:t>PISA 2020 Tax Filing</a:t>
            </a:r>
          </a:p>
        </p:txBody>
      </p:sp>
      <p:sp>
        <p:nvSpPr>
          <p:cNvPr id="3" name="Content Placeholder 2"/>
          <p:cNvSpPr>
            <a:spLocks noGrp="1"/>
          </p:cNvSpPr>
          <p:nvPr>
            <p:ph idx="1"/>
          </p:nvPr>
        </p:nvSpPr>
        <p:spPr>
          <a:xfrm>
            <a:off x="457200" y="1676400"/>
            <a:ext cx="8229600" cy="4724400"/>
          </a:xfrm>
        </p:spPr>
        <p:txBody>
          <a:bodyPr>
            <a:noAutofit/>
          </a:bodyPr>
          <a:lstStyle/>
          <a:p>
            <a:r>
              <a:rPr lang="en-US" sz="2000" dirty="0"/>
              <a:t>Annual gross receipts of &lt;$50,000 allows filing Form 990-N e-Postcard</a:t>
            </a:r>
          </a:p>
          <a:p>
            <a:pPr lvl="1"/>
            <a:r>
              <a:rPr lang="en-US" sz="2000" dirty="0"/>
              <a:t>Gross Receipts for Fiscal 2020			$49,000</a:t>
            </a:r>
          </a:p>
          <a:p>
            <a:pPr lvl="1"/>
            <a:r>
              <a:rPr lang="en-US" sz="2000" dirty="0"/>
              <a:t>Projected gross receipts for Fiscal 2021		$68,000</a:t>
            </a:r>
          </a:p>
          <a:p>
            <a:pPr marL="457200" lvl="1" indent="0">
              <a:buNone/>
            </a:pPr>
            <a:r>
              <a:rPr lang="en-US" sz="2000" i="1" u="sng" dirty="0"/>
              <a:t>Note:</a:t>
            </a:r>
            <a:r>
              <a:rPr lang="en-US" sz="2000" dirty="0"/>
              <a:t> IRS regulations allow for tax exempt organizations with annual gross receipts “normally $50,000 or less” to file the e-Postcard.  So going higher than $50,000 in 2021 would not necessarily change PISA’s 2020 tax filing requirement.  However, we may need to investigate what it would mean for tax filing requirements if we expect to run over $50,000 on a more regular basis (receipts for 2019 were $77,000).</a:t>
            </a:r>
          </a:p>
          <a:p>
            <a:pPr marL="0" indent="0">
              <a:buNone/>
            </a:pPr>
            <a:endParaRPr lang="en-US" sz="2000" dirty="0"/>
          </a:p>
          <a:p>
            <a:r>
              <a:rPr lang="en-US" sz="2000" dirty="0"/>
              <a:t>Form 990-N document is due to be filed with the IRS on May 15.  The document will be posted in the PISA collaboration site after filing.  So far, the filing date for this form has not been extended to accommodate the COVID situation.</a:t>
            </a:r>
          </a:p>
        </p:txBody>
      </p:sp>
      <p:sp>
        <p:nvSpPr>
          <p:cNvPr id="4" name="Date Placeholder 3"/>
          <p:cNvSpPr>
            <a:spLocks noGrp="1"/>
          </p:cNvSpPr>
          <p:nvPr>
            <p:ph type="dt" sz="half" idx="10"/>
          </p:nvPr>
        </p:nvSpPr>
        <p:spPr/>
        <p:txBody>
          <a:bodyPr/>
          <a:lstStyle/>
          <a:p>
            <a:fld id="{C20DFD63-511B-4A02-B3D9-C5929B736390}" type="datetime1">
              <a:rPr lang="en-US" smtClean="0"/>
              <a:t>3/23/2021</a:t>
            </a:fld>
            <a:endParaRPr lang="en-US"/>
          </a:p>
        </p:txBody>
      </p:sp>
      <p:sp>
        <p:nvSpPr>
          <p:cNvPr id="5" name="Slide Number Placeholder 4"/>
          <p:cNvSpPr>
            <a:spLocks noGrp="1"/>
          </p:cNvSpPr>
          <p:nvPr>
            <p:ph type="sldNum" sz="quarter" idx="12"/>
          </p:nvPr>
        </p:nvSpPr>
        <p:spPr/>
        <p:txBody>
          <a:bodyPr/>
          <a:lstStyle/>
          <a:p>
            <a:fld id="{7CF0D98F-85C2-4B2E-AAB6-47A9CB7DFC3E}" type="slidenum">
              <a:rPr lang="en-US" smtClean="0"/>
              <a:t>4</a:t>
            </a:fld>
            <a:endParaRPr lang="en-US"/>
          </a:p>
        </p:txBody>
      </p:sp>
    </p:spTree>
    <p:extLst>
      <p:ext uri="{BB962C8B-B14F-4D97-AF65-F5344CB8AC3E}">
        <p14:creationId xmlns:p14="http://schemas.microsoft.com/office/powerpoint/2010/main" val="3872694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82ad3a63-90ad-4a46-a3cb-757f4658e205" origin="userSelected">
  <element uid="768aceb2-b366-4b48-827b-e820edc548bd" value=""/>
</sisl>
</file>

<file path=customXml/itemProps1.xml><?xml version="1.0" encoding="utf-8"?>
<ds:datastoreItem xmlns:ds="http://schemas.openxmlformats.org/officeDocument/2006/customXml" ds:itemID="{FCC14816-D28F-4551-91ED-F415BAA3308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Amgen</Template>
  <TotalTime>3351</TotalTime>
  <Words>548</Words>
  <Application>Microsoft Office PowerPoint</Application>
  <PresentationFormat>On-screen Show (4:3)</PresentationFormat>
  <Paragraphs>55</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PISA 2021 TREASURY REPORT</vt:lpstr>
      <vt:lpstr>PISA 2020 Income and Expenses</vt:lpstr>
      <vt:lpstr>PISA 2021 Cash Position</vt:lpstr>
      <vt:lpstr>PISA 2020 Tax Filing</vt:lpstr>
    </vt:vector>
  </TitlesOfParts>
  <Company>Amgen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Lacombe, Jackie</dc:creator>
  <cp:keywords>*$%NAB</cp:keywords>
  <cp:lastModifiedBy>Unze, Mark A</cp:lastModifiedBy>
  <cp:revision>160</cp:revision>
  <cp:lastPrinted>2019-03-01T23:15:30Z</cp:lastPrinted>
  <dcterms:created xsi:type="dcterms:W3CDTF">2014-03-12T23:12:08Z</dcterms:created>
  <dcterms:modified xsi:type="dcterms:W3CDTF">2021-03-23T22:25:28Z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45c948a1-8d14-45d1-8a4e-b6463c13d4a7</vt:lpwstr>
  </property>
  <property fmtid="{D5CDD505-2E9C-101B-9397-08002B2CF9AE}" pid="3" name="bjSaver">
    <vt:lpwstr>OKow+KE++HBu6HUiLuyFOyqv+SUHSpWx</vt:lpwstr>
  </property>
  <property fmtid="{D5CDD505-2E9C-101B-9397-08002B2CF9AE}" pid="4" name="bjDocumentLabelXML">
    <vt:lpwstr>&lt;?xml version="1.0" encoding="us-ascii"?&gt;&lt;sisl xmlns:xsi="http://www.w3.org/2001/XMLSchema-instance" xmlns:xsd="http://www.w3.org/2001/XMLSchema" sislVersion="0" policy="82ad3a63-90ad-4a46-a3cb-757f4658e205" origin="userSelected" xmlns="http://www.boldonj</vt:lpwstr>
  </property>
  <property fmtid="{D5CDD505-2E9C-101B-9397-08002B2CF9AE}" pid="5" name="bjDocumentLabelXML-0">
    <vt:lpwstr>ames.com/2008/01/sie/internal/label"&gt;&lt;element uid="768aceb2-b366-4b48-827b-e820edc548bd" value="" /&gt;&lt;/sisl&gt;</vt:lpwstr>
  </property>
  <property fmtid="{D5CDD505-2E9C-101B-9397-08002B2CF9AE}" pid="6" name="bjDocumentSecurityLabel">
    <vt:lpwstr>Non-Amgen Business  </vt:lpwstr>
  </property>
</Properties>
</file>