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12"/>
  </p:notesMasterIdLst>
  <p:handoutMasterIdLst>
    <p:handoutMasterId r:id="rId13"/>
  </p:handoutMasterIdLst>
  <p:sldIdLst>
    <p:sldId id="287" r:id="rId5"/>
    <p:sldId id="281" r:id="rId6"/>
    <p:sldId id="312" r:id="rId7"/>
    <p:sldId id="261" r:id="rId8"/>
    <p:sldId id="311" r:id="rId9"/>
    <p:sldId id="313" r:id="rId10"/>
    <p:sldId id="314" r:id="rId11"/>
  </p:sldIdLst>
  <p:sldSz cx="9144000" cy="6858000" type="screen4x3"/>
  <p:notesSz cx="7010400" cy="9296400"/>
  <p:defaultTextStyle>
    <a:defPPr>
      <a:defRPr lang="en-US"/>
    </a:defPPr>
    <a:lvl1pPr algn="ctr" rtl="0" eaLnBrk="0" fontAlgn="base" hangingPunct="0">
      <a:lnSpc>
        <a:spcPct val="110000"/>
      </a:lnSpc>
      <a:spcBef>
        <a:spcPct val="50000"/>
      </a:spcBef>
      <a:spcAft>
        <a:spcPct val="0"/>
      </a:spcAft>
      <a:defRPr sz="2400" kern="1200">
        <a:solidFill>
          <a:schemeClr val="tx1"/>
        </a:solidFill>
        <a:latin typeface="Arial" charset="0"/>
        <a:ea typeface="+mn-ea"/>
        <a:cs typeface="+mn-cs"/>
      </a:defRPr>
    </a:lvl1pPr>
    <a:lvl2pPr marL="457200" algn="ctr" rtl="0" eaLnBrk="0" fontAlgn="base" hangingPunct="0">
      <a:lnSpc>
        <a:spcPct val="110000"/>
      </a:lnSpc>
      <a:spcBef>
        <a:spcPct val="50000"/>
      </a:spcBef>
      <a:spcAft>
        <a:spcPct val="0"/>
      </a:spcAft>
      <a:defRPr sz="2400" kern="1200">
        <a:solidFill>
          <a:schemeClr val="tx1"/>
        </a:solidFill>
        <a:latin typeface="Arial" charset="0"/>
        <a:ea typeface="+mn-ea"/>
        <a:cs typeface="+mn-cs"/>
      </a:defRPr>
    </a:lvl2pPr>
    <a:lvl3pPr marL="914400" algn="ctr" rtl="0" eaLnBrk="0" fontAlgn="base" hangingPunct="0">
      <a:lnSpc>
        <a:spcPct val="110000"/>
      </a:lnSpc>
      <a:spcBef>
        <a:spcPct val="50000"/>
      </a:spcBef>
      <a:spcAft>
        <a:spcPct val="0"/>
      </a:spcAft>
      <a:defRPr sz="2400" kern="1200">
        <a:solidFill>
          <a:schemeClr val="tx1"/>
        </a:solidFill>
        <a:latin typeface="Arial" charset="0"/>
        <a:ea typeface="+mn-ea"/>
        <a:cs typeface="+mn-cs"/>
      </a:defRPr>
    </a:lvl3pPr>
    <a:lvl4pPr marL="1371600" algn="ctr" rtl="0" eaLnBrk="0" fontAlgn="base" hangingPunct="0">
      <a:lnSpc>
        <a:spcPct val="110000"/>
      </a:lnSpc>
      <a:spcBef>
        <a:spcPct val="50000"/>
      </a:spcBef>
      <a:spcAft>
        <a:spcPct val="0"/>
      </a:spcAft>
      <a:defRPr sz="2400" kern="1200">
        <a:solidFill>
          <a:schemeClr val="tx1"/>
        </a:solidFill>
        <a:latin typeface="Arial" charset="0"/>
        <a:ea typeface="+mn-ea"/>
        <a:cs typeface="+mn-cs"/>
      </a:defRPr>
    </a:lvl4pPr>
    <a:lvl5pPr marL="1828800" algn="ctr" rtl="0" eaLnBrk="0" fontAlgn="base" hangingPunct="0">
      <a:lnSpc>
        <a:spcPct val="110000"/>
      </a:lnSpc>
      <a:spcBef>
        <a:spcPct val="5000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617">
          <p15:clr>
            <a:srgbClr val="A4A3A4"/>
          </p15:clr>
        </p15:guide>
        <p15:guide id="2" pos="255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25A"/>
    <a:srgbClr val="BCD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9064" autoAdjust="0"/>
  </p:normalViewPr>
  <p:slideViewPr>
    <p:cSldViewPr snapToGrid="0">
      <p:cViewPr varScale="1">
        <p:scale>
          <a:sx n="57" d="100"/>
          <a:sy n="57" d="100"/>
        </p:scale>
        <p:origin x="2122" y="34"/>
      </p:cViewPr>
      <p:guideLst>
        <p:guide orient="horz" pos="3617"/>
        <p:guide pos="2551"/>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52" d="100"/>
          <a:sy n="52" d="100"/>
        </p:scale>
        <p:origin x="-176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pieChart>
        <c:varyColors val="1"/>
        <c:ser>
          <c:idx val="0"/>
          <c:order val="0"/>
          <c:tx>
            <c:strRef>
              <c:f>Sheet1!$B$1</c:f>
              <c:strCache>
                <c:ptCount val="1"/>
                <c:pt idx="0">
                  <c:v>2012-13 Actual Sales by Therapeutic Area</c:v>
                </c:pt>
              </c:strCache>
            </c:strRef>
          </c:tx>
          <c:cat>
            <c:strRef>
              <c:f>Sheet1!$A$2:$A$10</c:f>
              <c:strCache>
                <c:ptCount val="7"/>
                <c:pt idx="0">
                  <c:v>Immunoglobulins</c:v>
                </c:pt>
                <c:pt idx="1">
                  <c:v>Critical Care</c:v>
                </c:pt>
                <c:pt idx="2">
                  <c:v>rFVIII</c:v>
                </c:pt>
                <c:pt idx="3">
                  <c:v>Plasma-derived FVIII Coagulation</c:v>
                </c:pt>
                <c:pt idx="4">
                  <c:v>Pulmonary</c:v>
                </c:pt>
                <c:pt idx="5">
                  <c:v>Wound Healing</c:v>
                </c:pt>
                <c:pt idx="6">
                  <c:v>Other</c:v>
                </c:pt>
              </c:strCache>
            </c:strRef>
          </c:cat>
          <c:val>
            <c:numRef>
              <c:f>Sheet1!$B$2:$B$10</c:f>
              <c:numCache>
                <c:formatCode>#,##0.00</c:formatCode>
                <c:ptCount val="9"/>
                <c:pt idx="0">
                  <c:v>2034110</c:v>
                </c:pt>
                <c:pt idx="1">
                  <c:v>1132700</c:v>
                </c:pt>
                <c:pt idx="2">
                  <c:v>484634</c:v>
                </c:pt>
                <c:pt idx="3">
                  <c:v>524270</c:v>
                </c:pt>
                <c:pt idx="4" formatCode="#,##0">
                  <c:v>93898</c:v>
                </c:pt>
                <c:pt idx="5" formatCode="#,##0">
                  <c:v>91723</c:v>
                </c:pt>
                <c:pt idx="6" formatCode="#,##0">
                  <c:v>128170</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l" defTabSz="923925">
              <a:defRPr sz="1200"/>
            </a:lvl1pPr>
          </a:lstStyle>
          <a:p>
            <a:pPr>
              <a:defRPr/>
            </a:pPr>
            <a:endParaRPr lang="en-US"/>
          </a:p>
        </p:txBody>
      </p:sp>
      <p:sp>
        <p:nvSpPr>
          <p:cNvPr id="60419"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925">
              <a:defRPr sz="1200"/>
            </a:lvl1pPr>
          </a:lstStyle>
          <a:p>
            <a:pPr>
              <a:defRPr/>
            </a:pPr>
            <a:endParaRPr lang="en-US"/>
          </a:p>
        </p:txBody>
      </p:sp>
      <p:sp>
        <p:nvSpPr>
          <p:cNvPr id="60420" name="Rectangle 4"/>
          <p:cNvSpPr>
            <a:spLocks noGrp="1" noChangeArrowheads="1"/>
          </p:cNvSpPr>
          <p:nvPr>
            <p:ph type="ftr" sz="quarter" idx="2"/>
          </p:nvPr>
        </p:nvSpPr>
        <p:spPr bwMode="auto">
          <a:xfrm>
            <a:off x="0" y="8832850"/>
            <a:ext cx="3038475"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l" defTabSz="923925">
              <a:defRPr sz="1200"/>
            </a:lvl1pPr>
          </a:lstStyle>
          <a:p>
            <a:pPr>
              <a:defRPr/>
            </a:pPr>
            <a:endParaRPr lang="en-US"/>
          </a:p>
        </p:txBody>
      </p:sp>
      <p:sp>
        <p:nvSpPr>
          <p:cNvPr id="60421" name="Rectangle 5"/>
          <p:cNvSpPr>
            <a:spLocks noGrp="1" noChangeArrowheads="1"/>
          </p:cNvSpPr>
          <p:nvPr>
            <p:ph type="sldNum" sz="quarter" idx="3"/>
          </p:nvPr>
        </p:nvSpPr>
        <p:spPr bwMode="auto">
          <a:xfrm>
            <a:off x="3971925" y="8832850"/>
            <a:ext cx="3038475"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925">
              <a:defRPr sz="1200"/>
            </a:lvl1pPr>
          </a:lstStyle>
          <a:p>
            <a:pPr>
              <a:defRPr/>
            </a:pPr>
            <a:fld id="{F31C4BBD-C2B0-49D9-A601-F381D9A89920}" type="slidenum">
              <a:rPr lang="en-US"/>
              <a:pPr>
                <a:defRPr/>
              </a:pPr>
              <a:t>‹#›</a:t>
            </a:fld>
            <a:endParaRPr lang="en-US"/>
          </a:p>
        </p:txBody>
      </p:sp>
    </p:spTree>
    <p:extLst>
      <p:ext uri="{BB962C8B-B14F-4D97-AF65-F5344CB8AC3E}">
        <p14:creationId xmlns:p14="http://schemas.microsoft.com/office/powerpoint/2010/main" val="2933868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l" defTabSz="923925">
              <a:defRPr sz="1200"/>
            </a:lvl1pPr>
          </a:lstStyle>
          <a:p>
            <a:pPr>
              <a:defRPr/>
            </a:pPr>
            <a:endParaRPr lang="en-US"/>
          </a:p>
        </p:txBody>
      </p:sp>
      <p:sp>
        <p:nvSpPr>
          <p:cNvPr id="1229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defTabSz="923925">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32850"/>
            <a:ext cx="3038475"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l" defTabSz="923925">
              <a:defRPr sz="1200"/>
            </a:lvl1pPr>
          </a:lstStyle>
          <a:p>
            <a:pPr>
              <a:defRPr/>
            </a:pPr>
            <a:endParaRPr lang="en-US"/>
          </a:p>
        </p:txBody>
      </p:sp>
      <p:sp>
        <p:nvSpPr>
          <p:cNvPr id="12295" name="Rectangle 7"/>
          <p:cNvSpPr>
            <a:spLocks noGrp="1" noChangeArrowheads="1"/>
          </p:cNvSpPr>
          <p:nvPr>
            <p:ph type="sldNum" sz="quarter" idx="5"/>
          </p:nvPr>
        </p:nvSpPr>
        <p:spPr bwMode="auto">
          <a:xfrm>
            <a:off x="3971925" y="8832850"/>
            <a:ext cx="3038475" cy="46355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defTabSz="923925">
              <a:defRPr sz="1200"/>
            </a:lvl1pPr>
          </a:lstStyle>
          <a:p>
            <a:pPr>
              <a:defRPr/>
            </a:pPr>
            <a:fld id="{6FF75B82-27C8-47EC-8506-02584D479B9D}" type="slidenum">
              <a:rPr lang="en-US"/>
              <a:pPr>
                <a:defRPr/>
              </a:pPr>
              <a:t>‹#›</a:t>
            </a:fld>
            <a:endParaRPr lang="en-US"/>
          </a:p>
        </p:txBody>
      </p:sp>
    </p:spTree>
    <p:extLst>
      <p:ext uri="{BB962C8B-B14F-4D97-AF65-F5344CB8AC3E}">
        <p14:creationId xmlns:p14="http://schemas.microsoft.com/office/powerpoint/2010/main" val="33892944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B552ECC-A6CC-4837-A30B-7DE3A7AF96DB}" type="slidenum">
              <a:rPr lang="en-US" smtClean="0"/>
              <a:pPr/>
              <a:t>1</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955479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7FC33FF-0F43-4953-BF5D-234F378C07C3}" type="slidenum">
              <a:rPr lang="en-US" smtClean="0"/>
              <a:pPr/>
              <a:t>2</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000" b="1" dirty="0" smtClean="0">
                <a:latin typeface="Arial" charset="0"/>
              </a:rPr>
              <a:t>Updated  Sept. 2013 with new sales revenue, </a:t>
            </a:r>
            <a:r>
              <a:rPr lang="en-US" sz="1000" dirty="0" smtClean="0"/>
              <a:t>US $5 billion</a:t>
            </a:r>
          </a:p>
          <a:p>
            <a:pPr eaLnBrk="1" hangingPunct="1"/>
            <a:endParaRPr lang="en-US" sz="1000" b="1" dirty="0" smtClean="0">
              <a:latin typeface="Arial" charset="0"/>
            </a:endParaRPr>
          </a:p>
          <a:p>
            <a:pPr eaLnBrk="1" hangingPunct="1"/>
            <a:r>
              <a:rPr lang="en-US" sz="1000" b="1" dirty="0" smtClean="0">
                <a:latin typeface="Arial" charset="0"/>
              </a:rPr>
              <a:t>CSL LIMITED </a:t>
            </a:r>
            <a:r>
              <a:rPr lang="en-US" sz="1000" dirty="0" smtClean="0">
                <a:latin typeface="Arial" charset="0"/>
              </a:rPr>
              <a:t>is a global, specialty biopharmaceutical company that develops, manufactures and markets products to treat and prevent serious human medical conditions.  Innovation and new product development for unmet medical needs continue to drive CSL’s growth. With major facilities in Australia, Germany, Switzerland, US and Japan, CSL has more than </a:t>
            </a:r>
            <a:r>
              <a:rPr lang="en-US" sz="1000" dirty="0" smtClean="0">
                <a:solidFill>
                  <a:srgbClr val="FF0000"/>
                </a:solidFill>
                <a:latin typeface="Arial" charset="0"/>
              </a:rPr>
              <a:t>12,500 employees working in 26 countries</a:t>
            </a:r>
            <a:r>
              <a:rPr lang="en-US" sz="1000" dirty="0" smtClean="0">
                <a:latin typeface="Arial" charset="0"/>
              </a:rPr>
              <a:t>*. CSL R&amp;D is integrated across the organization.</a:t>
            </a:r>
          </a:p>
          <a:p>
            <a:pPr eaLnBrk="1" hangingPunct="1"/>
            <a:endParaRPr lang="en-US" sz="1000" dirty="0" smtClean="0">
              <a:latin typeface="Arial" charset="0"/>
            </a:endParaRPr>
          </a:p>
          <a:p>
            <a:pPr eaLnBrk="1" hangingPunct="1"/>
            <a:r>
              <a:rPr lang="en-US" sz="1000" dirty="0" smtClean="0">
                <a:latin typeface="Arial" charset="0"/>
              </a:rPr>
              <a:t>*</a:t>
            </a:r>
            <a:r>
              <a:rPr lang="en-US" sz="1000" i="1" dirty="0" smtClean="0">
                <a:solidFill>
                  <a:srgbClr val="FF0000"/>
                </a:solidFill>
                <a:latin typeface="Arial" charset="0"/>
              </a:rPr>
              <a:t>Figure confirmed</a:t>
            </a:r>
            <a:r>
              <a:rPr lang="en-US" sz="1000" i="1" baseline="0" dirty="0" smtClean="0">
                <a:solidFill>
                  <a:srgbClr val="FF0000"/>
                </a:solidFill>
                <a:latin typeface="Arial" charset="0"/>
              </a:rPr>
              <a:t> by Ben Rushbrook  Sept. 3, 2013</a:t>
            </a:r>
            <a:r>
              <a:rPr lang="en-US" sz="1000" baseline="0" dirty="0" smtClean="0">
                <a:latin typeface="Arial" charset="0"/>
              </a:rPr>
              <a:t>.</a:t>
            </a:r>
            <a:endParaRPr lang="en-US" sz="1000" dirty="0" smtClean="0">
              <a:latin typeface="Arial" charset="0"/>
            </a:endParaRPr>
          </a:p>
        </p:txBody>
      </p:sp>
    </p:spTree>
    <p:extLst>
      <p:ext uri="{BB962C8B-B14F-4D97-AF65-F5344CB8AC3E}">
        <p14:creationId xmlns:p14="http://schemas.microsoft.com/office/powerpoint/2010/main" val="3657248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0CFF218-77C5-4A1F-8D3D-A83BDEAB0508}"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000" b="1" dirty="0" smtClean="0">
                <a:latin typeface="Arial" charset="0"/>
              </a:rPr>
              <a:t>CSL LIMITED </a:t>
            </a:r>
            <a:r>
              <a:rPr lang="en-US" sz="1000" dirty="0" smtClean="0">
                <a:latin typeface="Arial" charset="0"/>
              </a:rPr>
              <a:t>is a global, specialty biopharmaceutical company that develops, manufactures and markets products to treat and prevent serious human medical conditions.  Innovation and new product development for unmet medical needs continue to drive CSL’s growth. With major facilities in Australia, Germany, Switzerland, US and Japan, CSL has more than 12,500 employees working </a:t>
            </a:r>
            <a:r>
              <a:rPr lang="en-US" sz="1000" smtClean="0">
                <a:latin typeface="Arial" charset="0"/>
              </a:rPr>
              <a:t>in 26 </a:t>
            </a:r>
            <a:r>
              <a:rPr lang="en-US" sz="1000" dirty="0" smtClean="0">
                <a:latin typeface="Arial" charset="0"/>
              </a:rPr>
              <a:t>countries. CSL R&amp;D is integrated across the organization.</a:t>
            </a:r>
          </a:p>
          <a:p>
            <a:pPr eaLnBrk="1" hangingPunct="1"/>
            <a:endParaRPr lang="en-US" sz="1000" dirty="0" smtClean="0">
              <a:latin typeface="Arial"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00" b="1" dirty="0" err="1" smtClean="0">
                <a:latin typeface="Arial" charset="0"/>
              </a:rPr>
              <a:t>bioCSL</a:t>
            </a:r>
            <a:r>
              <a:rPr lang="en-US" sz="1000" b="1" dirty="0" smtClean="0">
                <a:latin typeface="Arial" charset="0"/>
              </a:rPr>
              <a:t> </a:t>
            </a:r>
            <a:r>
              <a:rPr lang="en-US" sz="1000" dirty="0" smtClean="0"/>
              <a:t>manufactures and in-licenses, markets and distributes biological products for the treatment of serious disease. </a:t>
            </a:r>
            <a:r>
              <a:rPr lang="en-US" dirty="0" smtClean="0"/>
              <a:t>We have operations in Australia, </a:t>
            </a:r>
            <a:br>
              <a:rPr lang="en-US" dirty="0" smtClean="0"/>
            </a:br>
            <a:r>
              <a:rPr lang="en-US" dirty="0" smtClean="0"/>
              <a:t>New Zealand and the USA.</a:t>
            </a:r>
          </a:p>
          <a:p>
            <a:pPr eaLnBrk="1" hangingPunct="1"/>
            <a:endParaRPr lang="en-US" sz="1000" dirty="0" smtClean="0">
              <a:latin typeface="Arial" charset="0"/>
            </a:endParaRPr>
          </a:p>
          <a:p>
            <a:pPr eaLnBrk="1" hangingPunct="1"/>
            <a:endParaRPr lang="en-US" sz="1000" b="1" dirty="0" smtClean="0">
              <a:latin typeface="Arial" charset="0"/>
            </a:endParaRPr>
          </a:p>
          <a:p>
            <a:pPr eaLnBrk="1" hangingPunct="1"/>
            <a:r>
              <a:rPr lang="en-US" sz="1000" b="1" dirty="0" smtClean="0">
                <a:latin typeface="Arial" charset="0"/>
              </a:rPr>
              <a:t>CSL BEHRING</a:t>
            </a:r>
            <a:r>
              <a:rPr lang="en-US" sz="1000" dirty="0" smtClean="0">
                <a:latin typeface="Arial" charset="0"/>
              </a:rPr>
              <a:t> is a global leader in the plasma protein </a:t>
            </a:r>
            <a:r>
              <a:rPr lang="en-US" sz="1000" dirty="0" err="1" smtClean="0">
                <a:latin typeface="Arial" charset="0"/>
              </a:rPr>
              <a:t>biotherapeutics</a:t>
            </a:r>
            <a:r>
              <a:rPr lang="en-US" sz="1000" dirty="0" smtClean="0">
                <a:latin typeface="Arial" charset="0"/>
              </a:rPr>
              <a:t> industry. CSL Behring operates </a:t>
            </a:r>
            <a:r>
              <a:rPr lang="en-US" sz="1000" b="1" dirty="0" smtClean="0">
                <a:latin typeface="Arial" charset="0"/>
              </a:rPr>
              <a:t>CSL PLASMA</a:t>
            </a:r>
            <a:r>
              <a:rPr lang="en-US" sz="1000" dirty="0" smtClean="0">
                <a:latin typeface="Arial" charset="0"/>
              </a:rPr>
              <a:t> one of the world’s largest, fully-owned plasma collection networks.</a:t>
            </a:r>
          </a:p>
        </p:txBody>
      </p:sp>
    </p:spTree>
    <p:extLst>
      <p:ext uri="{BB962C8B-B14F-4D97-AF65-F5344CB8AC3E}">
        <p14:creationId xmlns:p14="http://schemas.microsoft.com/office/powerpoint/2010/main" val="61106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F788BE78-DF3E-44A2-978B-D04D4FA25C8A}" type="slidenum">
              <a:rPr lang="en-US" smtClean="0"/>
              <a:pPr/>
              <a:t>4</a:t>
            </a:fld>
            <a:endParaRPr lang="en-US" smtClean="0"/>
          </a:p>
        </p:txBody>
      </p:sp>
      <p:sp>
        <p:nvSpPr>
          <p:cNvPr id="23555" name="Rectangle 2"/>
          <p:cNvSpPr>
            <a:spLocks noGrp="1" noRot="1" noChangeAspect="1" noChangeArrowheads="1" noTextEdit="1"/>
          </p:cNvSpPr>
          <p:nvPr>
            <p:ph type="sldImg"/>
          </p:nvPr>
        </p:nvSpPr>
        <p:spPr>
          <a:xfrm>
            <a:off x="811213" y="549275"/>
            <a:ext cx="5367337" cy="4025900"/>
          </a:xfrm>
          <a:ln/>
        </p:spPr>
      </p:sp>
      <p:sp>
        <p:nvSpPr>
          <p:cNvPr id="23556" name="Rectangle 3"/>
          <p:cNvSpPr>
            <a:spLocks noGrp="1" noChangeArrowheads="1"/>
          </p:cNvSpPr>
          <p:nvPr>
            <p:ph type="body" idx="1"/>
          </p:nvPr>
        </p:nvSpPr>
        <p:spPr>
          <a:xfrm>
            <a:off x="928688" y="4795838"/>
            <a:ext cx="5151437" cy="3732212"/>
          </a:xfrm>
          <a:noFill/>
          <a:ln/>
        </p:spPr>
        <p:txBody>
          <a:bodyPr/>
          <a:lstStyle/>
          <a:p>
            <a:pPr eaLnBrk="1" hangingPunct="1"/>
            <a:r>
              <a:rPr lang="en-US" sz="1000" dirty="0" smtClean="0">
                <a:latin typeface="Arial" charset="0"/>
              </a:rPr>
              <a:t>Industry size source: Ted Kanigowski (Sept. 2013) – </a:t>
            </a:r>
            <a:r>
              <a:rPr lang="en-US" sz="1200" kern="1200" dirty="0" smtClean="0">
                <a:solidFill>
                  <a:schemeClr val="tx1"/>
                </a:solidFill>
                <a:latin typeface="Times New Roman" pitchFamily="18" charset="0"/>
                <a:ea typeface="+mn-ea"/>
                <a:cs typeface="+mn-cs"/>
              </a:rPr>
              <a:t>$ 19.6Bn (incl. Plasma + Recombinants) – representing the full year 2012</a:t>
            </a:r>
          </a:p>
          <a:p>
            <a:pPr eaLnBrk="1" hangingPunct="1"/>
            <a:endParaRPr lang="en-US" sz="1000" dirty="0" smtClean="0">
              <a:latin typeface="Arial" charset="0"/>
            </a:endParaRPr>
          </a:p>
          <a:p>
            <a:pPr eaLnBrk="1" hangingPunct="1"/>
            <a:r>
              <a:rPr lang="en-US" sz="1000" dirty="0" smtClean="0">
                <a:latin typeface="Arial" charset="0"/>
              </a:rPr>
              <a:t>Employee number from John Martino Sept 2013.</a:t>
            </a:r>
          </a:p>
          <a:p>
            <a:pPr eaLnBrk="1" hangingPunct="1"/>
            <a:endParaRPr lang="en-US" sz="1000" dirty="0" smtClean="0">
              <a:latin typeface="Arial" charset="0"/>
            </a:endParaRPr>
          </a:p>
          <a:p>
            <a:pPr eaLnBrk="1" hangingPunct="1"/>
            <a:r>
              <a:rPr lang="en-US" sz="1000" dirty="0" smtClean="0">
                <a:latin typeface="Arial" charset="0"/>
              </a:rPr>
              <a:t>Four manufacturing facilities: Melbourne, </a:t>
            </a:r>
            <a:r>
              <a:rPr lang="en-US" sz="1000" baseline="0" dirty="0" smtClean="0">
                <a:latin typeface="Arial" charset="0"/>
              </a:rPr>
              <a:t>Australia; </a:t>
            </a:r>
            <a:r>
              <a:rPr lang="en-US" sz="1000" dirty="0" smtClean="0">
                <a:latin typeface="Arial" charset="0"/>
              </a:rPr>
              <a:t>Marburg, Germany; Bern, Switzerland; Kankakee, IL</a:t>
            </a:r>
          </a:p>
          <a:p>
            <a:pPr eaLnBrk="1" hangingPunct="1"/>
            <a:endParaRPr lang="en-US" sz="1000" dirty="0" smtClean="0">
              <a:latin typeface="Arial" charset="0"/>
            </a:endParaRPr>
          </a:p>
          <a:p>
            <a:pPr eaLnBrk="1" hangingPunct="1"/>
            <a:r>
              <a:rPr lang="en-US" sz="1000" dirty="0" smtClean="0">
                <a:latin typeface="Arial" charset="0"/>
              </a:rPr>
              <a:t>Six research facilities: Marburg, Germany; Bern, Switzerland; King of Prussia, PA; Tokyo, Japan; Broadmeadows, Australia; Parkville, Australia</a:t>
            </a:r>
          </a:p>
          <a:p>
            <a:pPr eaLnBrk="1" hangingPunct="1"/>
            <a:endParaRPr lang="en-US" sz="1000" dirty="0" smtClean="0">
              <a:latin typeface="Arial" charset="0"/>
            </a:endParaRPr>
          </a:p>
          <a:p>
            <a:pPr eaLnBrk="1" hangingPunct="1"/>
            <a:endParaRPr lang="en-US" sz="1000" dirty="0" smtClean="0">
              <a:latin typeface="Arial" charset="0"/>
            </a:endParaRPr>
          </a:p>
        </p:txBody>
      </p:sp>
    </p:spTree>
    <p:extLst>
      <p:ext uri="{BB962C8B-B14F-4D97-AF65-F5344CB8AC3E}">
        <p14:creationId xmlns:p14="http://schemas.microsoft.com/office/powerpoint/2010/main" val="18093345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Source: Sept 2013; Kate Johnston.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 </a:t>
            </a:r>
            <a:r>
              <a:rPr lang="en-US" sz="1200" b="0" i="0" u="none" strike="noStrike" kern="1200" dirty="0" smtClean="0">
                <a:solidFill>
                  <a:schemeClr val="tx1"/>
                </a:solidFill>
                <a:effectLst/>
                <a:latin typeface="Times New Roman" pitchFamily="18" charset="0"/>
                <a:ea typeface="+mn-ea"/>
                <a:cs typeface="+mn-cs"/>
              </a:rPr>
              <a:t>2012-13 Actual Sales by Therapeutic Area</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err="1" smtClean="0">
                <a:solidFill>
                  <a:schemeClr val="tx1"/>
                </a:solidFill>
                <a:effectLst/>
                <a:latin typeface="Times New Roman" pitchFamily="18" charset="0"/>
                <a:ea typeface="+mn-ea"/>
                <a:cs typeface="+mn-cs"/>
              </a:rPr>
              <a:t>Immunoglobulins</a:t>
            </a:r>
            <a:r>
              <a:rPr lang="en-US" dirty="0" smtClean="0"/>
              <a:t> </a:t>
            </a:r>
            <a:r>
              <a:rPr lang="en-US" sz="1200" b="0" i="0" u="none" strike="noStrike" kern="1200" dirty="0" smtClean="0">
                <a:solidFill>
                  <a:schemeClr val="tx1"/>
                </a:solidFill>
                <a:effectLst/>
                <a:latin typeface="Times New Roman" pitchFamily="18" charset="0"/>
                <a:ea typeface="+mn-ea"/>
                <a:cs typeface="+mn-cs"/>
              </a:rPr>
              <a:t>2,034,110.00</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Critical Care</a:t>
            </a:r>
            <a:r>
              <a:rPr lang="en-US" dirty="0" smtClean="0"/>
              <a:t> </a:t>
            </a:r>
            <a:r>
              <a:rPr lang="en-US" sz="1200" b="0" i="0" u="none" strike="noStrike" kern="1200" dirty="0" smtClean="0">
                <a:solidFill>
                  <a:schemeClr val="tx1"/>
                </a:solidFill>
                <a:effectLst/>
                <a:latin typeface="Times New Roman" pitchFamily="18" charset="0"/>
                <a:ea typeface="+mn-ea"/>
                <a:cs typeface="+mn-cs"/>
              </a:rPr>
              <a:t>1,132,700.00</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err="1" smtClean="0">
                <a:solidFill>
                  <a:schemeClr val="tx1"/>
                </a:solidFill>
                <a:effectLst/>
                <a:latin typeface="Times New Roman" pitchFamily="18" charset="0"/>
                <a:ea typeface="+mn-ea"/>
                <a:cs typeface="+mn-cs"/>
              </a:rPr>
              <a:t>rFVIII</a:t>
            </a:r>
            <a:r>
              <a:rPr lang="en-US" dirty="0" smtClean="0"/>
              <a:t> </a:t>
            </a:r>
            <a:r>
              <a:rPr lang="en-US" sz="1200" b="0" i="0" u="none" strike="noStrike" kern="1200" dirty="0" smtClean="0">
                <a:solidFill>
                  <a:schemeClr val="tx1"/>
                </a:solidFill>
                <a:effectLst/>
                <a:latin typeface="Times New Roman" pitchFamily="18" charset="0"/>
                <a:ea typeface="+mn-ea"/>
                <a:cs typeface="+mn-cs"/>
              </a:rPr>
              <a:t>484,634.00</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Plasma-derived Coagulation</a:t>
            </a:r>
            <a:r>
              <a:rPr lang="en-US" dirty="0" smtClean="0"/>
              <a:t> </a:t>
            </a:r>
            <a:r>
              <a:rPr lang="en-US" sz="1200" b="0" i="0" u="none" strike="noStrike" kern="1200" dirty="0" smtClean="0">
                <a:solidFill>
                  <a:schemeClr val="tx1"/>
                </a:solidFill>
                <a:effectLst/>
                <a:latin typeface="Times New Roman" pitchFamily="18" charset="0"/>
                <a:ea typeface="+mn-ea"/>
                <a:cs typeface="+mn-cs"/>
              </a:rPr>
              <a:t>524,270.00</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Pulmonary</a:t>
            </a:r>
            <a:r>
              <a:rPr lang="en-US" dirty="0" smtClean="0"/>
              <a:t> </a:t>
            </a:r>
            <a:r>
              <a:rPr lang="en-US" sz="1200" b="0" i="0" u="none" strike="noStrike" kern="1200" dirty="0" smtClean="0">
                <a:solidFill>
                  <a:schemeClr val="tx1"/>
                </a:solidFill>
                <a:effectLst/>
                <a:latin typeface="Times New Roman" pitchFamily="18" charset="0"/>
                <a:ea typeface="+mn-ea"/>
                <a:cs typeface="+mn-cs"/>
              </a:rPr>
              <a:t>93,898</a:t>
            </a:r>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Wound Healing</a:t>
            </a:r>
            <a:r>
              <a:rPr lang="en-US" baseline="0" dirty="0" smtClean="0"/>
              <a:t>  91,723</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Times New Roman" pitchFamily="18" charset="0"/>
                <a:ea typeface="+mn-ea"/>
                <a:cs typeface="+mn-cs"/>
              </a:rPr>
              <a:t>Other</a:t>
            </a:r>
            <a:r>
              <a:rPr lang="en-US" dirty="0" smtClean="0"/>
              <a:t> </a:t>
            </a:r>
            <a:r>
              <a:rPr lang="en-US" sz="1200" b="0" i="0" u="none" strike="noStrike" kern="1200" dirty="0" smtClean="0">
                <a:solidFill>
                  <a:schemeClr val="tx1"/>
                </a:solidFill>
                <a:effectLst/>
                <a:latin typeface="Times New Roman" pitchFamily="18" charset="0"/>
                <a:ea typeface="+mn-ea"/>
                <a:cs typeface="+mn-cs"/>
              </a:rPr>
              <a:t>128,170</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6FF75B82-27C8-47EC-8506-02584D479B9D}" type="slidenum">
              <a:rPr lang="en-US" smtClean="0"/>
              <a:pPr>
                <a:defRPr/>
              </a:pPr>
              <a:t>5</a:t>
            </a:fld>
            <a:endParaRPr lang="en-US"/>
          </a:p>
        </p:txBody>
      </p:sp>
    </p:spTree>
    <p:extLst>
      <p:ext uri="{BB962C8B-B14F-4D97-AF65-F5344CB8AC3E}">
        <p14:creationId xmlns:p14="http://schemas.microsoft.com/office/powerpoint/2010/main" val="18230606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6" descr="Core Cov-100"/>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a:prstGeom prst="rect">
            <a:avLst/>
          </a:prstGeom>
        </p:spPr>
        <p:txBody>
          <a:bodyPr/>
          <a:lstStyle/>
          <a:p>
            <a:pPr lvl="0"/>
            <a:r>
              <a:rPr lang="en-US" noProof="0" smtClean="0"/>
              <a:t>Click icon to add clip art</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r>
              <a:rPr lang="en-US" noProof="0" smtClean="0"/>
              <a:t>Click icon to add chart</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smtClean="0"/>
              <a:t>Click icon to add table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5084763"/>
            <a:ext cx="2555875" cy="457200"/>
          </a:xfrm>
          <a:prstGeom prst="rect">
            <a:avLst/>
          </a:prstGeom>
          <a:noFill/>
          <a:ln w="76200" algn="ctr">
            <a:noFill/>
            <a:miter lim="800000"/>
            <a:headEnd/>
            <a:tailEnd/>
          </a:ln>
          <a:effectLst/>
        </p:spPr>
        <p:txBody>
          <a:bodyPr>
            <a:spAutoFit/>
          </a:bodyPr>
          <a:lstStyle/>
          <a:p>
            <a:pPr>
              <a:lnSpc>
                <a:spcPct val="100000"/>
              </a:lnSpc>
              <a:defRPr/>
            </a:pPr>
            <a:endParaRPr lang="de-CH"/>
          </a:p>
        </p:txBody>
      </p:sp>
      <p:sp>
        <p:nvSpPr>
          <p:cNvPr id="3077" name="Rectangle 5"/>
          <p:cNvSpPr>
            <a:spLocks noGrp="1" noChangeArrowheads="1"/>
          </p:cNvSpPr>
          <p:nvPr>
            <p:ph type="dt" sz="half" idx="2"/>
          </p:nvPr>
        </p:nvSpPr>
        <p:spPr bwMode="auto">
          <a:xfrm>
            <a:off x="0" y="6596063"/>
            <a:ext cx="1476375" cy="146050"/>
          </a:xfrm>
          <a:prstGeom prst="rect">
            <a:avLst/>
          </a:prstGeom>
          <a:noFill/>
          <a:ln w="9525">
            <a:noFill/>
            <a:miter lim="800000"/>
            <a:headEnd/>
            <a:tailEnd/>
          </a:ln>
          <a:effectLst/>
        </p:spPr>
        <p:txBody>
          <a:bodyPr vert="horz" wrap="none" lIns="36000" tIns="0" rIns="36000" bIns="0" numCol="1" anchor="b" anchorCtr="0" compatLnSpc="1">
            <a:prstTxWarp prst="textNoShape">
              <a:avLst/>
            </a:prstTxWarp>
          </a:bodyPr>
          <a:lstStyle>
            <a:lvl1pPr algn="l">
              <a:lnSpc>
                <a:spcPct val="100000"/>
              </a:lnSpc>
              <a:spcBef>
                <a:spcPct val="0"/>
              </a:spcBef>
              <a:defRPr sz="1000">
                <a:solidFill>
                  <a:srgbClr val="65797A"/>
                </a:solidFill>
              </a:defRPr>
            </a:lvl1pPr>
          </a:lstStyle>
          <a:p>
            <a:pPr>
              <a:defRPr/>
            </a:pPr>
            <a:endParaRPr lang="en-US"/>
          </a:p>
        </p:txBody>
      </p:sp>
      <p:sp>
        <p:nvSpPr>
          <p:cNvPr id="3078" name="Rectangle 6"/>
          <p:cNvSpPr>
            <a:spLocks noChangeArrowheads="1"/>
          </p:cNvSpPr>
          <p:nvPr/>
        </p:nvSpPr>
        <p:spPr bwMode="auto">
          <a:xfrm>
            <a:off x="34925" y="6165850"/>
            <a:ext cx="682625" cy="261938"/>
          </a:xfrm>
          <a:prstGeom prst="rect">
            <a:avLst/>
          </a:prstGeom>
          <a:noFill/>
          <a:ln w="9525">
            <a:noFill/>
            <a:miter lim="800000"/>
            <a:headEnd/>
            <a:tailEnd/>
          </a:ln>
          <a:effectLst/>
        </p:spPr>
        <p:txBody>
          <a:bodyPr wrap="none" lIns="36000" tIns="0" rIns="36000" bIns="0" anchor="b"/>
          <a:lstStyle/>
          <a:p>
            <a:pPr algn="l">
              <a:lnSpc>
                <a:spcPct val="100000"/>
              </a:lnSpc>
              <a:spcBef>
                <a:spcPct val="0"/>
              </a:spcBef>
              <a:defRPr/>
            </a:pPr>
            <a:fld id="{53076123-81BB-4603-9C27-711CC0A987FE}" type="slidenum">
              <a:rPr lang="en-US" sz="1000"/>
              <a:pPr algn="l">
                <a:lnSpc>
                  <a:spcPct val="100000"/>
                </a:lnSpc>
                <a:spcBef>
                  <a:spcPct val="0"/>
                </a:spcBef>
                <a:defRPr/>
              </a:pPr>
              <a:t>‹#›</a:t>
            </a:fld>
            <a:endParaRPr lang="en-US" sz="1000"/>
          </a:p>
        </p:txBody>
      </p:sp>
      <p:pic>
        <p:nvPicPr>
          <p:cNvPr id="2053" name="Picture 9" descr="CSL Behring slide bckgrd white"/>
          <p:cNvPicPr>
            <a:picLocks noChangeAspect="1" noChangeArrowheads="1"/>
          </p:cNvPicPr>
          <p:nvPr/>
        </p:nvPicPr>
        <p:blipFill>
          <a:blip r:embed="rId17"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2"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Lst>
  <p:txStyles>
    <p:titleStyle>
      <a:lvl1pPr algn="l" rtl="0" eaLnBrk="1" fontAlgn="base" hangingPunct="1">
        <a:lnSpc>
          <a:spcPct val="90000"/>
        </a:lnSpc>
        <a:spcBef>
          <a:spcPct val="0"/>
        </a:spcBef>
        <a:spcAft>
          <a:spcPct val="0"/>
        </a:spcAft>
        <a:defRPr sz="3000" b="1">
          <a:solidFill>
            <a:schemeClr val="tx1"/>
          </a:solidFill>
          <a:latin typeface="+mj-lt"/>
          <a:ea typeface="+mj-ea"/>
          <a:cs typeface="+mj-cs"/>
        </a:defRPr>
      </a:lvl1pPr>
      <a:lvl2pPr algn="l" rtl="0" eaLnBrk="1" fontAlgn="base" hangingPunct="1">
        <a:lnSpc>
          <a:spcPct val="90000"/>
        </a:lnSpc>
        <a:spcBef>
          <a:spcPct val="0"/>
        </a:spcBef>
        <a:spcAft>
          <a:spcPct val="0"/>
        </a:spcAft>
        <a:defRPr sz="3000" b="1">
          <a:solidFill>
            <a:schemeClr val="tx1"/>
          </a:solidFill>
          <a:latin typeface="Arial" charset="0"/>
        </a:defRPr>
      </a:lvl2pPr>
      <a:lvl3pPr algn="l" rtl="0" eaLnBrk="1" fontAlgn="base" hangingPunct="1">
        <a:lnSpc>
          <a:spcPct val="90000"/>
        </a:lnSpc>
        <a:spcBef>
          <a:spcPct val="0"/>
        </a:spcBef>
        <a:spcAft>
          <a:spcPct val="0"/>
        </a:spcAft>
        <a:defRPr sz="3000" b="1">
          <a:solidFill>
            <a:schemeClr val="tx1"/>
          </a:solidFill>
          <a:latin typeface="Arial" charset="0"/>
        </a:defRPr>
      </a:lvl3pPr>
      <a:lvl4pPr algn="l" rtl="0" eaLnBrk="1" fontAlgn="base" hangingPunct="1">
        <a:lnSpc>
          <a:spcPct val="90000"/>
        </a:lnSpc>
        <a:spcBef>
          <a:spcPct val="0"/>
        </a:spcBef>
        <a:spcAft>
          <a:spcPct val="0"/>
        </a:spcAft>
        <a:defRPr sz="3000" b="1">
          <a:solidFill>
            <a:schemeClr val="tx1"/>
          </a:solidFill>
          <a:latin typeface="Arial" charset="0"/>
        </a:defRPr>
      </a:lvl4pPr>
      <a:lvl5pPr algn="l" rtl="0" eaLnBrk="1" fontAlgn="base" hangingPunct="1">
        <a:lnSpc>
          <a:spcPct val="90000"/>
        </a:lnSpc>
        <a:spcBef>
          <a:spcPct val="0"/>
        </a:spcBef>
        <a:spcAft>
          <a:spcPct val="0"/>
        </a:spcAft>
        <a:defRPr sz="3000" b="1">
          <a:solidFill>
            <a:schemeClr val="tx1"/>
          </a:solidFill>
          <a:latin typeface="Arial" charset="0"/>
        </a:defRPr>
      </a:lvl5pPr>
      <a:lvl6pPr marL="457200" algn="l" rtl="0" eaLnBrk="1" fontAlgn="base" hangingPunct="1">
        <a:lnSpc>
          <a:spcPct val="90000"/>
        </a:lnSpc>
        <a:spcBef>
          <a:spcPct val="0"/>
        </a:spcBef>
        <a:spcAft>
          <a:spcPct val="0"/>
        </a:spcAft>
        <a:defRPr sz="3000" b="1">
          <a:solidFill>
            <a:schemeClr val="tx1"/>
          </a:solidFill>
          <a:latin typeface="Arial" charset="0"/>
        </a:defRPr>
      </a:lvl6pPr>
      <a:lvl7pPr marL="914400" algn="l" rtl="0" eaLnBrk="1" fontAlgn="base" hangingPunct="1">
        <a:lnSpc>
          <a:spcPct val="90000"/>
        </a:lnSpc>
        <a:spcBef>
          <a:spcPct val="0"/>
        </a:spcBef>
        <a:spcAft>
          <a:spcPct val="0"/>
        </a:spcAft>
        <a:defRPr sz="3000" b="1">
          <a:solidFill>
            <a:schemeClr val="tx1"/>
          </a:solidFill>
          <a:latin typeface="Arial" charset="0"/>
        </a:defRPr>
      </a:lvl7pPr>
      <a:lvl8pPr marL="1371600" algn="l" rtl="0" eaLnBrk="1" fontAlgn="base" hangingPunct="1">
        <a:lnSpc>
          <a:spcPct val="90000"/>
        </a:lnSpc>
        <a:spcBef>
          <a:spcPct val="0"/>
        </a:spcBef>
        <a:spcAft>
          <a:spcPct val="0"/>
        </a:spcAft>
        <a:defRPr sz="3000" b="1">
          <a:solidFill>
            <a:schemeClr val="tx1"/>
          </a:solidFill>
          <a:latin typeface="Arial" charset="0"/>
        </a:defRPr>
      </a:lvl8pPr>
      <a:lvl9pPr marL="1828800" algn="l" rtl="0" eaLnBrk="1" fontAlgn="base" hangingPunct="1">
        <a:lnSpc>
          <a:spcPct val="90000"/>
        </a:lnSpc>
        <a:spcBef>
          <a:spcPct val="0"/>
        </a:spcBef>
        <a:spcAft>
          <a:spcPct val="0"/>
        </a:spcAft>
        <a:defRPr sz="3000" b="1">
          <a:solidFill>
            <a:schemeClr val="tx1"/>
          </a:solidFill>
          <a:latin typeface="Arial" charset="0"/>
        </a:defRPr>
      </a:lvl9pPr>
    </p:titleStyle>
    <p:bodyStyle>
      <a:lvl1pPr marL="182563" indent="-182563" algn="l" rtl="0" eaLnBrk="1" fontAlgn="base" hangingPunct="1">
        <a:lnSpc>
          <a:spcPct val="110000"/>
        </a:lnSpc>
        <a:spcBef>
          <a:spcPct val="10000"/>
        </a:spcBef>
        <a:spcAft>
          <a:spcPct val="0"/>
        </a:spcAft>
        <a:buClr>
          <a:schemeClr val="accent2"/>
        </a:buClr>
        <a:buFont typeface="Times"/>
        <a:buChar char="•"/>
        <a:defRPr sz="2600">
          <a:solidFill>
            <a:schemeClr val="tx2"/>
          </a:solidFill>
          <a:latin typeface="+mn-lt"/>
          <a:ea typeface="+mn-ea"/>
          <a:cs typeface="+mn-cs"/>
        </a:defRPr>
      </a:lvl1pPr>
      <a:lvl2pPr marL="546100" indent="-184150" algn="l" rtl="0" eaLnBrk="1" fontAlgn="base" hangingPunct="1">
        <a:lnSpc>
          <a:spcPct val="110000"/>
        </a:lnSpc>
        <a:spcBef>
          <a:spcPct val="10000"/>
        </a:spcBef>
        <a:spcAft>
          <a:spcPct val="0"/>
        </a:spcAft>
        <a:buClr>
          <a:schemeClr val="accent2"/>
        </a:buClr>
        <a:buFont typeface="Times"/>
        <a:buChar char="•"/>
        <a:defRPr sz="2400">
          <a:solidFill>
            <a:schemeClr val="tx2"/>
          </a:solidFill>
          <a:latin typeface="+mn-lt"/>
        </a:defRPr>
      </a:lvl2pPr>
      <a:lvl3pPr marL="906463" indent="-180975" algn="l" rtl="0" eaLnBrk="1" fontAlgn="base" hangingPunct="1">
        <a:lnSpc>
          <a:spcPct val="110000"/>
        </a:lnSpc>
        <a:spcBef>
          <a:spcPct val="10000"/>
        </a:spcBef>
        <a:spcAft>
          <a:spcPct val="0"/>
        </a:spcAft>
        <a:buClr>
          <a:schemeClr val="accent2"/>
        </a:buClr>
        <a:buFont typeface="Times"/>
        <a:buChar char="•"/>
        <a:defRPr sz="2200">
          <a:solidFill>
            <a:schemeClr val="tx2"/>
          </a:solidFill>
          <a:latin typeface="+mn-lt"/>
        </a:defRPr>
      </a:lvl3pPr>
      <a:lvl4pPr marL="1274763" indent="-188913" algn="l" rtl="0" eaLnBrk="1" fontAlgn="base" hangingPunct="1">
        <a:lnSpc>
          <a:spcPct val="110000"/>
        </a:lnSpc>
        <a:spcBef>
          <a:spcPct val="10000"/>
        </a:spcBef>
        <a:spcAft>
          <a:spcPct val="0"/>
        </a:spcAft>
        <a:buClr>
          <a:schemeClr val="accent2"/>
        </a:buClr>
        <a:buFont typeface="Times"/>
        <a:buChar char="•"/>
        <a:defRPr sz="2000">
          <a:solidFill>
            <a:schemeClr val="tx2"/>
          </a:solidFill>
          <a:latin typeface="+mn-lt"/>
        </a:defRPr>
      </a:lvl4pPr>
      <a:lvl5pPr marL="16335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5pPr>
      <a:lvl6pPr marL="20907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6pPr>
      <a:lvl7pPr marL="25479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7pPr>
      <a:lvl8pPr marL="30051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8pPr>
      <a:lvl9pPr marL="3462338" indent="-179388" algn="l" rtl="0" eaLnBrk="1" fontAlgn="base" hangingPunct="1">
        <a:lnSpc>
          <a:spcPct val="110000"/>
        </a:lnSpc>
        <a:spcBef>
          <a:spcPct val="10000"/>
        </a:spcBef>
        <a:spcAft>
          <a:spcPct val="0"/>
        </a:spcAft>
        <a:buClr>
          <a:schemeClr val="accent2"/>
        </a:buClr>
        <a:buFont typeface="Times"/>
        <a:buChar char="•"/>
        <a:defRPr>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Grp="1" noChangeAspect="1"/>
          </p:cNvGraphicFramePr>
          <p:nvPr>
            <p:ph/>
            <p:extLst>
              <p:ext uri="{D42A27DB-BD31-4B8C-83A1-F6EECF244321}">
                <p14:modId xmlns:p14="http://schemas.microsoft.com/office/powerpoint/2010/main" val="1448755495"/>
              </p:ext>
            </p:extLst>
          </p:nvPr>
        </p:nvGraphicFramePr>
        <p:xfrm>
          <a:off x="0" y="72192"/>
          <a:ext cx="9144000" cy="6888163"/>
        </p:xfrm>
        <a:graphic>
          <a:graphicData uri="http://schemas.openxmlformats.org/presentationml/2006/ole">
            <mc:AlternateContent xmlns:mc="http://schemas.openxmlformats.org/markup-compatibility/2006">
              <mc:Choice xmlns:v="urn:schemas-microsoft-com:vml" Requires="v">
                <p:oleObj spid="_x0000_s1051" name="Image" r:id="rId4" imgW="12507937" imgH="9422222" progId="">
                  <p:embed/>
                </p:oleObj>
              </mc:Choice>
              <mc:Fallback>
                <p:oleObj name="Image" r:id="rId4" imgW="12507937" imgH="9422222" progId="">
                  <p:embed/>
                  <p:pic>
                    <p:nvPicPr>
                      <p:cNvPr id="0" name="Object 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2192"/>
                        <a:ext cx="9144000" cy="688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379" y="72192"/>
            <a:ext cx="4655817" cy="6027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5"/>
          <p:cNvSpPr>
            <a:spLocks noGrp="1" noChangeArrowheads="1"/>
          </p:cNvSpPr>
          <p:nvPr>
            <p:ph type="title"/>
          </p:nvPr>
        </p:nvSpPr>
        <p:spPr bwMode="auto">
          <a:xfrm>
            <a:off x="315913" y="182563"/>
            <a:ext cx="5848350" cy="1090612"/>
          </a:xfrm>
          <a:noFill/>
          <a:ln>
            <a:miter lim="800000"/>
            <a:headEnd/>
            <a:tailEnd/>
          </a:ln>
        </p:spPr>
        <p:txBody>
          <a:bodyPr vert="horz" wrap="square" lIns="0" tIns="0" rIns="0" bIns="0" numCol="1" anchor="ctr" anchorCtr="0" compatLnSpc="1">
            <a:prstTxWarp prst="textNoShape">
              <a:avLst/>
            </a:prstTxWarp>
          </a:bodyPr>
          <a:lstStyle/>
          <a:p>
            <a:pPr eaLnBrk="1" hangingPunct="1"/>
            <a:r>
              <a:rPr lang="en-US" dirty="0" smtClean="0"/>
              <a:t>CSL Limited</a:t>
            </a:r>
          </a:p>
        </p:txBody>
      </p:sp>
      <p:sp>
        <p:nvSpPr>
          <p:cNvPr id="12293" name="Rectangle 6"/>
          <p:cNvSpPr>
            <a:spLocks noGrp="1" noChangeArrowheads="1"/>
          </p:cNvSpPr>
          <p:nvPr>
            <p:ph type="body" sz="half" idx="1"/>
          </p:nvPr>
        </p:nvSpPr>
        <p:spPr bwMode="auto">
          <a:xfrm>
            <a:off x="301625" y="1473200"/>
            <a:ext cx="5202238" cy="4359275"/>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ct val="75000"/>
              </a:spcBef>
            </a:pPr>
            <a:r>
              <a:rPr lang="en-US" sz="2000" dirty="0" smtClean="0"/>
              <a:t>Headquarters: Melbourne, Australia</a:t>
            </a:r>
          </a:p>
          <a:p>
            <a:pPr eaLnBrk="1" hangingPunct="1">
              <a:spcBef>
                <a:spcPct val="75000"/>
              </a:spcBef>
            </a:pPr>
            <a:r>
              <a:rPr lang="en-US" sz="2000" dirty="0" smtClean="0"/>
              <a:t>12,500+ employees in 26 countries</a:t>
            </a:r>
          </a:p>
          <a:p>
            <a:pPr eaLnBrk="1" hangingPunct="1">
              <a:spcBef>
                <a:spcPct val="75000"/>
              </a:spcBef>
            </a:pPr>
            <a:r>
              <a:rPr lang="en-US" sz="2000" dirty="0" smtClean="0"/>
              <a:t>90+ years experience in the development and manufacture of vaccines and plasma protein biotherapies</a:t>
            </a:r>
          </a:p>
          <a:p>
            <a:pPr eaLnBrk="1" hangingPunct="1">
              <a:spcBef>
                <a:spcPct val="75000"/>
              </a:spcBef>
            </a:pPr>
            <a:r>
              <a:rPr lang="en-US" sz="2000" dirty="0" smtClean="0"/>
              <a:t>12/13 sales revenue: $5 billion</a:t>
            </a:r>
          </a:p>
          <a:p>
            <a:pPr eaLnBrk="1" hangingPunct="1">
              <a:spcBef>
                <a:spcPct val="75000"/>
              </a:spcBef>
            </a:pPr>
            <a:r>
              <a:rPr lang="en-US" sz="2000" dirty="0" smtClean="0"/>
              <a:t>Listed on the Australian Stock Exchange (ASX: CSL) since 1994</a:t>
            </a:r>
          </a:p>
          <a:p>
            <a:pPr eaLnBrk="1" hangingPunct="1">
              <a:spcBef>
                <a:spcPct val="75000"/>
              </a:spcBef>
            </a:pPr>
            <a:r>
              <a:rPr lang="en-US" sz="2000" dirty="0" smtClean="0"/>
              <a:t>www.csl.com.au</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369" y="1143000"/>
            <a:ext cx="3332748" cy="395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type="title"/>
          </p:nvPr>
        </p:nvSpPr>
        <p:spPr bwMode="auto">
          <a:noFill/>
          <a:ln>
            <a:miter lim="800000"/>
            <a:headEnd/>
            <a:tailEnd/>
          </a:ln>
        </p:spPr>
        <p:txBody>
          <a:bodyPr vert="horz" wrap="square" lIns="0" tIns="0" rIns="0" bIns="0" numCol="1" anchor="ctr" anchorCtr="0" compatLnSpc="1">
            <a:prstTxWarp prst="textNoShape">
              <a:avLst/>
            </a:prstTxWarp>
          </a:bodyPr>
          <a:lstStyle/>
          <a:p>
            <a:pPr eaLnBrk="1" hangingPunct="1"/>
            <a:r>
              <a:rPr lang="en-US" smtClean="0"/>
              <a:t>The CSL Group</a:t>
            </a:r>
          </a:p>
        </p:txBody>
      </p:sp>
      <p:pic>
        <p:nvPicPr>
          <p:cNvPr id="4" name="Picture 3" descr="CSL Group Structure 1.13.jpg"/>
          <p:cNvPicPr>
            <a:picLocks noChangeAspect="1"/>
          </p:cNvPicPr>
          <p:nvPr/>
        </p:nvPicPr>
        <p:blipFill>
          <a:blip r:embed="rId3" cstate="print"/>
          <a:stretch>
            <a:fillRect/>
          </a:stretch>
        </p:blipFill>
        <p:spPr>
          <a:xfrm>
            <a:off x="237067" y="1456266"/>
            <a:ext cx="8702409" cy="4156375"/>
          </a:xfrm>
          <a:prstGeom prst="rect">
            <a:avLst/>
          </a:prstGeom>
        </p:spPr>
      </p:pic>
    </p:spTree>
    <p:extLst>
      <p:ext uri="{BB962C8B-B14F-4D97-AF65-F5344CB8AC3E}">
        <p14:creationId xmlns:p14="http://schemas.microsoft.com/office/powerpoint/2010/main" val="135759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Grp="1" noChangeArrowheads="1"/>
          </p:cNvSpPr>
          <p:nvPr>
            <p:ph type="title"/>
          </p:nvPr>
        </p:nvSpPr>
        <p:spPr bwMode="auto">
          <a:xfrm>
            <a:off x="323850" y="179388"/>
            <a:ext cx="8348663" cy="1079500"/>
          </a:xfrm>
          <a:noFill/>
          <a:ln>
            <a:miter lim="800000"/>
            <a:headEnd/>
            <a:tailEnd/>
          </a:ln>
        </p:spPr>
        <p:txBody>
          <a:bodyPr vert="horz" wrap="square" lIns="0" tIns="0" rIns="0" bIns="0" numCol="1" anchor="ctr" anchorCtr="0" compatLnSpc="1">
            <a:prstTxWarp prst="textNoShape">
              <a:avLst/>
            </a:prstTxWarp>
          </a:bodyPr>
          <a:lstStyle/>
          <a:p>
            <a:pPr eaLnBrk="1" hangingPunct="1"/>
            <a:r>
              <a:rPr lang="en-GB" dirty="0" smtClean="0"/>
              <a:t>CSL Behring at-a-Glance</a:t>
            </a:r>
          </a:p>
        </p:txBody>
      </p:sp>
      <p:sp>
        <p:nvSpPr>
          <p:cNvPr id="5123" name="Rectangle 13"/>
          <p:cNvSpPr>
            <a:spLocks noGrp="1" noChangeArrowheads="1"/>
          </p:cNvSpPr>
          <p:nvPr>
            <p:ph type="body" idx="1"/>
          </p:nvPr>
        </p:nvSpPr>
        <p:spPr bwMode="auto">
          <a:xfrm>
            <a:off x="323850" y="1433513"/>
            <a:ext cx="8210550" cy="4510087"/>
          </a:xfrm>
          <a:noFill/>
          <a:ln>
            <a:miter lim="800000"/>
            <a:headEnd/>
            <a:tailEnd/>
          </a:ln>
        </p:spPr>
        <p:txBody>
          <a:bodyPr vert="horz" wrap="square" lIns="0" tIns="0" rIns="0" bIns="0" numCol="1" anchor="t" anchorCtr="0" compatLnSpc="1">
            <a:prstTxWarp prst="textNoShape">
              <a:avLst/>
            </a:prstTxWarp>
          </a:bodyPr>
          <a:lstStyle/>
          <a:p>
            <a:pPr marL="188913" indent="-188913" eaLnBrk="1" hangingPunct="1">
              <a:spcBef>
                <a:spcPct val="35000"/>
              </a:spcBef>
              <a:tabLst>
                <a:tab pos="100013" algn="l"/>
              </a:tabLst>
            </a:pPr>
            <a:r>
              <a:rPr lang="en-GB" sz="2000" dirty="0" smtClean="0"/>
              <a:t>Global leader in $19.6 billion plasma therapeutics market</a:t>
            </a:r>
          </a:p>
          <a:p>
            <a:pPr marL="188913" indent="-188913" eaLnBrk="1" hangingPunct="1">
              <a:spcBef>
                <a:spcPct val="35000"/>
              </a:spcBef>
              <a:tabLst>
                <a:tab pos="100013" algn="l"/>
              </a:tabLst>
            </a:pPr>
            <a:r>
              <a:rPr lang="en-GB" sz="2000" dirty="0" smtClean="0"/>
              <a:t>Owns and operates CSL Plasma, one of world’s largest plasma collection networks</a:t>
            </a:r>
          </a:p>
          <a:p>
            <a:pPr marL="188913" indent="-188913" eaLnBrk="1" hangingPunct="1">
              <a:spcBef>
                <a:spcPct val="35000"/>
              </a:spcBef>
              <a:tabLst>
                <a:tab pos="100013" algn="l"/>
              </a:tabLst>
            </a:pPr>
            <a:r>
              <a:rPr lang="en-GB" sz="2000" dirty="0" smtClean="0"/>
              <a:t>Subsidiary of CSL Limited, a </a:t>
            </a:r>
            <a:br>
              <a:rPr lang="en-GB" sz="2000" dirty="0" smtClean="0"/>
            </a:br>
            <a:r>
              <a:rPr lang="en-GB" sz="2000" dirty="0" smtClean="0"/>
              <a:t>biopharmaceutical company with </a:t>
            </a:r>
            <a:br>
              <a:rPr lang="en-GB" sz="2000" dirty="0" smtClean="0"/>
            </a:br>
            <a:r>
              <a:rPr lang="en-GB" sz="2000" dirty="0" smtClean="0"/>
              <a:t>headquarters in Melbourne, Australia</a:t>
            </a:r>
          </a:p>
          <a:p>
            <a:pPr marL="188913" indent="-188913" eaLnBrk="1" hangingPunct="1">
              <a:spcBef>
                <a:spcPct val="35000"/>
              </a:spcBef>
              <a:tabLst>
                <a:tab pos="100013" algn="l"/>
              </a:tabLst>
            </a:pPr>
            <a:r>
              <a:rPr lang="en-US" sz="2000" dirty="0" smtClean="0"/>
              <a:t>11,700+</a:t>
            </a:r>
            <a:r>
              <a:rPr lang="en-GB" sz="2000" dirty="0" smtClean="0"/>
              <a:t> employees worldwide</a:t>
            </a:r>
          </a:p>
          <a:p>
            <a:pPr marL="188913" indent="-188913" eaLnBrk="1" hangingPunct="1">
              <a:spcBef>
                <a:spcPct val="35000"/>
              </a:spcBef>
              <a:tabLst>
                <a:tab pos="100013" algn="l"/>
              </a:tabLst>
            </a:pPr>
            <a:r>
              <a:rPr lang="en-GB" sz="2000" dirty="0" smtClean="0"/>
              <a:t>Headquartered in King of Prussia, </a:t>
            </a:r>
            <a:br>
              <a:rPr lang="en-GB" sz="2000" dirty="0" smtClean="0"/>
            </a:br>
            <a:r>
              <a:rPr lang="en-GB" sz="2000" dirty="0" smtClean="0"/>
              <a:t>Pennsylvania, USA</a:t>
            </a:r>
          </a:p>
          <a:p>
            <a:pPr marL="188913" indent="-188913" eaLnBrk="1" hangingPunct="1">
              <a:spcBef>
                <a:spcPct val="35000"/>
              </a:spcBef>
              <a:tabLst>
                <a:tab pos="100013" algn="l"/>
              </a:tabLst>
            </a:pPr>
            <a:r>
              <a:rPr lang="en-GB" sz="2000" dirty="0" smtClean="0"/>
              <a:t>Four manufacturing facilities</a:t>
            </a:r>
          </a:p>
          <a:p>
            <a:pPr marL="188913" indent="-188913" eaLnBrk="1" hangingPunct="1">
              <a:spcBef>
                <a:spcPct val="35000"/>
              </a:spcBef>
              <a:tabLst>
                <a:tab pos="100013" algn="l"/>
              </a:tabLst>
            </a:pPr>
            <a:r>
              <a:rPr lang="en-GB" sz="2000" dirty="0" smtClean="0"/>
              <a:t>Six research facilities</a:t>
            </a:r>
            <a:endParaRPr lang="en-GB" sz="1800" dirty="0" smtClean="0"/>
          </a:p>
        </p:txBody>
      </p:sp>
      <p:grpSp>
        <p:nvGrpSpPr>
          <p:cNvPr id="5124" name="Group 20"/>
          <p:cNvGrpSpPr>
            <a:grpSpLocks/>
          </p:cNvGrpSpPr>
          <p:nvPr/>
        </p:nvGrpSpPr>
        <p:grpSpPr bwMode="auto">
          <a:xfrm>
            <a:off x="5792788" y="3384550"/>
            <a:ext cx="2741612" cy="2216150"/>
            <a:chOff x="3649" y="2132"/>
            <a:chExt cx="1727" cy="1396"/>
          </a:xfrm>
        </p:grpSpPr>
        <p:sp>
          <p:nvSpPr>
            <p:cNvPr id="5126" name="AutoShape 14"/>
            <p:cNvSpPr>
              <a:spLocks noChangeArrowheads="1"/>
            </p:cNvSpPr>
            <p:nvPr/>
          </p:nvSpPr>
          <p:spPr bwMode="auto">
            <a:xfrm>
              <a:off x="3649" y="3192"/>
              <a:ext cx="1727" cy="336"/>
            </a:xfrm>
            <a:prstGeom prst="roundRect">
              <a:avLst>
                <a:gd name="adj" fmla="val 16667"/>
              </a:avLst>
            </a:prstGeom>
            <a:solidFill>
              <a:srgbClr val="02615B"/>
            </a:solidFill>
            <a:ln w="0">
              <a:noFill/>
              <a:round/>
              <a:headEnd/>
              <a:tailEnd/>
            </a:ln>
          </p:spPr>
          <p:txBody>
            <a:bodyPr lIns="90000" tIns="46800" rIns="90000" bIns="46800" anchor="ctr"/>
            <a:lstStyle/>
            <a:p>
              <a:pPr algn="r"/>
              <a:endParaRPr lang="en-US"/>
            </a:p>
          </p:txBody>
        </p:sp>
        <p:sp>
          <p:nvSpPr>
            <p:cNvPr id="5127" name="Text Box 17"/>
            <p:cNvSpPr txBox="1">
              <a:spLocks noChangeArrowheads="1"/>
            </p:cNvSpPr>
            <p:nvPr/>
          </p:nvSpPr>
          <p:spPr bwMode="auto">
            <a:xfrm>
              <a:off x="3841" y="3316"/>
              <a:ext cx="1488" cy="164"/>
            </a:xfrm>
            <a:prstGeom prst="rect">
              <a:avLst/>
            </a:prstGeom>
            <a:noFill/>
            <a:ln w="38100">
              <a:noFill/>
              <a:miter lim="800000"/>
              <a:headEnd/>
              <a:tailEnd/>
            </a:ln>
          </p:spPr>
          <p:txBody>
            <a:bodyPr lIns="90000" tIns="46800" rIns="90000" bIns="46800">
              <a:spAutoFit/>
            </a:bodyPr>
            <a:lstStyle/>
            <a:p>
              <a:pPr algn="r"/>
              <a:r>
                <a:rPr lang="en-US" sz="1000">
                  <a:solidFill>
                    <a:srgbClr val="BCD671"/>
                  </a:solidFill>
                  <a:latin typeface="Arial Narrow" pitchFamily="34" charset="0"/>
                </a:rPr>
                <a:t>CSL Behring headquarters in King of Prussia </a:t>
              </a:r>
            </a:p>
          </p:txBody>
        </p:sp>
        <p:pic>
          <p:nvPicPr>
            <p:cNvPr id="5128" name="Picture 19" descr="HQfront3 vsmall"/>
            <p:cNvPicPr>
              <a:picLocks noChangeAspect="1" noChangeArrowheads="1"/>
            </p:cNvPicPr>
            <p:nvPr/>
          </p:nvPicPr>
          <p:blipFill>
            <a:blip r:embed="rId3" cstate="print"/>
            <a:srcRect/>
            <a:stretch>
              <a:fillRect/>
            </a:stretch>
          </p:blipFill>
          <p:spPr bwMode="auto">
            <a:xfrm>
              <a:off x="3649" y="2132"/>
              <a:ext cx="1727" cy="1143"/>
            </a:xfrm>
            <a:prstGeom prst="rect">
              <a:avLst/>
            </a:prstGeom>
            <a:noFill/>
            <a:ln w="9525">
              <a:noFill/>
              <a:miter lim="800000"/>
              <a:headEnd/>
              <a:tailEnd/>
            </a:ln>
          </p:spPr>
        </p:pic>
      </p:grpSp>
      <p:pic>
        <p:nvPicPr>
          <p:cNvPr id="5125" name="Picture 22" descr="KOP entrance 004"/>
          <p:cNvPicPr>
            <a:picLocks noChangeAspect="1" noChangeArrowheads="1"/>
          </p:cNvPicPr>
          <p:nvPr/>
        </p:nvPicPr>
        <p:blipFill>
          <a:blip r:embed="rId4" cstate="print"/>
          <a:srcRect/>
          <a:stretch>
            <a:fillRect/>
          </a:stretch>
        </p:blipFill>
        <p:spPr bwMode="auto">
          <a:xfrm>
            <a:off x="5788025" y="3135313"/>
            <a:ext cx="2741613" cy="20558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CSL Behring FY 2012-13</a:t>
            </a:r>
            <a:br>
              <a:rPr lang="en-US" dirty="0" smtClean="0"/>
            </a:br>
            <a:r>
              <a:rPr lang="en-US" sz="2800" dirty="0" smtClean="0"/>
              <a:t>~US $4.5 Billion</a:t>
            </a:r>
            <a:endParaRPr lang="en-US" sz="2800" dirty="0"/>
          </a:p>
        </p:txBody>
      </p:sp>
      <p:graphicFrame>
        <p:nvGraphicFramePr>
          <p:cNvPr id="3" name="Chart 2"/>
          <p:cNvGraphicFramePr/>
          <p:nvPr>
            <p:extLst>
              <p:ext uri="{D42A27DB-BD31-4B8C-83A1-F6EECF244321}">
                <p14:modId xmlns:p14="http://schemas.microsoft.com/office/powerpoint/2010/main" val="2909084742"/>
              </p:ext>
            </p:extLst>
          </p:nvPr>
        </p:nvGraphicFramePr>
        <p:xfrm>
          <a:off x="513075" y="1312120"/>
          <a:ext cx="7674429" cy="46401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Organization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72" y="872675"/>
            <a:ext cx="6970426" cy="5489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1108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Andy Newsom - Background</a:t>
            </a:r>
            <a:endParaRPr lang="en-US" dirty="0"/>
          </a:p>
        </p:txBody>
      </p:sp>
      <p:sp>
        <p:nvSpPr>
          <p:cNvPr id="3" name="Content Placeholder 2"/>
          <p:cNvSpPr>
            <a:spLocks noGrp="1"/>
          </p:cNvSpPr>
          <p:nvPr>
            <p:ph idx="1"/>
          </p:nvPr>
        </p:nvSpPr>
        <p:spPr>
          <a:xfrm>
            <a:off x="457200" y="1600200"/>
            <a:ext cx="5743575" cy="4525963"/>
          </a:xfrm>
        </p:spPr>
        <p:txBody>
          <a:bodyPr/>
          <a:lstStyle/>
          <a:p>
            <a:r>
              <a:rPr lang="en-US" dirty="0" smtClean="0"/>
              <a:t>Worked in the Pharmaceutical industry over 30 years</a:t>
            </a:r>
          </a:p>
          <a:p>
            <a:r>
              <a:rPr lang="en-US" dirty="0" smtClean="0"/>
              <a:t>CIO of CSL Behring – 4 years</a:t>
            </a:r>
          </a:p>
          <a:p>
            <a:r>
              <a:rPr lang="en-US" dirty="0" smtClean="0"/>
              <a:t>Held various leadership roles in application development and infrastructure</a:t>
            </a:r>
          </a:p>
          <a:p>
            <a:r>
              <a:rPr lang="en-US" dirty="0" smtClean="0"/>
              <a:t>Worked for </a:t>
            </a:r>
            <a:r>
              <a:rPr lang="en-US" dirty="0" err="1" smtClean="0"/>
              <a:t>Armour</a:t>
            </a:r>
            <a:r>
              <a:rPr lang="en-US" dirty="0" smtClean="0"/>
              <a:t> Pharmaceutical, Rhone Poulenc Rorer, </a:t>
            </a:r>
            <a:r>
              <a:rPr lang="en-US" dirty="0" err="1" smtClean="0"/>
              <a:t>Centeon</a:t>
            </a:r>
            <a:r>
              <a:rPr lang="en-US" dirty="0" smtClean="0"/>
              <a:t>, Aventis Behring, CSL Behring</a:t>
            </a:r>
          </a:p>
          <a:p>
            <a:endParaRPr lang="en-US" dirty="0" smtClean="0"/>
          </a:p>
        </p:txBody>
      </p:sp>
      <p:pic>
        <p:nvPicPr>
          <p:cNvPr id="2050" name="Picture 2" descr="\\nauskanfil01\home\kan00336\My Documents\My Pictures\untitl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900" y="1033463"/>
            <a:ext cx="195262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66008"/>
      </p:ext>
    </p:extLst>
  </p:cSld>
  <p:clrMapOvr>
    <a:masterClrMapping/>
  </p:clrMapOvr>
</p:sld>
</file>

<file path=ppt/theme/theme1.xml><?xml version="1.0" encoding="utf-8"?>
<a:theme xmlns:a="http://schemas.openxmlformats.org/drawingml/2006/main" name="2011-8 coreslide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SLBehring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FC3C0"/>
        </a:solidFill>
        <a:ln w="38100" cap="flat" cmpd="sng" algn="ctr">
          <a:solidFill>
            <a:srgbClr val="00625A"/>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9FC3C0"/>
        </a:solidFill>
        <a:ln w="38100" cap="flat" cmpd="sng" algn="ctr">
          <a:solidFill>
            <a:srgbClr val="00625A"/>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1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CSLBehring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LBehring_WHI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LBehring_WHI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LBehring_WHI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LBehring_WHITE 5">
        <a:dk1>
          <a:srgbClr val="00615A"/>
        </a:dk1>
        <a:lt1>
          <a:srgbClr val="FFFFFF"/>
        </a:lt1>
        <a:dk2>
          <a:srgbClr val="00625A"/>
        </a:dk2>
        <a:lt2>
          <a:srgbClr val="000000"/>
        </a:lt2>
        <a:accent1>
          <a:srgbClr val="BBE0E3"/>
        </a:accent1>
        <a:accent2>
          <a:srgbClr val="FC1921"/>
        </a:accent2>
        <a:accent3>
          <a:srgbClr val="FFFFFF"/>
        </a:accent3>
        <a:accent4>
          <a:srgbClr val="00524C"/>
        </a:accent4>
        <a:accent5>
          <a:srgbClr val="DAEDEF"/>
        </a:accent5>
        <a:accent6>
          <a:srgbClr val="E4161D"/>
        </a:accent6>
        <a:hlink>
          <a:srgbClr val="FFA814"/>
        </a:hlink>
        <a:folHlink>
          <a:srgbClr val="4F5556"/>
        </a:folHlink>
      </a:clrScheme>
      <a:clrMap bg1="lt1" tx1="dk1" bg2="lt2" tx2="dk2" accent1="accent1" accent2="accent2" accent3="accent3" accent4="accent4" accent5="accent5" accent6="accent6" hlink="hlink" folHlink="folHlink"/>
    </a:extraClrScheme>
    <a:extraClrScheme>
      <a:clrScheme name="CSLBehring_WHITE 6">
        <a:dk1>
          <a:srgbClr val="02615B"/>
        </a:dk1>
        <a:lt1>
          <a:srgbClr val="FFFFFF"/>
        </a:lt1>
        <a:dk2>
          <a:srgbClr val="000000"/>
        </a:dk2>
        <a:lt2>
          <a:srgbClr val="7FB0AC"/>
        </a:lt2>
        <a:accent1>
          <a:srgbClr val="BBE0E3"/>
        </a:accent1>
        <a:accent2>
          <a:srgbClr val="FC1921"/>
        </a:accent2>
        <a:accent3>
          <a:srgbClr val="FFFFFF"/>
        </a:accent3>
        <a:accent4>
          <a:srgbClr val="01524C"/>
        </a:accent4>
        <a:accent5>
          <a:srgbClr val="DAEDEF"/>
        </a:accent5>
        <a:accent6>
          <a:srgbClr val="E4161D"/>
        </a:accent6>
        <a:hlink>
          <a:srgbClr val="FFFF99"/>
        </a:hlink>
        <a:folHlink>
          <a:srgbClr val="8348B5"/>
        </a:folHlink>
      </a:clrScheme>
      <a:clrMap bg1="lt1" tx1="dk1" bg2="lt2" tx2="dk2" accent1="accent1" accent2="accent2" accent3="accent3" accent4="accent4" accent5="accent5" accent6="accent6" hlink="hlink" folHlink="folHlink"/>
    </a:extraClrScheme>
    <a:extraClrScheme>
      <a:clrScheme name="CSLBehring_WHITE 7">
        <a:dk1>
          <a:srgbClr val="02615B"/>
        </a:dk1>
        <a:lt1>
          <a:srgbClr val="FFFFFF"/>
        </a:lt1>
        <a:dk2>
          <a:srgbClr val="000000"/>
        </a:dk2>
        <a:lt2>
          <a:srgbClr val="00B5E6"/>
        </a:lt2>
        <a:accent1>
          <a:srgbClr val="7FB0AC"/>
        </a:accent1>
        <a:accent2>
          <a:srgbClr val="FC1921"/>
        </a:accent2>
        <a:accent3>
          <a:srgbClr val="FFFFFF"/>
        </a:accent3>
        <a:accent4>
          <a:srgbClr val="01524C"/>
        </a:accent4>
        <a:accent5>
          <a:srgbClr val="C0D4D2"/>
        </a:accent5>
        <a:accent6>
          <a:srgbClr val="E4161D"/>
        </a:accent6>
        <a:hlink>
          <a:srgbClr val="FFE313"/>
        </a:hlink>
        <a:folHlink>
          <a:srgbClr val="8348B5"/>
        </a:folHlink>
      </a:clrScheme>
      <a:clrMap bg1="lt1" tx1="dk1" bg2="lt2" tx2="dk2" accent1="accent1" accent2="accent2" accent3="accent3" accent4="accent4" accent5="accent5" accent6="accent6" hlink="hlink" folHlink="folHlink"/>
    </a:extraClrScheme>
    <a:extraClrScheme>
      <a:clrScheme name="CSLBehring_WHITE 8">
        <a:dk1>
          <a:srgbClr val="02615B"/>
        </a:dk1>
        <a:lt1>
          <a:srgbClr val="FFFFFF"/>
        </a:lt1>
        <a:dk2>
          <a:srgbClr val="000000"/>
        </a:dk2>
        <a:lt2>
          <a:srgbClr val="00B5E6"/>
        </a:lt2>
        <a:accent1>
          <a:srgbClr val="7FB0AC"/>
        </a:accent1>
        <a:accent2>
          <a:srgbClr val="FC1921"/>
        </a:accent2>
        <a:accent3>
          <a:srgbClr val="FFFFFF"/>
        </a:accent3>
        <a:accent4>
          <a:srgbClr val="01524C"/>
        </a:accent4>
        <a:accent5>
          <a:srgbClr val="C0D4D2"/>
        </a:accent5>
        <a:accent6>
          <a:srgbClr val="E4161D"/>
        </a:accent6>
        <a:hlink>
          <a:srgbClr val="FFFF00"/>
        </a:hlink>
        <a:folHlink>
          <a:srgbClr val="8348B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Blocked xmlns="a81afce9-ee2b-4abc-919f-8db0ef8e5b00" xsi:nil="true"/>
    <Document_x0020_Category xmlns="a81afce9-ee2b-4abc-919f-8db0ef8e5b00">General</Document_x0020_Category>
    <KpiDescription xmlns="http://schemas.microsoft.com/sharepoint/v3">Core set of slides about CSL Behring approved for use with internal and external audiences. Includes a slide of CSL's Global Leadership Team (GLG).</KpiDescription>
    <DepartmentCSLTaxHTField0 xmlns="a81afce9-ee2b-4abc-919f-8db0ef8e5b00">
      <Terms xmlns="http://schemas.microsoft.com/office/infopath/2007/PartnerControls">
        <TermInfo xmlns="http://schemas.microsoft.com/office/infopath/2007/PartnerControls">
          <TermName xmlns="http://schemas.microsoft.com/office/infopath/2007/PartnerControls">Corporate Communications</TermName>
          <TermId xmlns="http://schemas.microsoft.com/office/infopath/2007/PartnerControls">00cb62ed-077f-4709-90d9-e99d603bc99a</TermId>
        </TermInfo>
      </Terms>
    </DepartmentCSLTaxHTField0>
    <TaxCatchAll xmlns="aafd6384-51a1-48f3-80f3-ea22932a2fa6">
      <Value>3838</Value>
      <Value>3089</Value>
      <Value>1128</Value>
      <Value>3839</Value>
      <Value>4214</Value>
      <Value>3837</Value>
    </TaxCatchAll>
    <TaxKeywordTaxHTField xmlns="aafd6384-51a1-48f3-80f3-ea22932a2fa6">
      <Terms xmlns="http://schemas.microsoft.com/office/infopath/2007/PartnerControls">
        <TermInfo xmlns="http://schemas.microsoft.com/office/infopath/2007/PartnerControls">
          <TermName xmlns="http://schemas.microsoft.com/office/infopath/2007/PartnerControls">Number of employees</TermName>
          <TermId xmlns="http://schemas.microsoft.com/office/infopath/2007/PartnerControls">f1932618-1162-408a-b176-65703270c093</TermId>
        </TermInfo>
        <TermInfo xmlns="http://schemas.microsoft.com/office/infopath/2007/PartnerControls">
          <TermName xmlns="http://schemas.microsoft.com/office/infopath/2007/PartnerControls">GLG</TermName>
          <TermId xmlns="http://schemas.microsoft.com/office/infopath/2007/PartnerControls">fb1cd6de-2dcd-4e7d-a5c4-cba09180257c</TermId>
        </TermInfo>
        <TermInfo xmlns="http://schemas.microsoft.com/office/infopath/2007/PartnerControls">
          <TermName xmlns="http://schemas.microsoft.com/office/infopath/2007/PartnerControls">CSL Plasma</TermName>
          <TermId xmlns="http://schemas.microsoft.com/office/infopath/2007/PartnerControls">e69809f6-6de6-4b5d-8b36-7df35bdbd255</TermId>
        </TermInfo>
        <TermInfo xmlns="http://schemas.microsoft.com/office/infopath/2007/PartnerControls">
          <TermName xmlns="http://schemas.microsoft.com/office/infopath/2007/PartnerControls">Global Leadership Team</TermName>
          <TermId xmlns="http://schemas.microsoft.com/office/infopath/2007/PartnerControls">52a435b8-a9ae-48c5-849d-9e3042bf3465</TermId>
        </TermInfo>
        <TermInfo xmlns="http://schemas.microsoft.com/office/infopath/2007/PartnerControls">
          <TermName xmlns="http://schemas.microsoft.com/office/infopath/2007/PartnerControls">number of countries</TermName>
          <TermId xmlns="http://schemas.microsoft.com/office/infopath/2007/PartnerControls">4fdd3181-bcec-4b81-a85f-246c57b68a7d</TermId>
        </TermInfo>
      </Terms>
    </TaxKeywordTaxHTFiel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DF9A95312C183468DC98017B922C96F" ma:contentTypeVersion="9" ma:contentTypeDescription="Create a new document." ma:contentTypeScope="" ma:versionID="b8ac37bfc3e534bfed4e91dc727b54a6">
  <xsd:schema xmlns:xsd="http://www.w3.org/2001/XMLSchema" xmlns:xs="http://www.w3.org/2001/XMLSchema" xmlns:p="http://schemas.microsoft.com/office/2006/metadata/properties" xmlns:ns1="http://schemas.microsoft.com/sharepoint/v3" xmlns:ns2="a81afce9-ee2b-4abc-919f-8db0ef8e5b00" xmlns:ns3="aafd6384-51a1-48f3-80f3-ea22932a2fa6" targetNamespace="http://schemas.microsoft.com/office/2006/metadata/properties" ma:root="true" ma:fieldsID="6adcdc2fdd12cc26c6aad23e8f1d9bac" ns1:_="" ns2:_="" ns3:_="">
    <xsd:import namespace="http://schemas.microsoft.com/sharepoint/v3"/>
    <xsd:import namespace="a81afce9-ee2b-4abc-919f-8db0ef8e5b00"/>
    <xsd:import namespace="aafd6384-51a1-48f3-80f3-ea22932a2fa6"/>
    <xsd:element name="properties">
      <xsd:complexType>
        <xsd:sequence>
          <xsd:element name="documentManagement">
            <xsd:complexType>
              <xsd:all>
                <xsd:element ref="ns1:KpiDescription" minOccurs="0"/>
                <xsd:element ref="ns1:PublishingStartDate" minOccurs="0"/>
                <xsd:element ref="ns1:PublishingExpirationDate" minOccurs="0"/>
                <xsd:element ref="ns2:Document_x0020_Category" minOccurs="0"/>
                <xsd:element ref="ns2:Blocked" minOccurs="0"/>
                <xsd:element ref="ns2:DepartmentCSLTaxHTField0" minOccurs="0"/>
                <xsd:element ref="ns3:TaxCatchAll" minOccurs="0"/>
                <xsd:element ref="ns3:TaxCatchAllLabel" minOccurs="0"/>
                <xsd:element ref="ns3: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KpiDescription" ma:index="3" nillable="true" ma:displayName="Description" ma:description="When this document is found in a search, this information will help users identify what exactly they will see there. Example: A brief tutorial guide on the use of Microsoft Word" ma:internalName="Description0">
      <xsd:simpleType>
        <xsd:restriction base="dms:Note">
          <xsd:maxLength value="255"/>
        </xsd:restriction>
      </xsd:simpleType>
    </xsd:element>
    <xsd:element name="PublishingStartDate" ma:index="5" nillable="true" ma:displayName="Scheduling Start Date" ma:internalName="PublishingStartDate">
      <xsd:simpleType>
        <xsd:restriction base="dms:Unknown"/>
      </xsd:simpleType>
    </xsd:element>
    <xsd:element name="PublishingExpirationDate" ma:index="6"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1afce9-ee2b-4abc-919f-8db0ef8e5b00" elementFormDefault="qualified">
    <xsd:import namespace="http://schemas.microsoft.com/office/2006/documentManagement/types"/>
    <xsd:import namespace="http://schemas.microsoft.com/office/infopath/2007/PartnerControls"/>
    <xsd:element name="Document_x0020_Category" ma:index="7" nillable="true" ma:displayName="Document Category" ma:default="General" ma:format="Dropdown" ma:internalName="Document_x0020_Category">
      <xsd:simpleType>
        <xsd:restriction base="dms:Choice">
          <xsd:enumeration value="General"/>
          <xsd:enumeration value="KOP Staff Announcements"/>
        </xsd:restriction>
      </xsd:simpleType>
    </xsd:element>
    <xsd:element name="Blocked" ma:index="10" nillable="true" ma:displayName="Blocked" ma:hidden="true" ma:internalName="Blocked" ma:readOnly="false">
      <xsd:simpleType>
        <xsd:restriction base="dms:Note"/>
      </xsd:simpleType>
    </xsd:element>
    <xsd:element name="DepartmentCSLTaxHTField0" ma:index="12" ma:taxonomy="true" ma:internalName="DepartmentCSLTaxHTField0" ma:taxonomyFieldName="Department_x0020_CSL" ma:displayName="Department CSL" ma:default="" ma:fieldId="{8e455922-3573-4b72-bbf0-583c8447a780}" ma:taxonomyMulti="true" ma:sspId="73101e35-03b6-459c-900d-9d5b9aadc481" ma:termSetId="bc63d313-2c86-4572-9ea1-9c3850ca089e"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fd6384-51a1-48f3-80f3-ea22932a2fa6"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6576c002-7bee-410b-9efb-fcabe5e6abbf}" ma:internalName="TaxCatchAll" ma:showField="CatchAllData" ma:web="aafd6384-51a1-48f3-80f3-ea22932a2fa6">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6576c002-7bee-410b-9efb-fcabe5e6abbf}" ma:internalName="TaxCatchAllLabel" ma:readOnly="true" ma:showField="CatchAllDataLabel" ma:web="aafd6384-51a1-48f3-80f3-ea22932a2fa6">
      <xsd:complexType>
        <xsd:complexContent>
          <xsd:extension base="dms:MultiChoiceLookup">
            <xsd:sequence>
              <xsd:element name="Value" type="dms:Lookup" maxOccurs="unbounded" minOccurs="0" nillable="true"/>
            </xsd:sequence>
          </xsd:extension>
        </xsd:complexContent>
      </xsd:complexType>
    </xsd:element>
    <xsd:element name="TaxKeywordTaxHTField" ma:index="17" nillable="true" ma:taxonomy="true" ma:internalName="TaxKeywordTaxHTField" ma:taxonomyFieldName="Enterprise_x0020_Keywords" ma:displayName="Enterprise Keywords" ma:fieldId="{23f27201-bee3-471e-b2e7-b64fd8b7ca38}" ma:taxonomyMulti="true" ma:sspId="73101e35-03b6-459c-900d-9d5b9aadc481"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6CC2D3-2B0E-407C-933F-5A335394F00C}">
  <ds:schemaRefs>
    <ds:schemaRef ds:uri="http://schemas.microsoft.com/sharepoint/v3/contenttype/forms"/>
  </ds:schemaRefs>
</ds:datastoreItem>
</file>

<file path=customXml/itemProps2.xml><?xml version="1.0" encoding="utf-8"?>
<ds:datastoreItem xmlns:ds="http://schemas.openxmlformats.org/officeDocument/2006/customXml" ds:itemID="{1A35222D-772C-4B3B-8286-3561CAD04B6A}">
  <ds:schemaRefs>
    <ds:schemaRef ds:uri="http://purl.org/dc/elements/1.1/"/>
    <ds:schemaRef ds:uri="http://schemas.microsoft.com/office/2006/metadata/properties"/>
    <ds:schemaRef ds:uri="http://purl.org/dc/dcmitype/"/>
    <ds:schemaRef ds:uri="http://purl.org/dc/terms/"/>
    <ds:schemaRef ds:uri="http://schemas.openxmlformats.org/package/2006/metadata/core-properties"/>
    <ds:schemaRef ds:uri="http://schemas.microsoft.com/office/infopath/2007/PartnerControls"/>
    <ds:schemaRef ds:uri="aafd6384-51a1-48f3-80f3-ea22932a2fa6"/>
    <ds:schemaRef ds:uri="http://schemas.microsoft.com/office/2006/documentManagement/types"/>
    <ds:schemaRef ds:uri="a81afce9-ee2b-4abc-919f-8db0ef8e5b00"/>
    <ds:schemaRef ds:uri="http://schemas.microsoft.com/sharepoint/v3"/>
    <ds:schemaRef ds:uri="http://www.w3.org/XML/1998/namespace"/>
  </ds:schemaRefs>
</ds:datastoreItem>
</file>

<file path=customXml/itemProps3.xml><?xml version="1.0" encoding="utf-8"?>
<ds:datastoreItem xmlns:ds="http://schemas.openxmlformats.org/officeDocument/2006/customXml" ds:itemID="{5A045BA6-61A1-4B71-AD2F-06520FF2E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81afce9-ee2b-4abc-919f-8db0ef8e5b00"/>
    <ds:schemaRef ds:uri="aafd6384-51a1-48f3-80f3-ea22932a2f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2011-8 coreslidedeck</Template>
  <TotalTime>584</TotalTime>
  <Words>456</Words>
  <Application>Microsoft Office PowerPoint</Application>
  <PresentationFormat>On-screen Show (4:3)</PresentationFormat>
  <Paragraphs>58</Paragraphs>
  <Slides>7</Slides>
  <Notes>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Arial Narrow</vt:lpstr>
      <vt:lpstr>Times</vt:lpstr>
      <vt:lpstr>Times New Roman</vt:lpstr>
      <vt:lpstr>2011-8 coreslidedeck</vt:lpstr>
      <vt:lpstr>Image</vt:lpstr>
      <vt:lpstr>PowerPoint Presentation</vt:lpstr>
      <vt:lpstr>CSL Limited</vt:lpstr>
      <vt:lpstr>The CSL Group</vt:lpstr>
      <vt:lpstr>CSL Behring at-a-Glance</vt:lpstr>
      <vt:lpstr>CSL Behring FY 2012-13 ~US $4.5 Billion</vt:lpstr>
      <vt:lpstr>IT Organization </vt:lpstr>
      <vt:lpstr>Andy Newsom - Background</vt:lpstr>
    </vt:vector>
  </TitlesOfParts>
  <Company>CSL Behring L.L.C.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CSL Behring Core Slide Deck</dc:title>
  <dc:creator>kop01013</dc:creator>
  <cp:keywords>GLG; number of countries; Number of employees; Global Leadership Team; CSL Plasma</cp:keywords>
  <cp:lastModifiedBy>moyerj</cp:lastModifiedBy>
  <cp:revision>61</cp:revision>
  <dcterms:created xsi:type="dcterms:W3CDTF">2012-01-03T13:57:47Z</dcterms:created>
  <dcterms:modified xsi:type="dcterms:W3CDTF">2014-11-06T19:23:21Z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0x0101005DF9A95312C183468DC98017B922C96F</vt:lpwstr>
  </property>
  <property fmtid="{D5CDD505-2E9C-101B-9397-08002B2CF9AE}" pid="3" name="Enterprise Keywords">
    <vt:lpwstr>3838;#Number of employees|f1932618-1162-408a-b176-65703270c093;#3089;#GLG|fb1cd6de-2dcd-4e7d-a5c4-cba09180257c;#1128;#CSL Plasma|e69809f6-6de6-4b5d-8b36-7df35bdbd255;#3837;#Global Leadership Team|52a435b8-a9ae-48c5-849d-9e3042bf3465;#3839;#number of count</vt:lpwstr>
  </property>
  <property fmtid="{D5CDD505-2E9C-101B-9397-08002B2CF9AE}" pid="4" name="Department CSL">
    <vt:lpwstr>4214;#Corporate Communications|00cb62ed-077f-4709-90d9-e99d603bc99a</vt:lpwstr>
  </property>
</Properties>
</file>