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39" autoAdjust="0"/>
  </p:normalViewPr>
  <p:slideViewPr>
    <p:cSldViewPr>
      <p:cViewPr varScale="1">
        <p:scale>
          <a:sx n="64" d="100"/>
          <a:sy n="64" d="100"/>
        </p:scale>
        <p:origin x="-189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86" y="-77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53" y="0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BD8E0-831B-4CD1-AAEF-A90856779B1D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53" y="8830627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A0712-1626-4D64-8F28-BCB6291D99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71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53" y="0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09F62-B844-4088-AFD1-D31ECAEA7512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2" y="4416109"/>
            <a:ext cx="5485778" cy="41824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53" y="8830627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2252-A019-4131-A621-7C490EDE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7421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73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98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Projected 2014</a:t>
            </a:r>
            <a:r>
              <a:rPr lang="en-US" baseline="0" dirty="0" smtClean="0"/>
              <a:t> net expense of $10,325 shared at 2014 annual meeting was $2870.79 less than 2014 actual due to the following unanticipated costs: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+ 404.86 (2014 annual meeting cost less than projected)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+ 2,000 (No 2014 annual meeting speaker costs)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+ 3,579.12 (Gartner Survey  Expenses – planned for 5,000, actual expense was 1,420.88)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+ 14.42 PayPal Overpay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-  38.00 (Bank Transfer &amp; Wire Charges for dues paid by wire)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-  $8,800 (149,600 billed by Gartner, 140,800 collected: Gartner overcharge: </a:t>
            </a:r>
            <a:r>
              <a:rPr lang="en-US" baseline="0" dirty="0" err="1" smtClean="0"/>
              <a:t>Biogen</a:t>
            </a:r>
            <a:r>
              <a:rPr lang="en-US" baseline="0" dirty="0" smtClean="0"/>
              <a:t> Idec billed last year for survey, didn’t participate or pay)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- 31.19 overestimate on interest income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30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1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2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9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Pharmaceutical Information Systems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B2252-A019-4131-A621-7C490EDE7D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0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AF7CB-62F0-4EA2-8037-398F3A4A7D8A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7F3F-732B-4E96-89A8-6EB70F7FD123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F599-DA5C-48E8-8CEE-2242985D394F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Pharmaceutical Information Systems Association (PISA)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524000"/>
            <a:ext cx="830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08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E68A-4273-44C0-8C81-58A367B73FA9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2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E474-399B-439D-8D1D-3CC3BAB3E4CC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2FD4-BC49-483B-AE1D-30AF737AD5AD}" type="datetime1">
              <a:rPr lang="en-US" smtClean="0"/>
              <a:t>3/15/2015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3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7DED-3C18-4D17-8F1F-A28621B64A3F}" type="datetime1">
              <a:rPr lang="en-US" smtClean="0"/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4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1B4A-3A9E-45CC-9209-BA1E886DEFA4}" type="datetime1">
              <a:rPr lang="en-US" smtClean="0"/>
              <a:t>3/15/2015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3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0549-4F7D-4C1C-8581-5551804BE899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7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04A8-FF7F-4651-A0BF-141F591E734C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E3D2B-68AC-435D-BC93-CEF474E4463F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Pharmaceutical Information Systems Association (PISA)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D98F-85C2-4B2E-AAB6-47A9CB7DF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2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7772400" cy="1470025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PISA 2015 TEASURY REPORT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876800"/>
            <a:ext cx="7239000" cy="12954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March 2015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Diana McKenzie, PISA Treasurer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2362200"/>
            <a:ext cx="777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4267200"/>
            <a:ext cx="777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82200" y="304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3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PISA TREASURY REPORT</a:t>
            </a:r>
            <a:br>
              <a:rPr lang="en-US" dirty="0" smtClean="0"/>
            </a:br>
            <a:r>
              <a:rPr lang="en-US" sz="3600" dirty="0" smtClean="0"/>
              <a:t>2014 Fiscal Year – January to December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IRS Form 990-N submitted to IRS </a:t>
            </a:r>
          </a:p>
          <a:p>
            <a:pPr lvl="1"/>
            <a:r>
              <a:rPr lang="en-US" sz="1600" dirty="0" smtClean="0"/>
              <a:t>Cash Balance as of December 31, 2013			$83,891</a:t>
            </a:r>
          </a:p>
          <a:p>
            <a:pPr lvl="1"/>
            <a:r>
              <a:rPr lang="en-US" sz="1600" dirty="0" smtClean="0"/>
              <a:t>Cash Balance as of December 31, 2014			$70,695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Form 990 to be reviewed by E1/2/3 &amp; Treasurers by April 15, 2015</a:t>
            </a:r>
          </a:p>
          <a:p>
            <a:endParaRPr lang="en-US" sz="1800" dirty="0"/>
          </a:p>
          <a:p>
            <a:r>
              <a:rPr lang="en-US" sz="1800" dirty="0" smtClean="0"/>
              <a:t>Form 990 document will be available in PISA collaboration site*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6096000"/>
            <a:ext cx="7772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*Reference </a:t>
            </a:r>
            <a:r>
              <a:rPr lang="en-US" sz="1100" dirty="0"/>
              <a:t>2014 collaboration portal recommendation slide 5</a:t>
            </a:r>
          </a:p>
        </p:txBody>
      </p:sp>
    </p:spTree>
    <p:extLst>
      <p:ext uri="{BB962C8B-B14F-4D97-AF65-F5344CB8AC3E}">
        <p14:creationId xmlns:p14="http://schemas.microsoft.com/office/powerpoint/2010/main" val="38726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PISA 2014 Income and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2014 Income</a:t>
            </a:r>
          </a:p>
          <a:p>
            <a:r>
              <a:rPr lang="en-US" sz="2000" dirty="0" smtClean="0"/>
              <a:t>Membership Dues (2014)		42,000.00</a:t>
            </a:r>
          </a:p>
          <a:p>
            <a:r>
              <a:rPr lang="en-US" sz="2000" dirty="0" smtClean="0"/>
              <a:t>Interest Income			      143.81</a:t>
            </a:r>
          </a:p>
          <a:p>
            <a:r>
              <a:rPr lang="en-US" sz="2000" dirty="0" smtClean="0"/>
              <a:t>PayPal Fees Overpay	                                          14.42</a:t>
            </a:r>
          </a:p>
          <a:p>
            <a:r>
              <a:rPr lang="en-US" sz="2000" dirty="0" smtClean="0"/>
              <a:t>Gartner Survey Fees Collected	                140,800.00</a:t>
            </a:r>
          </a:p>
          <a:p>
            <a:pPr marL="0" indent="0">
              <a:buNone/>
            </a:pPr>
            <a:r>
              <a:rPr lang="en-US" sz="2000" dirty="0" smtClean="0"/>
              <a:t>							182,958.23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000" dirty="0" smtClean="0"/>
              <a:t>2014 Expenses</a:t>
            </a:r>
          </a:p>
          <a:p>
            <a:r>
              <a:rPr lang="en-US" sz="2000" dirty="0" smtClean="0"/>
              <a:t>2014 March PISA Meeting Expenses                45,095.14</a:t>
            </a:r>
          </a:p>
          <a:p>
            <a:r>
              <a:rPr lang="en-US" sz="2000" dirty="0" smtClean="0"/>
              <a:t>Gartner Survey Fees			</a:t>
            </a:r>
            <a:r>
              <a:rPr lang="en-US" sz="2000" dirty="0"/>
              <a:t> </a:t>
            </a:r>
            <a:r>
              <a:rPr lang="en-US" sz="2000" dirty="0" smtClean="0"/>
              <a:t>149,600.00</a:t>
            </a:r>
          </a:p>
          <a:p>
            <a:r>
              <a:rPr lang="en-US" sz="2000" dirty="0" smtClean="0"/>
              <a:t>Gartner Expenses			     1,420.88</a:t>
            </a:r>
          </a:p>
          <a:p>
            <a:r>
              <a:rPr lang="en-US" sz="2000" dirty="0" smtClean="0"/>
              <a:t>Wire Transfer &amp; Bank Fees 		           38.00</a:t>
            </a:r>
          </a:p>
          <a:p>
            <a:pPr marL="0" indent="0">
              <a:buNone/>
            </a:pPr>
            <a:r>
              <a:rPr lang="en-US" sz="2000" dirty="0" smtClean="0"/>
              <a:t>           - For Dues paid by wire 		  	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		</a:t>
            </a:r>
            <a:r>
              <a:rPr lang="en-US" sz="2000" u="sng" dirty="0" smtClean="0"/>
              <a:t>196,154.02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dirty="0" smtClean="0"/>
              <a:t>Net Income						-13,195.79</a:t>
            </a:r>
            <a:endParaRPr lang="en-US" sz="8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400" dirty="0" smtClean="0"/>
          </a:p>
          <a:p>
            <a:pPr lvl="7"/>
            <a:endParaRPr lang="en-US" sz="1100" dirty="0"/>
          </a:p>
        </p:txBody>
      </p:sp>
      <p:sp>
        <p:nvSpPr>
          <p:cNvPr id="4" name="Oval 3"/>
          <p:cNvSpPr/>
          <p:nvPr/>
        </p:nvSpPr>
        <p:spPr>
          <a:xfrm>
            <a:off x="6858000" y="6172200"/>
            <a:ext cx="1295400" cy="4572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35AB-2505-4B9D-8594-117AF4C1E230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2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PISA 2015 Cash Position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2000" dirty="0" smtClean="0"/>
              <a:t>Asset (Cash) Carryover from 2013			                  83,891.19</a:t>
            </a:r>
          </a:p>
          <a:p>
            <a:r>
              <a:rPr lang="en-US" sz="2000" dirty="0" smtClean="0"/>
              <a:t>Net Income 2014				</a:t>
            </a:r>
            <a:r>
              <a:rPr lang="en-US" sz="2000" dirty="0"/>
              <a:t> </a:t>
            </a:r>
            <a:r>
              <a:rPr lang="en-US" sz="2000" dirty="0" smtClean="0"/>
              <a:t>              </a:t>
            </a:r>
            <a:r>
              <a:rPr lang="en-US" sz="2000" u="sng" dirty="0" smtClean="0"/>
              <a:t>  -13,195.79</a:t>
            </a:r>
          </a:p>
          <a:p>
            <a:endParaRPr lang="en-US" sz="2000" u="sng" dirty="0"/>
          </a:p>
          <a:p>
            <a:r>
              <a:rPr lang="en-US" sz="2000" dirty="0" smtClean="0"/>
              <a:t>Net Asset as of December 31, 2014			70,695.40</a:t>
            </a:r>
          </a:p>
          <a:p>
            <a:endParaRPr lang="en-US" sz="2000" dirty="0"/>
          </a:p>
          <a:p>
            <a:r>
              <a:rPr lang="en-US" sz="2000" dirty="0" smtClean="0"/>
              <a:t>2015 Projection</a:t>
            </a:r>
          </a:p>
          <a:p>
            <a:pPr lvl="1"/>
            <a:r>
              <a:rPr lang="en-US" sz="1600" dirty="0" smtClean="0"/>
              <a:t>Membership Dues			  48,000.00</a:t>
            </a:r>
          </a:p>
          <a:p>
            <a:pPr lvl="1"/>
            <a:r>
              <a:rPr lang="en-US" sz="1600" dirty="0" smtClean="0"/>
              <a:t>Survey Fees Due			  96,800.00</a:t>
            </a:r>
          </a:p>
          <a:p>
            <a:pPr lvl="1"/>
            <a:r>
              <a:rPr lang="en-US" sz="1600" dirty="0" smtClean="0"/>
              <a:t>Interest Income 			        125.00</a:t>
            </a:r>
          </a:p>
          <a:p>
            <a:pPr lvl="1"/>
            <a:r>
              <a:rPr lang="en-US" sz="1600" dirty="0" smtClean="0"/>
              <a:t>Gartner Survey Expense		                       (96,800.00)</a:t>
            </a:r>
          </a:p>
          <a:p>
            <a:pPr lvl="1"/>
            <a:r>
              <a:rPr lang="en-US" sz="1600" dirty="0" smtClean="0"/>
              <a:t>Gartner Out of Pocket Expense		   ( 2,000.00)</a:t>
            </a:r>
          </a:p>
          <a:p>
            <a:pPr lvl="1"/>
            <a:r>
              <a:rPr lang="en-US" sz="1600" dirty="0" smtClean="0"/>
              <a:t>Meetings </a:t>
            </a:r>
            <a:r>
              <a:rPr lang="en-US" sz="1600" dirty="0" smtClean="0">
                <a:solidFill>
                  <a:prstClr val="black"/>
                </a:solidFill>
              </a:rPr>
              <a:t>(Annual</a:t>
            </a:r>
            <a:r>
              <a:rPr lang="en-US" sz="1600" dirty="0">
                <a:solidFill>
                  <a:prstClr val="black"/>
                </a:solidFill>
              </a:rPr>
              <a:t>, West / East </a:t>
            </a:r>
            <a:r>
              <a:rPr lang="en-US" sz="1600" dirty="0" smtClean="0">
                <a:solidFill>
                  <a:prstClr val="black"/>
                </a:solidFill>
              </a:rPr>
              <a:t>Coast)</a:t>
            </a:r>
            <a:r>
              <a:rPr lang="en-US" sz="1600" dirty="0" smtClean="0"/>
              <a:t>	 	  (45,500.00)</a:t>
            </a:r>
          </a:p>
          <a:p>
            <a:pPr lvl="1"/>
            <a:r>
              <a:rPr lang="en-US" sz="1600" dirty="0" smtClean="0"/>
              <a:t>Speaker Fees				    (2,000.00)</a:t>
            </a:r>
          </a:p>
          <a:p>
            <a:pPr marL="914400" lvl="2" indent="0">
              <a:buNone/>
            </a:pPr>
            <a:endParaRPr lang="en-US" sz="1200" dirty="0"/>
          </a:p>
          <a:p>
            <a:pPr marL="457200"/>
            <a:r>
              <a:rPr lang="en-US" sz="2000" dirty="0" smtClean="0"/>
              <a:t>Projected 2015 Net Income			              </a:t>
            </a:r>
            <a:r>
              <a:rPr lang="en-US" sz="2000" u="sng" dirty="0" smtClean="0"/>
              <a:t> (1,375.00)</a:t>
            </a:r>
          </a:p>
          <a:p>
            <a:pPr marL="457200"/>
            <a:r>
              <a:rPr lang="en-US" sz="2000" dirty="0" smtClean="0"/>
              <a:t>Estimated Cash Position as of 12/31/2015		                69,320.40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705600" y="6172200"/>
            <a:ext cx="1371600" cy="381000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EF77-F708-4B2C-9ED7-105D0D08BC06}" type="datetime1">
              <a:rPr lang="en-US" smtClean="0"/>
              <a:t>3/15/2015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8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Status of Agreed 2014 Actions and Proposed Actions for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3/15/2015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27753"/>
              </p:ext>
            </p:extLst>
          </p:nvPr>
        </p:nvGraphicFramePr>
        <p:xfrm>
          <a:off x="533400" y="1569720"/>
          <a:ext cx="8153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133600"/>
                <a:gridCol w="3810000"/>
              </a:tblGrid>
              <a:tr h="3738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2014</a:t>
                      </a:r>
                      <a:r>
                        <a:rPr lang="en-US" sz="2000" baseline="0" dirty="0" smtClean="0"/>
                        <a:t> Action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2015 Status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2015 Proposal</a:t>
                      </a:r>
                      <a:endParaRPr lang="en-US" sz="2000" dirty="0"/>
                    </a:p>
                  </a:txBody>
                  <a:tcPr/>
                </a:tc>
              </a:tr>
              <a:tr h="603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Increase annual meeting spend by 25%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Annual meeting</a:t>
                      </a:r>
                      <a:r>
                        <a:rPr lang="en-US" sz="1600" baseline="0" dirty="0" smtClean="0"/>
                        <a:t> costs increased 40</a:t>
                      </a:r>
                      <a:r>
                        <a:rPr lang="en-US" sz="1600" baseline="0" dirty="0" smtClean="0"/>
                        <a:t>%; regional costs to be covered up to $1K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aseline="0" dirty="0" smtClean="0"/>
                        <a:t>Cost increases included in 2015 cost projections.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603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</a:t>
                      </a:r>
                      <a:r>
                        <a:rPr lang="en-US" sz="1600" baseline="0" dirty="0" smtClean="0"/>
                        <a:t> one-time funding for PISA collaboration site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AZ</a:t>
                      </a:r>
                      <a:r>
                        <a:rPr lang="en-US" sz="1600" baseline="0" dirty="0" smtClean="0"/>
                        <a:t> currently covering PISA Box.com site costs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aseline="0" dirty="0" smtClean="0"/>
                        <a:t>Maintain as </a:t>
                      </a:r>
                      <a:r>
                        <a:rPr lang="en-US" sz="1600" baseline="0" smtClean="0"/>
                        <a:t>is or transition </a:t>
                      </a:r>
                      <a:r>
                        <a:rPr lang="en-US" sz="1600" baseline="0" dirty="0" smtClean="0"/>
                        <a:t>to PISA?</a:t>
                      </a: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Propose PISA Record Retention / Destruction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Policy drafted to align with establishment of PISA collaboration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Recommend </a:t>
                      </a:r>
                      <a:r>
                        <a:rPr lang="en-US" sz="1600" baseline="0" dirty="0" smtClean="0"/>
                        <a:t>PISA adopt </a:t>
                      </a:r>
                      <a:r>
                        <a:rPr lang="en-US" sz="1600" baseline="0" dirty="0" smtClean="0"/>
                        <a:t>and implement as outlined in </a:t>
                      </a:r>
                      <a:r>
                        <a:rPr lang="en-US" sz="1600" baseline="0" dirty="0" smtClean="0"/>
                        <a:t>2015 proposal</a:t>
                      </a:r>
                      <a:endParaRPr lang="en-US" sz="1600" dirty="0" smtClean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N/A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Projected</a:t>
                      </a:r>
                      <a:r>
                        <a:rPr lang="en-US" sz="1600" baseline="0" dirty="0" smtClean="0"/>
                        <a:t> 12/31/2015 cash on-hand exceeds minimum by $30K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Options: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/>
                        <a:t>Leave</a:t>
                      </a:r>
                      <a:r>
                        <a:rPr lang="en-US" sz="1600" baseline="0" dirty="0" smtClean="0"/>
                        <a:t> as is and continue to monitor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Reduce cost of 2016 dues by 50%</a:t>
                      </a:r>
                      <a:endParaRPr lang="en-US" sz="1600" dirty="0" smtClean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N/A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PISA checking account currently with CA</a:t>
                      </a:r>
                      <a:r>
                        <a:rPr lang="en-US" sz="1600" baseline="0" dirty="0" smtClean="0"/>
                        <a:t> based credit union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Transition PISA checking</a:t>
                      </a:r>
                      <a:r>
                        <a:rPr lang="en-US" sz="1600" baseline="0" dirty="0" smtClean="0"/>
                        <a:t> account to a bank with global / national reach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7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PISA Financial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Cash reserve to be maintained at $40,000</a:t>
            </a:r>
          </a:p>
          <a:p>
            <a:r>
              <a:rPr lang="en-US" sz="2800" dirty="0" smtClean="0"/>
              <a:t>Maximum EOY cash balance not to exceed $100K</a:t>
            </a:r>
          </a:p>
          <a:p>
            <a:r>
              <a:rPr lang="en-US" sz="2800" dirty="0" smtClean="0"/>
              <a:t>Annual gross receipts not to exceed $100K</a:t>
            </a:r>
          </a:p>
          <a:p>
            <a:r>
              <a:rPr lang="en-US" sz="2800" dirty="0" smtClean="0"/>
              <a:t>Regional meeting costs reimbursed up to $1000</a:t>
            </a:r>
          </a:p>
          <a:p>
            <a:r>
              <a:rPr lang="en-US" sz="2800" dirty="0" smtClean="0"/>
              <a:t>Receipts to be provided to Treasurer and authorized by at least one executive committee member</a:t>
            </a:r>
          </a:p>
          <a:p>
            <a:r>
              <a:rPr lang="en-US" sz="2800" dirty="0" smtClean="0"/>
              <a:t>Gift or recognition of services not to exceed $75</a:t>
            </a:r>
          </a:p>
          <a:p>
            <a:r>
              <a:rPr lang="en-US" sz="2800" dirty="0" smtClean="0"/>
              <a:t>Grants to individuals / organizations not to exceed $5K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FD63-511B-4A02-B3D9-C5929B736390}" type="datetime1">
              <a:rPr lang="en-US" smtClean="0"/>
              <a:t>3/15/2015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D98F-85C2-4B2E-AAB6-47A9CB7DFC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Amgen</Template>
  <TotalTime>1346</TotalTime>
  <Words>432</Words>
  <Application>Microsoft Office PowerPoint</Application>
  <PresentationFormat>On-screen Show (4:3)</PresentationFormat>
  <Paragraphs>116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PISA 2015 TEASURY REPORT</vt:lpstr>
      <vt:lpstr>PISA TREASURY REPORT 2014 Fiscal Year – January to December 2014</vt:lpstr>
      <vt:lpstr> PISA 2014 Income and Expenses</vt:lpstr>
      <vt:lpstr>PISA 2015 Cash Position</vt:lpstr>
      <vt:lpstr>Status of Agreed 2014 Actions and Proposed Actions for 2015</vt:lpstr>
      <vt:lpstr>Appendix</vt:lpstr>
      <vt:lpstr>PISA Financial Considerations</vt:lpstr>
    </vt:vector>
  </TitlesOfParts>
  <Company>Amgen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Lacombe, Jackie</dc:creator>
  <cp:lastModifiedBy>McKenzie, Diana</cp:lastModifiedBy>
  <cp:revision>57</cp:revision>
  <cp:lastPrinted>2015-03-07T00:16:47Z</cp:lastPrinted>
  <dcterms:created xsi:type="dcterms:W3CDTF">2014-03-12T23:12:08Z</dcterms:created>
  <dcterms:modified xsi:type="dcterms:W3CDTF">2015-03-16T01:52:24Z</dcterms:modified>
</cp:coreProperties>
</file>