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1.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15.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6.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23.xml" ContentType="application/vnd.openxmlformats-officedocument.presentationml.notesSlide+xml"/>
  <Override PartName="/ppt/charts/chart9.xml" ContentType="application/vnd.openxmlformats-officedocument.drawingml.chart+xml"/>
  <Override PartName="/ppt/notesSlides/notesSlide24.xml" ContentType="application/vnd.openxmlformats-officedocument.presentationml.notesSlide+xml"/>
  <Override PartName="/ppt/charts/chart10.xml" ContentType="application/vnd.openxmlformats-officedocument.drawingml.chart+xml"/>
  <Override PartName="/ppt/notesSlides/notesSlide25.xml" ContentType="application/vnd.openxmlformats-officedocument.presentationml.notesSlide+xml"/>
  <Override PartName="/ppt/charts/chart11.xml" ContentType="application/vnd.openxmlformats-officedocument.drawingml.chart+xml"/>
  <Override PartName="/ppt/notesSlides/notesSlide26.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notesSlides/notesSlide27.xml" ContentType="application/vnd.openxmlformats-officedocument.presentationml.notesSlide+xml"/>
  <Override PartName="/ppt/charts/chart15.xml" ContentType="application/vnd.openxmlformats-officedocument.drawingml.chart+xml"/>
  <Override PartName="/ppt/tags/tag13.xml" ContentType="application/vnd.openxmlformats-officedocument.presentationml.tags+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notesSlides/notesSlide31.xml" ContentType="application/vnd.openxmlformats-officedocument.presentationml.notesSlide+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notesSlides/notesSlide32.xml" ContentType="application/vnd.openxmlformats-officedocument.presentationml.notesSlide+xml"/>
  <Override PartName="/ppt/charts/chart23.xml" ContentType="application/vnd.openxmlformats-officedocument.drawingml.chart+xml"/>
  <Override PartName="/ppt/charts/chart24.xml" ContentType="application/vnd.openxmlformats-officedocument.drawingml.chart+xml"/>
  <Override PartName="/ppt/notesSlides/notesSlide33.xml" ContentType="application/vnd.openxmlformats-officedocument.presentationml.notesSlide+xml"/>
  <Override PartName="/ppt/tags/tag14.xml" ContentType="application/vnd.openxmlformats-officedocument.presentationml.tags+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37"/>
  </p:notesMasterIdLst>
  <p:handoutMasterIdLst>
    <p:handoutMasterId r:id="rId38"/>
  </p:handoutMasterIdLst>
  <p:sldIdLst>
    <p:sldId id="256" r:id="rId2"/>
    <p:sldId id="257" r:id="rId3"/>
    <p:sldId id="264" r:id="rId4"/>
    <p:sldId id="265" r:id="rId5"/>
    <p:sldId id="266" r:id="rId6"/>
    <p:sldId id="296" r:id="rId7"/>
    <p:sldId id="299" r:id="rId8"/>
    <p:sldId id="298" r:id="rId9"/>
    <p:sldId id="297" r:id="rId10"/>
    <p:sldId id="267" r:id="rId11"/>
    <p:sldId id="292" r:id="rId12"/>
    <p:sldId id="293" r:id="rId13"/>
    <p:sldId id="269" r:id="rId14"/>
    <p:sldId id="280" r:id="rId15"/>
    <p:sldId id="268" r:id="rId16"/>
    <p:sldId id="284" r:id="rId17"/>
    <p:sldId id="283" r:id="rId18"/>
    <p:sldId id="270" r:id="rId19"/>
    <p:sldId id="271" r:id="rId20"/>
    <p:sldId id="272" r:id="rId21"/>
    <p:sldId id="286" r:id="rId22"/>
    <p:sldId id="281" r:id="rId23"/>
    <p:sldId id="273" r:id="rId24"/>
    <p:sldId id="285" r:id="rId25"/>
    <p:sldId id="291" r:id="rId26"/>
    <p:sldId id="274" r:id="rId27"/>
    <p:sldId id="275" r:id="rId28"/>
    <p:sldId id="282" r:id="rId29"/>
    <p:sldId id="288" r:id="rId30"/>
    <p:sldId id="276" r:id="rId31"/>
    <p:sldId id="277" r:id="rId32"/>
    <p:sldId id="278" r:id="rId33"/>
    <p:sldId id="279" r:id="rId34"/>
    <p:sldId id="295" r:id="rId35"/>
    <p:sldId id="300" r:id="rId36"/>
  </p:sldIdLst>
  <p:sldSz cx="9906000" cy="6858000" type="A4"/>
  <p:notesSz cx="6858000" cy="9144000"/>
  <p:custDataLst>
    <p:tags r:id="rId39"/>
  </p:custDataLst>
  <p:defaultTextStyle>
    <a:defPPr>
      <a:defRPr lang="en-US"/>
    </a:defPPr>
    <a:lvl1pPr marL="0" indent="0" algn="l" rtl="0" eaLnBrk="1" fontAlgn="base" hangingPunct="1">
      <a:lnSpc>
        <a:spcPct val="100000"/>
      </a:lnSpc>
      <a:spcBef>
        <a:spcPct val="31250"/>
      </a:spcBef>
      <a:spcAft>
        <a:spcPct val="0"/>
      </a:spcAft>
      <a:buClr>
        <a:schemeClr val="accent1"/>
      </a:buClr>
      <a:buSzPct val="100000"/>
      <a:buFontTx/>
      <a:buNone/>
      <a:defRPr lang="en-US" sz="1600" b="0" i="0" dirty="0" smtClean="0">
        <a:solidFill>
          <a:schemeClr val="tx1"/>
        </a:solidFill>
        <a:latin typeface="+mn-lt"/>
        <a:ea typeface="+mn-ea"/>
        <a:cs typeface="+mn-cs"/>
      </a:defRPr>
    </a:lvl1pPr>
    <a:lvl2pPr marL="180000" indent="-180000" algn="l" rtl="0" eaLnBrk="1" fontAlgn="base" hangingPunct="1">
      <a:lnSpc>
        <a:spcPct val="100000"/>
      </a:lnSpc>
      <a:spcBef>
        <a:spcPct val="31250"/>
      </a:spcBef>
      <a:spcAft>
        <a:spcPct val="0"/>
      </a:spcAft>
      <a:buClr>
        <a:schemeClr val="tx2"/>
      </a:buClr>
      <a:buSzPct val="100000"/>
      <a:buFont typeface="Wingdings" pitchFamily="2" charset="2"/>
      <a:buChar char="§"/>
      <a:defRPr lang="en-US" sz="1600" b="0" i="0" dirty="0" smtClean="0">
        <a:solidFill>
          <a:schemeClr val="tx1"/>
        </a:solidFill>
        <a:latin typeface="+mn-lt"/>
        <a:ea typeface="+mn-ea"/>
        <a:cs typeface="+mn-cs"/>
      </a:defRPr>
    </a:lvl2pPr>
    <a:lvl3pPr marL="360000" indent="-180000" algn="l" rtl="0" eaLnBrk="1" fontAlgn="base" hangingPunct="1">
      <a:lnSpc>
        <a:spcPct val="100000"/>
      </a:lnSpc>
      <a:spcBef>
        <a:spcPct val="31250"/>
      </a:spcBef>
      <a:spcAft>
        <a:spcPct val="0"/>
      </a:spcAft>
      <a:buClr>
        <a:schemeClr val="tx1"/>
      </a:buClr>
      <a:buSzPct val="100000"/>
      <a:buFont typeface="Arial" pitchFamily="34" charset="0"/>
      <a:buChar char="–"/>
      <a:defRPr lang="en-US" sz="1600" b="0" i="0" dirty="0" smtClean="0">
        <a:solidFill>
          <a:schemeClr val="tx1"/>
        </a:solidFill>
        <a:latin typeface="+mn-lt"/>
        <a:ea typeface="+mn-ea"/>
        <a:cs typeface="+mn-cs"/>
      </a:defRPr>
    </a:lvl3pPr>
    <a:lvl4pPr marL="540000" indent="-180000" algn="l" rtl="0" eaLnBrk="1" fontAlgn="base" hangingPunct="1">
      <a:lnSpc>
        <a:spcPct val="100000"/>
      </a:lnSpc>
      <a:spcBef>
        <a:spcPct val="31250"/>
      </a:spcBef>
      <a:spcAft>
        <a:spcPct val="0"/>
      </a:spcAft>
      <a:buClr>
        <a:schemeClr val="tx1"/>
      </a:buClr>
      <a:buSzPct val="100000"/>
      <a:buFont typeface="Arial" pitchFamily="34" charset="0"/>
      <a:buChar char="•"/>
      <a:defRPr lang="en-US" sz="1600" b="0" i="0" dirty="0" smtClean="0">
        <a:solidFill>
          <a:schemeClr val="tx1"/>
        </a:solidFill>
        <a:latin typeface="+mn-lt"/>
        <a:ea typeface="+mn-ea"/>
        <a:cs typeface="+mn-cs"/>
      </a:defRPr>
    </a:lvl4pPr>
    <a:lvl5pPr marL="720000" indent="-180000" algn="l" rtl="0" eaLnBrk="1" fontAlgn="base" hangingPunct="1">
      <a:lnSpc>
        <a:spcPct val="100000"/>
      </a:lnSpc>
      <a:spcBef>
        <a:spcPct val="31250"/>
      </a:spcBef>
      <a:spcAft>
        <a:spcPct val="0"/>
      </a:spcAft>
      <a:buClr>
        <a:schemeClr val="tx1"/>
      </a:buClr>
      <a:buSzPct val="100000"/>
      <a:buFont typeface="Arial" pitchFamily="34" charset="0"/>
      <a:buChar char="–"/>
      <a:defRPr lang="en-US" sz="1600" b="0" i="0" dirty="0">
        <a:solidFill>
          <a:schemeClr val="tx1"/>
        </a:solidFill>
        <a:latin typeface="+mn-lt"/>
        <a:ea typeface="+mn-ea"/>
        <a:cs typeface="+mn-cs"/>
      </a:defRPr>
    </a:lvl5pPr>
    <a:lvl6pPr marL="2005013" indent="-173038" algn="l" rtl="0" eaLnBrk="1" fontAlgn="base" hangingPunct="1">
      <a:spcBef>
        <a:spcPct val="30000"/>
      </a:spcBef>
      <a:spcAft>
        <a:spcPct val="10000"/>
      </a:spcAft>
      <a:buClr>
        <a:schemeClr val="tx1"/>
      </a:buClr>
      <a:buFont typeface="Times" pitchFamily="26" charset="0"/>
      <a:buChar char="•"/>
      <a:defRPr sz="1200">
        <a:solidFill>
          <a:schemeClr val="tx1"/>
        </a:solidFill>
        <a:latin typeface="+mn-lt"/>
        <a:ea typeface="+mn-ea"/>
        <a:cs typeface="+mn-cs"/>
      </a:defRPr>
    </a:lvl6pPr>
    <a:lvl7pPr marL="2462213" indent="-173038" algn="l" rtl="0" eaLnBrk="1" fontAlgn="base" hangingPunct="1">
      <a:spcBef>
        <a:spcPct val="30000"/>
      </a:spcBef>
      <a:spcAft>
        <a:spcPct val="10000"/>
      </a:spcAft>
      <a:buClr>
        <a:schemeClr val="tx1"/>
      </a:buClr>
      <a:buFont typeface="Times" pitchFamily="26" charset="0"/>
      <a:buChar char="•"/>
      <a:defRPr sz="1200">
        <a:solidFill>
          <a:schemeClr val="tx1"/>
        </a:solidFill>
        <a:latin typeface="+mn-lt"/>
        <a:ea typeface="+mn-ea"/>
        <a:cs typeface="+mn-cs"/>
      </a:defRPr>
    </a:lvl7pPr>
    <a:lvl8pPr marL="2919413" indent="-173038" algn="l" rtl="0" eaLnBrk="1" fontAlgn="base" hangingPunct="1">
      <a:spcBef>
        <a:spcPct val="30000"/>
      </a:spcBef>
      <a:spcAft>
        <a:spcPct val="10000"/>
      </a:spcAft>
      <a:buClr>
        <a:schemeClr val="tx1"/>
      </a:buClr>
      <a:buFont typeface="Times" pitchFamily="26" charset="0"/>
      <a:buChar char="•"/>
      <a:defRPr sz="1200">
        <a:solidFill>
          <a:schemeClr val="tx1"/>
        </a:solidFill>
        <a:latin typeface="+mn-lt"/>
        <a:ea typeface="+mn-ea"/>
        <a:cs typeface="+mn-cs"/>
      </a:defRPr>
    </a:lvl8pPr>
    <a:lvl9pPr marL="3376613" indent="-173038" algn="l" rtl="0" eaLnBrk="1" fontAlgn="base" hangingPunct="1">
      <a:spcBef>
        <a:spcPct val="30000"/>
      </a:spcBef>
      <a:spcAft>
        <a:spcPct val="10000"/>
      </a:spcAft>
      <a:buClr>
        <a:schemeClr val="tx1"/>
      </a:buClr>
      <a:buFont typeface="Times" pitchFamily="26" charset="0"/>
      <a:buChar char="•"/>
      <a:defRPr sz="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78">
          <p15:clr>
            <a:srgbClr val="A4A3A4"/>
          </p15:clr>
        </p15:guide>
        <p15:guide id="2" orient="horz" pos="890">
          <p15:clr>
            <a:srgbClr val="A4A3A4"/>
          </p15:clr>
        </p15:guide>
        <p15:guide id="3" orient="horz" pos="3164">
          <p15:clr>
            <a:srgbClr val="A4A3A4"/>
          </p15:clr>
        </p15:guide>
        <p15:guide id="4" pos="252">
          <p15:clr>
            <a:srgbClr val="A4A3A4"/>
          </p15:clr>
        </p15:guide>
        <p15:guide id="5" pos="6000">
          <p15:clr>
            <a:srgbClr val="A4A3A4"/>
          </p15:clr>
        </p15:guide>
        <p15:guide id="6" pos="107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E4E4E4"/>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1" autoAdjust="0"/>
    <p:restoredTop sz="94606" autoAdjust="0"/>
  </p:normalViewPr>
  <p:slideViewPr>
    <p:cSldViewPr snapToObjects="1" showGuides="1">
      <p:cViewPr varScale="1">
        <p:scale>
          <a:sx n="66" d="100"/>
          <a:sy n="66" d="100"/>
        </p:scale>
        <p:origin x="1416" y="58"/>
      </p:cViewPr>
      <p:guideLst>
        <p:guide orient="horz" pos="678"/>
        <p:guide orient="horz" pos="890"/>
        <p:guide orient="horz" pos="3164"/>
        <p:guide pos="252"/>
        <p:guide pos="6000"/>
        <p:guide pos="1079"/>
      </p:guideLst>
    </p:cSldViewPr>
  </p:slideViewPr>
  <p:notesTextViewPr>
    <p:cViewPr>
      <p:scale>
        <a:sx n="1" d="1"/>
        <a:sy n="1" d="1"/>
      </p:scale>
      <p:origin x="0" y="0"/>
    </p:cViewPr>
  </p:notesTextViewPr>
  <p:notesViewPr>
    <p:cSldViewPr snapToObjects="1" showGuides="1">
      <p:cViewPr varScale="1">
        <p:scale>
          <a:sx n="84" d="100"/>
          <a:sy n="84" d="100"/>
        </p:scale>
        <p:origin x="-3804"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baskin\Documents\Clients\Purdue\PISA%202014\201402210914_PISAResponse%202014%20Template.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rbaskin\Documents\Clients\Purdue\PISA%202014\201402210914_PISAResponse%202014%20Template.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rbaskin\Documents\Clients\Purdue\PISA%202014\201402210914_PISAResponse%202014%20Template.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rbaskin\Documents\Clients\Purdue\PISA%202014\201402210914_PISAResponse%202014%20Template.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rbaskin\Documents\Clients\Purdue\PISA%202014\201402210914_PISAResponse%202014%20Template.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rbaskin\Documents\Clients\Purdue\PISA%202014\201402210914_PISAResponse%202014%20Template.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rbaskin\Documents\Clients\Purdue\PISA%202014\2014%20Add'l%20Chart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rbaskin\Documents\Clients\Purdue\PISA%202014\2014%20Add'l%20Chart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rbaskin\Documents\Clients\Purdue\PISA%202014\2014%20Add'l%20Charts.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rbaskin\Documents\Clients\Purdue\PISA%202014\2014%20Add'l%20Charts.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rbaskin\Documents\Clients\Purdue\PISA%202014\2014%20Add'l%20Char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rbaskin\Documents\Clients\Purdue\PISA%202014\201402210914_PISAResponse%202014%20Template.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rbaskin\Documents\Clients\Purdue\PISA%202014\2014%20Add'l%20Charts.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rbaskin\Documents\Clients\Purdue\PISA%202014\2014%20Add'l%20Charts.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Users\rbaskin\Documents\Clients\Purdue\PISA%202014\2014%20Add'l%20Charts.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Users\rbaskin\Documents\Clients\Purdue\PISA%202014\2014%20Add'l%20Charts.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Users\rbaskin\Documents\Clients\Purdue\PISA%202014\2014%20Add'l%20Char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rbaskin\Documents\Clients\Purdue\PISA%202014\201402210914_PISAResponse%202014%20Templat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rbaskin\Documents\Clients\Purdue\PISA%202014\201402210914_PISAResponse%202014%20Templat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rbaskin\Documents\Clients\Purdue\PISA%202014\201402210914_PISAResponse%202014%20Templat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rbaskin\Documents\Clients\Purdue\PISA%202014\201402210914_PISAResponse%202014%20Template.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rbaskin\Documents\Clients\Purdue\PISA%202014\201402210914_PISAResponse%202014%20Template.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rbaskin\Documents\Clients\Purdue\PISA%202014\2014%20Add'l%20Chart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rbaskin\Documents\Clients\Purdue\PISA%202014\201402210914_PISAResponse%202014%20Templat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Size of IT Organization</a:t>
            </a:r>
            <a:r>
              <a:rPr lang="en-US" baseline="0" dirty="0"/>
              <a:t> </a:t>
            </a:r>
            <a:r>
              <a:rPr lang="en-US" baseline="0" dirty="0" smtClean="0"/>
              <a:t>2014</a:t>
            </a:r>
            <a:endParaRPr lang="en-US" dirty="0"/>
          </a:p>
        </c:rich>
      </c:tx>
      <c:overlay val="0"/>
    </c:title>
    <c:autoTitleDeleted val="0"/>
    <c:plotArea>
      <c:layout/>
      <c:barChart>
        <c:barDir val="col"/>
        <c:grouping val="clustered"/>
        <c:varyColors val="0"/>
        <c:ser>
          <c:idx val="0"/>
          <c:order val="0"/>
          <c:tx>
            <c:strRef>
              <c:f>Responses!$U$24</c:f>
              <c:strCache>
                <c:ptCount val="1"/>
                <c:pt idx="0">
                  <c:v>Global </c:v>
                </c:pt>
              </c:strCache>
            </c:strRef>
          </c:tx>
          <c:invertIfNegative val="0"/>
          <c:cat>
            <c:strRef>
              <c:f>Responses!$T$25:$T$30</c:f>
              <c:strCache>
                <c:ptCount val="6"/>
                <c:pt idx="0">
                  <c:v>&lt;250</c:v>
                </c:pt>
                <c:pt idx="1">
                  <c:v>251 - 500</c:v>
                </c:pt>
                <c:pt idx="2">
                  <c:v>501 - 1000</c:v>
                </c:pt>
                <c:pt idx="3">
                  <c:v>1001 - 2000</c:v>
                </c:pt>
                <c:pt idx="4">
                  <c:v>2001 - 4000</c:v>
                </c:pt>
                <c:pt idx="5">
                  <c:v>&gt;4000</c:v>
                </c:pt>
              </c:strCache>
            </c:strRef>
          </c:cat>
          <c:val>
            <c:numRef>
              <c:f>Responses!$U$25:$U$30</c:f>
              <c:numCache>
                <c:formatCode>General</c:formatCode>
                <c:ptCount val="6"/>
                <c:pt idx="2">
                  <c:v>2</c:v>
                </c:pt>
                <c:pt idx="3">
                  <c:v>3</c:v>
                </c:pt>
                <c:pt idx="4">
                  <c:v>3</c:v>
                </c:pt>
                <c:pt idx="5">
                  <c:v>2</c:v>
                </c:pt>
              </c:numCache>
            </c:numRef>
          </c:val>
        </c:ser>
        <c:ser>
          <c:idx val="1"/>
          <c:order val="1"/>
          <c:tx>
            <c:strRef>
              <c:f>Responses!$V$24</c:f>
              <c:strCache>
                <c:ptCount val="1"/>
                <c:pt idx="0">
                  <c:v>US Only</c:v>
                </c:pt>
              </c:strCache>
            </c:strRef>
          </c:tx>
          <c:invertIfNegative val="0"/>
          <c:cat>
            <c:strRef>
              <c:f>Responses!$T$25:$T$30</c:f>
              <c:strCache>
                <c:ptCount val="6"/>
                <c:pt idx="0">
                  <c:v>&lt;250</c:v>
                </c:pt>
                <c:pt idx="1">
                  <c:v>251 - 500</c:v>
                </c:pt>
                <c:pt idx="2">
                  <c:v>501 - 1000</c:v>
                </c:pt>
                <c:pt idx="3">
                  <c:v>1001 - 2000</c:v>
                </c:pt>
                <c:pt idx="4">
                  <c:v>2001 - 4000</c:v>
                </c:pt>
                <c:pt idx="5">
                  <c:v>&gt;4000</c:v>
                </c:pt>
              </c:strCache>
            </c:strRef>
          </c:cat>
          <c:val>
            <c:numRef>
              <c:f>Responses!$V$25:$V$30</c:f>
              <c:numCache>
                <c:formatCode>General</c:formatCode>
                <c:ptCount val="6"/>
                <c:pt idx="0">
                  <c:v>1</c:v>
                </c:pt>
                <c:pt idx="1">
                  <c:v>3</c:v>
                </c:pt>
                <c:pt idx="2">
                  <c:v>2</c:v>
                </c:pt>
                <c:pt idx="3">
                  <c:v>1</c:v>
                </c:pt>
                <c:pt idx="4">
                  <c:v>1</c:v>
                </c:pt>
              </c:numCache>
            </c:numRef>
          </c:val>
        </c:ser>
        <c:dLbls>
          <c:showLegendKey val="0"/>
          <c:showVal val="0"/>
          <c:showCatName val="0"/>
          <c:showSerName val="0"/>
          <c:showPercent val="0"/>
          <c:showBubbleSize val="0"/>
        </c:dLbls>
        <c:gapWidth val="150"/>
        <c:axId val="193087544"/>
        <c:axId val="193087928"/>
      </c:barChart>
      <c:catAx>
        <c:axId val="193087544"/>
        <c:scaling>
          <c:orientation val="minMax"/>
        </c:scaling>
        <c:delete val="0"/>
        <c:axPos val="b"/>
        <c:title>
          <c:tx>
            <c:rich>
              <a:bodyPr/>
              <a:lstStyle/>
              <a:p>
                <a:pPr>
                  <a:defRPr/>
                </a:pPr>
                <a:r>
                  <a:rPr lang="en-US"/>
                  <a:t>IT Employees (including Contractors)</a:t>
                </a:r>
              </a:p>
            </c:rich>
          </c:tx>
          <c:overlay val="0"/>
        </c:title>
        <c:numFmt formatCode="General" sourceLinked="0"/>
        <c:majorTickMark val="none"/>
        <c:minorTickMark val="none"/>
        <c:tickLblPos val="nextTo"/>
        <c:crossAx val="193087928"/>
        <c:crosses val="autoZero"/>
        <c:auto val="1"/>
        <c:lblAlgn val="ctr"/>
        <c:lblOffset val="100"/>
        <c:noMultiLvlLbl val="0"/>
      </c:catAx>
      <c:valAx>
        <c:axId val="193087928"/>
        <c:scaling>
          <c:orientation val="minMax"/>
        </c:scaling>
        <c:delete val="0"/>
        <c:axPos val="l"/>
        <c:majorGridlines/>
        <c:title>
          <c:tx>
            <c:rich>
              <a:bodyPr/>
              <a:lstStyle/>
              <a:p>
                <a:pPr>
                  <a:defRPr/>
                </a:pPr>
                <a:r>
                  <a:rPr lang="en-US"/>
                  <a:t># of Companies</a:t>
                </a:r>
              </a:p>
            </c:rich>
          </c:tx>
          <c:overlay val="0"/>
        </c:title>
        <c:numFmt formatCode="General" sourceLinked="1"/>
        <c:majorTickMark val="out"/>
        <c:minorTickMark val="none"/>
        <c:tickLblPos val="nextTo"/>
        <c:crossAx val="193087544"/>
        <c:crosses val="autoZero"/>
        <c:crossBetween val="between"/>
      </c:valAx>
    </c:plotArea>
    <c:legend>
      <c:legendPos val="r"/>
      <c:overlay val="0"/>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Charts!$X$67</c:f>
              <c:strCache>
                <c:ptCount val="1"/>
                <c:pt idx="0">
                  <c:v>Global</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Charts!$Y$66:$Z$66</c:f>
              <c:strCache>
                <c:ptCount val="2"/>
                <c:pt idx="0">
                  <c:v>IT Operating % of Revenue</c:v>
                </c:pt>
                <c:pt idx="1">
                  <c:v>IT Capital % Revenue</c:v>
                </c:pt>
              </c:strCache>
            </c:strRef>
          </c:cat>
          <c:val>
            <c:numRef>
              <c:f>Charts!$Y$67:$Z$67</c:f>
              <c:numCache>
                <c:formatCode>0.0%</c:formatCode>
                <c:ptCount val="2"/>
                <c:pt idx="0">
                  <c:v>3.1519569854841022E-2</c:v>
                </c:pt>
                <c:pt idx="1">
                  <c:v>5.4206267938299371E-3</c:v>
                </c:pt>
              </c:numCache>
            </c:numRef>
          </c:val>
        </c:ser>
        <c:ser>
          <c:idx val="1"/>
          <c:order val="1"/>
          <c:tx>
            <c:strRef>
              <c:f>Charts!$X$68</c:f>
              <c:strCache>
                <c:ptCount val="1"/>
                <c:pt idx="0">
                  <c:v>US Only</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Charts!$Y$66:$Z$66</c:f>
              <c:strCache>
                <c:ptCount val="2"/>
                <c:pt idx="0">
                  <c:v>IT Operating % of Revenue</c:v>
                </c:pt>
                <c:pt idx="1">
                  <c:v>IT Capital % Revenue</c:v>
                </c:pt>
              </c:strCache>
            </c:strRef>
          </c:cat>
          <c:val>
            <c:numRef>
              <c:f>Charts!$Y$68:$Z$68</c:f>
              <c:numCache>
                <c:formatCode>0.0%</c:formatCode>
                <c:ptCount val="2"/>
                <c:pt idx="0">
                  <c:v>2.694795820528615E-2</c:v>
                </c:pt>
                <c:pt idx="1">
                  <c:v>5.4510462107726183E-3</c:v>
                </c:pt>
              </c:numCache>
            </c:numRef>
          </c:val>
        </c:ser>
        <c:ser>
          <c:idx val="2"/>
          <c:order val="2"/>
          <c:tx>
            <c:strRef>
              <c:f>Charts!$X$69</c:f>
              <c:strCache>
                <c:ptCount val="1"/>
                <c:pt idx="0">
                  <c:v>Gartner Avg.</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Charts!$Y$66:$Z$66</c:f>
              <c:strCache>
                <c:ptCount val="2"/>
                <c:pt idx="0">
                  <c:v>IT Operating % of Revenue</c:v>
                </c:pt>
                <c:pt idx="1">
                  <c:v>IT Capital % Revenue</c:v>
                </c:pt>
              </c:strCache>
            </c:strRef>
          </c:cat>
          <c:val>
            <c:numRef>
              <c:f>Charts!$Y$69:$Z$69</c:f>
              <c:numCache>
                <c:formatCode>0.0%</c:formatCode>
                <c:ptCount val="2"/>
                <c:pt idx="0">
                  <c:v>2.2730000000000021E-2</c:v>
                </c:pt>
                <c:pt idx="1">
                  <c:v>8.8400000000000006E-3</c:v>
                </c:pt>
              </c:numCache>
            </c:numRef>
          </c:val>
        </c:ser>
        <c:dLbls>
          <c:showLegendKey val="0"/>
          <c:showVal val="0"/>
          <c:showCatName val="0"/>
          <c:showSerName val="0"/>
          <c:showPercent val="0"/>
          <c:showBubbleSize val="0"/>
        </c:dLbls>
        <c:gapWidth val="150"/>
        <c:axId val="192887464"/>
        <c:axId val="193269032"/>
      </c:barChart>
      <c:catAx>
        <c:axId val="192887464"/>
        <c:scaling>
          <c:orientation val="minMax"/>
        </c:scaling>
        <c:delete val="0"/>
        <c:axPos val="b"/>
        <c:numFmt formatCode="General" sourceLinked="0"/>
        <c:majorTickMark val="out"/>
        <c:minorTickMark val="none"/>
        <c:tickLblPos val="nextTo"/>
        <c:crossAx val="193269032"/>
        <c:crosses val="autoZero"/>
        <c:auto val="1"/>
        <c:lblAlgn val="ctr"/>
        <c:lblOffset val="100"/>
        <c:noMultiLvlLbl val="0"/>
      </c:catAx>
      <c:valAx>
        <c:axId val="193269032"/>
        <c:scaling>
          <c:orientation val="minMax"/>
        </c:scaling>
        <c:delete val="0"/>
        <c:axPos val="l"/>
        <c:majorGridlines/>
        <c:numFmt formatCode="0.0%" sourceLinked="1"/>
        <c:majorTickMark val="out"/>
        <c:minorTickMark val="none"/>
        <c:tickLblPos val="nextTo"/>
        <c:crossAx val="192887464"/>
        <c:crosses val="autoZero"/>
        <c:crossBetween val="between"/>
      </c:valAx>
    </c:plotArea>
    <c:legend>
      <c:legendPos val="r"/>
      <c:overlay val="0"/>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Charts!$L$166</c:f>
              <c:strCache>
                <c:ptCount val="1"/>
                <c:pt idx="0">
                  <c:v>Operating Expense</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Charts!$K$167:$K$169</c:f>
              <c:strCache>
                <c:ptCount val="3"/>
                <c:pt idx="0">
                  <c:v>Global</c:v>
                </c:pt>
                <c:pt idx="1">
                  <c:v>US Only</c:v>
                </c:pt>
                <c:pt idx="2">
                  <c:v>Gartner Avg.</c:v>
                </c:pt>
              </c:strCache>
            </c:strRef>
          </c:cat>
          <c:val>
            <c:numRef>
              <c:f>Charts!$L$167:$L$169</c:f>
              <c:numCache>
                <c:formatCode>0.0%</c:formatCode>
                <c:ptCount val="3"/>
                <c:pt idx="0">
                  <c:v>0.86678025414012294</c:v>
                </c:pt>
                <c:pt idx="1">
                  <c:v>0.81757519595365158</c:v>
                </c:pt>
                <c:pt idx="2">
                  <c:v>0.72440000000000004</c:v>
                </c:pt>
              </c:numCache>
            </c:numRef>
          </c:val>
        </c:ser>
        <c:ser>
          <c:idx val="1"/>
          <c:order val="1"/>
          <c:tx>
            <c:strRef>
              <c:f>Charts!$M$166</c:f>
              <c:strCache>
                <c:ptCount val="1"/>
                <c:pt idx="0">
                  <c:v>Capital</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Charts!$K$167:$K$169</c:f>
              <c:strCache>
                <c:ptCount val="3"/>
                <c:pt idx="0">
                  <c:v>Global</c:v>
                </c:pt>
                <c:pt idx="1">
                  <c:v>US Only</c:v>
                </c:pt>
                <c:pt idx="2">
                  <c:v>Gartner Avg.</c:v>
                </c:pt>
              </c:strCache>
            </c:strRef>
          </c:cat>
          <c:val>
            <c:numRef>
              <c:f>Charts!$M$167:$M$169</c:f>
              <c:numCache>
                <c:formatCode>0.0%</c:formatCode>
                <c:ptCount val="3"/>
                <c:pt idx="0">
                  <c:v>0.1332197458598775</c:v>
                </c:pt>
                <c:pt idx="1">
                  <c:v>0.18242480404634823</c:v>
                </c:pt>
                <c:pt idx="2">
                  <c:v>0.27560000000000001</c:v>
                </c:pt>
              </c:numCache>
            </c:numRef>
          </c:val>
        </c:ser>
        <c:dLbls>
          <c:showLegendKey val="0"/>
          <c:showVal val="0"/>
          <c:showCatName val="0"/>
          <c:showSerName val="0"/>
          <c:showPercent val="0"/>
          <c:showBubbleSize val="0"/>
        </c:dLbls>
        <c:gapWidth val="150"/>
        <c:overlap val="100"/>
        <c:axId val="193269816"/>
        <c:axId val="193270208"/>
      </c:barChart>
      <c:catAx>
        <c:axId val="193269816"/>
        <c:scaling>
          <c:orientation val="minMax"/>
        </c:scaling>
        <c:delete val="0"/>
        <c:axPos val="b"/>
        <c:numFmt formatCode="General" sourceLinked="0"/>
        <c:majorTickMark val="out"/>
        <c:minorTickMark val="none"/>
        <c:tickLblPos val="nextTo"/>
        <c:crossAx val="193270208"/>
        <c:crosses val="autoZero"/>
        <c:auto val="1"/>
        <c:lblAlgn val="ctr"/>
        <c:lblOffset val="100"/>
        <c:noMultiLvlLbl val="0"/>
      </c:catAx>
      <c:valAx>
        <c:axId val="193270208"/>
        <c:scaling>
          <c:orientation val="minMax"/>
        </c:scaling>
        <c:delete val="0"/>
        <c:axPos val="l"/>
        <c:majorGridlines/>
        <c:numFmt formatCode="0%" sourceLinked="1"/>
        <c:majorTickMark val="out"/>
        <c:minorTickMark val="none"/>
        <c:tickLblPos val="nextTo"/>
        <c:crossAx val="193269816"/>
        <c:crosses val="autoZero"/>
        <c:crossBetween val="between"/>
      </c:valAx>
    </c:plotArea>
    <c:legend>
      <c:legendPos val="r"/>
      <c:overlay val="0"/>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0"/>
            </a:pPr>
            <a:r>
              <a:rPr lang="en-US" b="0"/>
              <a:t>Revenue</a:t>
            </a:r>
            <a:r>
              <a:rPr lang="en-US" b="0" baseline="0"/>
              <a:t> per Employee</a:t>
            </a:r>
            <a:endParaRPr lang="en-US" b="0"/>
          </a:p>
        </c:rich>
      </c:tx>
      <c:overlay val="0"/>
    </c:title>
    <c:autoTitleDeleted val="0"/>
    <c:plotArea>
      <c:layout/>
      <c:barChart>
        <c:barDir val="col"/>
        <c:grouping val="clustered"/>
        <c:varyColors val="0"/>
        <c:ser>
          <c:idx val="0"/>
          <c:order val="0"/>
          <c:invertIfNegative val="0"/>
          <c:dLbls>
            <c:numFmt formatCode="&quot;$&quot;#,##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Charts!$L$107:$L$109</c:f>
              <c:strCache>
                <c:ptCount val="3"/>
                <c:pt idx="0">
                  <c:v>Global</c:v>
                </c:pt>
                <c:pt idx="1">
                  <c:v>US Only</c:v>
                </c:pt>
                <c:pt idx="2">
                  <c:v>Gartner Avg.</c:v>
                </c:pt>
              </c:strCache>
            </c:strRef>
          </c:cat>
          <c:val>
            <c:numRef>
              <c:f>Charts!$M$107:$M$109</c:f>
              <c:numCache>
                <c:formatCode>_("$"* #,##0_);_("$"* \(#,##0\);_("$"* "-"??_);_(@_)</c:formatCode>
                <c:ptCount val="3"/>
                <c:pt idx="0">
                  <c:v>644775.79698247614</c:v>
                </c:pt>
                <c:pt idx="1">
                  <c:v>1138648.203661511</c:v>
                </c:pt>
                <c:pt idx="2">
                  <c:v>656525</c:v>
                </c:pt>
              </c:numCache>
            </c:numRef>
          </c:val>
        </c:ser>
        <c:dLbls>
          <c:showLegendKey val="0"/>
          <c:showVal val="0"/>
          <c:showCatName val="0"/>
          <c:showSerName val="0"/>
          <c:showPercent val="0"/>
          <c:showBubbleSize val="0"/>
        </c:dLbls>
        <c:gapWidth val="75"/>
        <c:overlap val="-25"/>
        <c:axId val="193270992"/>
        <c:axId val="193271384"/>
      </c:barChart>
      <c:catAx>
        <c:axId val="193270992"/>
        <c:scaling>
          <c:orientation val="minMax"/>
        </c:scaling>
        <c:delete val="0"/>
        <c:axPos val="b"/>
        <c:numFmt formatCode="General" sourceLinked="0"/>
        <c:majorTickMark val="none"/>
        <c:minorTickMark val="none"/>
        <c:tickLblPos val="nextTo"/>
        <c:crossAx val="193271384"/>
        <c:crosses val="autoZero"/>
        <c:auto val="1"/>
        <c:lblAlgn val="ctr"/>
        <c:lblOffset val="100"/>
        <c:noMultiLvlLbl val="0"/>
      </c:catAx>
      <c:valAx>
        <c:axId val="193271384"/>
        <c:scaling>
          <c:orientation val="minMax"/>
        </c:scaling>
        <c:delete val="0"/>
        <c:axPos val="l"/>
        <c:majorGridlines/>
        <c:numFmt formatCode="_(&quot;$&quot;* #,##0_);_(&quot;$&quot;* \(#,##0\);_(&quot;$&quot;* &quot;-&quot;??_);_(@_)" sourceLinked="1"/>
        <c:majorTickMark val="none"/>
        <c:minorTickMark val="none"/>
        <c:tickLblPos val="nextTo"/>
        <c:spPr>
          <a:ln w="9525">
            <a:noFill/>
          </a:ln>
        </c:spPr>
        <c:crossAx val="193270992"/>
        <c:crosses val="autoZero"/>
        <c:crossBetween val="between"/>
        <c:dispUnits>
          <c:builtInUnit val="thousands"/>
          <c:dispUnitsLbl/>
        </c:dispUnits>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0" i="0" baseline="0"/>
              <a:t>Capital vs. Operating Spend per Employee</a:t>
            </a:r>
            <a:endParaRPr lang="en-US"/>
          </a:p>
        </c:rich>
      </c:tx>
      <c:overlay val="0"/>
    </c:title>
    <c:autoTitleDeleted val="0"/>
    <c:plotArea>
      <c:layout/>
      <c:barChart>
        <c:barDir val="col"/>
        <c:grouping val="clustered"/>
        <c:varyColors val="0"/>
        <c:ser>
          <c:idx val="0"/>
          <c:order val="0"/>
          <c:tx>
            <c:strRef>
              <c:f>Charts!$S$160</c:f>
              <c:strCache>
                <c:ptCount val="1"/>
                <c:pt idx="0">
                  <c:v>Global</c:v>
                </c:pt>
              </c:strCache>
            </c:strRef>
          </c:tx>
          <c:invertIfNegative val="0"/>
          <c:dLbls>
            <c:numFmt formatCode="&quot;$&quot;#,##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Charts!$T$159:$U$159</c:f>
              <c:strCache>
                <c:ptCount val="2"/>
                <c:pt idx="0">
                  <c:v>Capital Spend/Employee</c:v>
                </c:pt>
                <c:pt idx="1">
                  <c:v>Operating Spend/Employee</c:v>
                </c:pt>
              </c:strCache>
            </c:strRef>
          </c:cat>
          <c:val>
            <c:numRef>
              <c:f>Charts!$T$160:$U$160</c:f>
              <c:numCache>
                <c:formatCode>_("$"* #,##0_);_("$"* \(#,##0\);_("$"* "-"??_);_(@_)</c:formatCode>
                <c:ptCount val="2"/>
                <c:pt idx="0">
                  <c:v>3676.7839967316127</c:v>
                </c:pt>
                <c:pt idx="1">
                  <c:v>19426.580363615627</c:v>
                </c:pt>
              </c:numCache>
            </c:numRef>
          </c:val>
        </c:ser>
        <c:ser>
          <c:idx val="1"/>
          <c:order val="1"/>
          <c:tx>
            <c:strRef>
              <c:f>Charts!$S$161</c:f>
              <c:strCache>
                <c:ptCount val="1"/>
                <c:pt idx="0">
                  <c:v>US Only</c:v>
                </c:pt>
              </c:strCache>
            </c:strRef>
          </c:tx>
          <c:invertIfNegative val="0"/>
          <c:dLbls>
            <c:numFmt formatCode="&quot;$&quot;#,##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Charts!$T$159:$U$159</c:f>
              <c:strCache>
                <c:ptCount val="2"/>
                <c:pt idx="0">
                  <c:v>Capital Spend/Employee</c:v>
                </c:pt>
                <c:pt idx="1">
                  <c:v>Operating Spend/Employee</c:v>
                </c:pt>
              </c:strCache>
            </c:strRef>
          </c:cat>
          <c:val>
            <c:numRef>
              <c:f>Charts!$T$161:$U$161</c:f>
              <c:numCache>
                <c:formatCode>_("$"* #,##0_);_("$"* \(#,##0\);_("$"* "-"??_);_(@_)</c:formatCode>
                <c:ptCount val="2"/>
                <c:pt idx="0">
                  <c:v>4693.3885434249532</c:v>
                </c:pt>
                <c:pt idx="1">
                  <c:v>29871.526191205921</c:v>
                </c:pt>
              </c:numCache>
            </c:numRef>
          </c:val>
        </c:ser>
        <c:ser>
          <c:idx val="2"/>
          <c:order val="2"/>
          <c:tx>
            <c:strRef>
              <c:f>Charts!$S$162</c:f>
              <c:strCache>
                <c:ptCount val="1"/>
                <c:pt idx="0">
                  <c:v>Gartner Avg.</c:v>
                </c:pt>
              </c:strCache>
            </c:strRef>
          </c:tx>
          <c:invertIfNegative val="0"/>
          <c:dLbls>
            <c:numFmt formatCode="&quot;$&quot;#,##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Charts!$T$159:$U$159</c:f>
              <c:strCache>
                <c:ptCount val="2"/>
                <c:pt idx="0">
                  <c:v>Capital Spend/Employee</c:v>
                </c:pt>
                <c:pt idx="1">
                  <c:v>Operating Spend/Employee</c:v>
                </c:pt>
              </c:strCache>
            </c:strRef>
          </c:cat>
          <c:val>
            <c:numRef>
              <c:f>Charts!$T$162:$U$162</c:f>
              <c:numCache>
                <c:formatCode>"$"#,##0_);[Red]\("$"#,##0\)</c:formatCode>
                <c:ptCount val="2"/>
                <c:pt idx="0" formatCode="_(&quot;$&quot;* #,##0_);_(&quot;$&quot;* \(#,##0\);_(&quot;$&quot;* &quot;-&quot;??_);_(@_)">
                  <c:v>4880</c:v>
                </c:pt>
                <c:pt idx="1">
                  <c:v>12548</c:v>
                </c:pt>
              </c:numCache>
            </c:numRef>
          </c:val>
        </c:ser>
        <c:dLbls>
          <c:showLegendKey val="0"/>
          <c:showVal val="0"/>
          <c:showCatName val="0"/>
          <c:showSerName val="0"/>
          <c:showPercent val="0"/>
          <c:showBubbleSize val="0"/>
        </c:dLbls>
        <c:gapWidth val="150"/>
        <c:axId val="193272168"/>
        <c:axId val="193272560"/>
      </c:barChart>
      <c:catAx>
        <c:axId val="193272168"/>
        <c:scaling>
          <c:orientation val="minMax"/>
        </c:scaling>
        <c:delete val="0"/>
        <c:axPos val="b"/>
        <c:numFmt formatCode="General" sourceLinked="0"/>
        <c:majorTickMark val="none"/>
        <c:minorTickMark val="none"/>
        <c:tickLblPos val="nextTo"/>
        <c:crossAx val="193272560"/>
        <c:crosses val="autoZero"/>
        <c:auto val="1"/>
        <c:lblAlgn val="ctr"/>
        <c:lblOffset val="100"/>
        <c:noMultiLvlLbl val="0"/>
      </c:catAx>
      <c:valAx>
        <c:axId val="193272560"/>
        <c:scaling>
          <c:orientation val="minMax"/>
        </c:scaling>
        <c:delete val="0"/>
        <c:axPos val="l"/>
        <c:majorGridlines/>
        <c:numFmt formatCode="_(&quot;$&quot;* #,##0_);_(&quot;$&quot;* \(#,##0\);_(&quot;$&quot;* &quot;-&quot;??_);_(@_)" sourceLinked="1"/>
        <c:majorTickMark val="none"/>
        <c:minorTickMark val="none"/>
        <c:tickLblPos val="nextTo"/>
        <c:crossAx val="193272168"/>
        <c:crosses val="autoZero"/>
        <c:crossBetween val="between"/>
        <c:dispUnits>
          <c:builtInUnit val="thousands"/>
          <c:dispUnitsLbl/>
        </c:dispUnits>
      </c:valAx>
    </c:plotArea>
    <c:legend>
      <c:legendPos val="r"/>
      <c:overlay val="0"/>
    </c:legend>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0" i="0" baseline="0"/>
            </a:pPr>
            <a:r>
              <a:rPr lang="en-US" b="0" i="0" baseline="0"/>
              <a:t>IT Spend per Employee</a:t>
            </a:r>
          </a:p>
        </c:rich>
      </c:tx>
      <c:overlay val="0"/>
    </c:title>
    <c:autoTitleDeleted val="0"/>
    <c:plotArea>
      <c:layout/>
      <c:barChart>
        <c:barDir val="col"/>
        <c:grouping val="clustered"/>
        <c:varyColors val="0"/>
        <c:ser>
          <c:idx val="0"/>
          <c:order val="0"/>
          <c:tx>
            <c:strRef>
              <c:f>Charts!$T$113</c:f>
              <c:strCache>
                <c:ptCount val="1"/>
                <c:pt idx="0">
                  <c:v>IT Spend/Employee</c:v>
                </c:pt>
              </c:strCache>
            </c:strRef>
          </c:tx>
          <c:invertIfNegative val="0"/>
          <c:dLbls>
            <c:numFmt formatCode="&quot;$&quot;#,##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Charts!$S$114:$S$116</c:f>
              <c:strCache>
                <c:ptCount val="3"/>
                <c:pt idx="0">
                  <c:v>Global</c:v>
                </c:pt>
                <c:pt idx="1">
                  <c:v>US Only</c:v>
                </c:pt>
                <c:pt idx="2">
                  <c:v>Gartner Avg.</c:v>
                </c:pt>
              </c:strCache>
            </c:strRef>
          </c:cat>
          <c:val>
            <c:numRef>
              <c:f>Charts!$T$114:$T$116</c:f>
              <c:numCache>
                <c:formatCode>_("$"* #,##0_);_("$"* \(#,##0\);_("$"* "-"??_);_(@_)</c:formatCode>
                <c:ptCount val="3"/>
                <c:pt idx="0">
                  <c:v>23103.364360347219</c:v>
                </c:pt>
                <c:pt idx="1">
                  <c:v>34564.91473463086</c:v>
                </c:pt>
                <c:pt idx="2" formatCode="\$#,##0">
                  <c:v>17428</c:v>
                </c:pt>
              </c:numCache>
            </c:numRef>
          </c:val>
        </c:ser>
        <c:dLbls>
          <c:showLegendKey val="0"/>
          <c:showVal val="0"/>
          <c:showCatName val="0"/>
          <c:showSerName val="0"/>
          <c:showPercent val="0"/>
          <c:showBubbleSize val="0"/>
        </c:dLbls>
        <c:gapWidth val="150"/>
        <c:axId val="193921384"/>
        <c:axId val="193921776"/>
      </c:barChart>
      <c:catAx>
        <c:axId val="193921384"/>
        <c:scaling>
          <c:orientation val="minMax"/>
        </c:scaling>
        <c:delete val="0"/>
        <c:axPos val="b"/>
        <c:numFmt formatCode="General" sourceLinked="0"/>
        <c:majorTickMark val="out"/>
        <c:minorTickMark val="none"/>
        <c:tickLblPos val="nextTo"/>
        <c:crossAx val="193921776"/>
        <c:crosses val="autoZero"/>
        <c:auto val="1"/>
        <c:lblAlgn val="ctr"/>
        <c:lblOffset val="100"/>
        <c:noMultiLvlLbl val="0"/>
      </c:catAx>
      <c:valAx>
        <c:axId val="193921776"/>
        <c:scaling>
          <c:orientation val="minMax"/>
        </c:scaling>
        <c:delete val="0"/>
        <c:axPos val="l"/>
        <c:majorGridlines/>
        <c:numFmt formatCode="&quot;$&quot;#,##0" sourceLinked="0"/>
        <c:majorTickMark val="out"/>
        <c:minorTickMark val="none"/>
        <c:tickLblPos val="nextTo"/>
        <c:crossAx val="193921384"/>
        <c:crosses val="autoZero"/>
        <c:crossBetween val="between"/>
        <c:dispUnits>
          <c:builtInUnit val="thousands"/>
          <c:dispUnitsLbl/>
        </c:dispUnits>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0" i="0" baseline="0"/>
            </a:pPr>
            <a:r>
              <a:rPr lang="en-US" b="0" i="0" baseline="0"/>
              <a:t>Outsourcing Spending % of IT Budget (Capital &amp; Operating)</a:t>
            </a:r>
          </a:p>
        </c:rich>
      </c:tx>
      <c:overlay val="0"/>
    </c:title>
    <c:autoTitleDeleted val="0"/>
    <c:plotArea>
      <c:layout/>
      <c:barChart>
        <c:barDir val="col"/>
        <c:grouping val="clustered"/>
        <c:varyColors val="0"/>
        <c:ser>
          <c:idx val="0"/>
          <c:order val="0"/>
          <c:tx>
            <c:strRef>
              <c:f>Charts!$CI$23</c:f>
              <c:strCache>
                <c:ptCount val="1"/>
                <c:pt idx="0">
                  <c:v>Outsourcing Spending % of IT Budget</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Charts!$CH$24:$CH$26</c:f>
              <c:strCache>
                <c:ptCount val="3"/>
                <c:pt idx="0">
                  <c:v>Global</c:v>
                </c:pt>
                <c:pt idx="1">
                  <c:v>US Only</c:v>
                </c:pt>
                <c:pt idx="2">
                  <c:v>Gartner Avg.</c:v>
                </c:pt>
              </c:strCache>
            </c:strRef>
          </c:cat>
          <c:val>
            <c:numRef>
              <c:f>Charts!$CI$24:$CI$26</c:f>
              <c:numCache>
                <c:formatCode>0.0%</c:formatCode>
                <c:ptCount val="3"/>
                <c:pt idx="0">
                  <c:v>0.42285714285714282</c:v>
                </c:pt>
                <c:pt idx="1">
                  <c:v>0.51583333333333325</c:v>
                </c:pt>
                <c:pt idx="2">
                  <c:v>0.26800000000000002</c:v>
                </c:pt>
              </c:numCache>
            </c:numRef>
          </c:val>
        </c:ser>
        <c:ser>
          <c:idx val="1"/>
          <c:order val="1"/>
          <c:tx>
            <c:strRef>
              <c:f>Charts!$CJ$23</c:f>
              <c:strCache>
                <c:ptCount val="1"/>
                <c:pt idx="0">
                  <c:v>Managed Svcs</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Charts!$CH$24:$CH$26</c:f>
              <c:strCache>
                <c:ptCount val="3"/>
                <c:pt idx="0">
                  <c:v>Global</c:v>
                </c:pt>
                <c:pt idx="1">
                  <c:v>US Only</c:v>
                </c:pt>
                <c:pt idx="2">
                  <c:v>Gartner Avg.</c:v>
                </c:pt>
              </c:strCache>
            </c:strRef>
          </c:cat>
          <c:val>
            <c:numRef>
              <c:f>Charts!$CJ$24:$CJ$26</c:f>
              <c:numCache>
                <c:formatCode>0.0%</c:formatCode>
                <c:ptCount val="3"/>
                <c:pt idx="0">
                  <c:v>0.23857142857142882</c:v>
                </c:pt>
                <c:pt idx="1">
                  <c:v>0.17833333333333351</c:v>
                </c:pt>
              </c:numCache>
            </c:numRef>
          </c:val>
        </c:ser>
        <c:ser>
          <c:idx val="2"/>
          <c:order val="2"/>
          <c:tx>
            <c:strRef>
              <c:f>Charts!$CK$23</c:f>
              <c:strCache>
                <c:ptCount val="1"/>
                <c:pt idx="0">
                  <c:v>Transmission</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Charts!$CH$24:$CH$26</c:f>
              <c:strCache>
                <c:ptCount val="3"/>
                <c:pt idx="0">
                  <c:v>Global</c:v>
                </c:pt>
                <c:pt idx="1">
                  <c:v>US Only</c:v>
                </c:pt>
                <c:pt idx="2">
                  <c:v>Gartner Avg.</c:v>
                </c:pt>
              </c:strCache>
            </c:strRef>
          </c:cat>
          <c:val>
            <c:numRef>
              <c:f>Charts!$CK$24:$CK$26</c:f>
              <c:numCache>
                <c:formatCode>0.0%</c:formatCode>
                <c:ptCount val="3"/>
                <c:pt idx="0">
                  <c:v>0.18428571428571427</c:v>
                </c:pt>
                <c:pt idx="1">
                  <c:v>0.33750000000000041</c:v>
                </c:pt>
              </c:numCache>
            </c:numRef>
          </c:val>
        </c:ser>
        <c:dLbls>
          <c:showLegendKey val="0"/>
          <c:showVal val="0"/>
          <c:showCatName val="0"/>
          <c:showSerName val="0"/>
          <c:showPercent val="0"/>
          <c:showBubbleSize val="0"/>
        </c:dLbls>
        <c:gapWidth val="150"/>
        <c:overlap val="-8"/>
        <c:axId val="193922560"/>
        <c:axId val="193922952"/>
      </c:barChart>
      <c:catAx>
        <c:axId val="193922560"/>
        <c:scaling>
          <c:orientation val="minMax"/>
        </c:scaling>
        <c:delete val="0"/>
        <c:axPos val="b"/>
        <c:numFmt formatCode="General" sourceLinked="0"/>
        <c:majorTickMark val="none"/>
        <c:minorTickMark val="none"/>
        <c:tickLblPos val="nextTo"/>
        <c:crossAx val="193922952"/>
        <c:crosses val="autoZero"/>
        <c:auto val="1"/>
        <c:lblAlgn val="ctr"/>
        <c:lblOffset val="100"/>
        <c:noMultiLvlLbl val="0"/>
      </c:catAx>
      <c:valAx>
        <c:axId val="193922952"/>
        <c:scaling>
          <c:orientation val="minMax"/>
        </c:scaling>
        <c:delete val="0"/>
        <c:axPos val="l"/>
        <c:majorGridlines/>
        <c:numFmt formatCode="0.0%" sourceLinked="1"/>
        <c:majorTickMark val="none"/>
        <c:minorTickMark val="none"/>
        <c:tickLblPos val="nextTo"/>
        <c:crossAx val="193922560"/>
        <c:crosses val="autoZero"/>
        <c:crossBetween val="between"/>
      </c:valAx>
    </c:plotArea>
    <c:legend>
      <c:legendPos val="b"/>
      <c:overlay val="0"/>
    </c:legend>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PISA Global Application Age</a:t>
            </a:r>
          </a:p>
        </c:rich>
      </c:tx>
      <c:overlay val="0"/>
    </c:title>
    <c:autoTitleDeleted val="0"/>
    <c:plotArea>
      <c:layout/>
      <c:pieChart>
        <c:varyColors val="1"/>
        <c:ser>
          <c:idx val="0"/>
          <c:order val="0"/>
          <c:tx>
            <c:strRef>
              <c:f>Charts!$EF$25</c:f>
              <c:strCache>
                <c:ptCount val="1"/>
                <c:pt idx="0">
                  <c:v>Global Application Age</c:v>
                </c:pt>
              </c:strCache>
            </c:strRef>
          </c:tx>
          <c:dLbls>
            <c:dLbl>
              <c:idx val="0"/>
              <c:spPr/>
              <c:txPr>
                <a:bodyPr/>
                <a:lstStyle/>
                <a:p>
                  <a:pPr>
                    <a:defRPr>
                      <a:solidFill>
                        <a:schemeClr val="bg1"/>
                      </a:solidFill>
                    </a:defRPr>
                  </a:pPr>
                  <a:endParaRPr lang="en-US"/>
                </a:p>
              </c:txPr>
              <c:dLblPos val="bestFit"/>
              <c:showLegendKey val="0"/>
              <c:showVal val="1"/>
              <c:showCatName val="1"/>
              <c:showSerName val="0"/>
              <c:showPercent val="0"/>
              <c:showBubbleSize val="0"/>
            </c:dLbl>
            <c:dLbl>
              <c:idx val="1"/>
              <c:spPr/>
              <c:txPr>
                <a:bodyPr/>
                <a:lstStyle/>
                <a:p>
                  <a:pPr>
                    <a:defRPr>
                      <a:solidFill>
                        <a:schemeClr val="bg1"/>
                      </a:solidFill>
                    </a:defRPr>
                  </a:pPr>
                  <a:endParaRPr lang="en-US"/>
                </a:p>
              </c:txPr>
              <c:dLblPos val="bestFit"/>
              <c:showLegendKey val="0"/>
              <c:showVal val="1"/>
              <c:showCatName val="1"/>
              <c:showSerName val="0"/>
              <c:showPercent val="0"/>
              <c:showBubbleSize val="0"/>
            </c:dLbl>
            <c:dLbl>
              <c:idx val="2"/>
              <c:spPr/>
              <c:txPr>
                <a:bodyPr/>
                <a:lstStyle/>
                <a:p>
                  <a:pPr>
                    <a:defRPr>
                      <a:solidFill>
                        <a:schemeClr val="bg1"/>
                      </a:solidFill>
                    </a:defRPr>
                  </a:pPr>
                  <a:endParaRPr lang="en-US"/>
                </a:p>
              </c:txPr>
              <c:dLblPos val="bestFit"/>
              <c:showLegendKey val="0"/>
              <c:showVal val="1"/>
              <c:showCatName val="1"/>
              <c:showSerName val="0"/>
              <c:showPercent val="0"/>
              <c:showBubbleSize val="0"/>
            </c:dLbl>
            <c:spPr>
              <a:noFill/>
              <a:ln>
                <a:noFill/>
              </a:ln>
              <a:effectLst/>
            </c:spPr>
            <c:dLblPos val="bestFit"/>
            <c:showLegendKey val="0"/>
            <c:showVal val="1"/>
            <c:showCatName val="1"/>
            <c:showSerName val="0"/>
            <c:showPercent val="0"/>
            <c:showBubbleSize val="0"/>
            <c:showLeaderLines val="1"/>
            <c:extLst>
              <c:ext xmlns:c15="http://schemas.microsoft.com/office/drawing/2012/chart" uri="{CE6537A1-D6FC-4f65-9D91-7224C49458BB}"/>
            </c:extLst>
          </c:dLbls>
          <c:cat>
            <c:strRef>
              <c:f>Charts!$EE$26:$EE$28</c:f>
              <c:strCache>
                <c:ptCount val="3"/>
                <c:pt idx="0">
                  <c:v>&lt;3 yrs</c:v>
                </c:pt>
                <c:pt idx="1">
                  <c:v>3 -5 yrs</c:v>
                </c:pt>
                <c:pt idx="2">
                  <c:v>&gt;5 yrs</c:v>
                </c:pt>
              </c:strCache>
            </c:strRef>
          </c:cat>
          <c:val>
            <c:numRef>
              <c:f>Charts!$EF$26:$EF$28</c:f>
              <c:numCache>
                <c:formatCode>0%</c:formatCode>
                <c:ptCount val="3"/>
                <c:pt idx="0">
                  <c:v>0.29920239467189602</c:v>
                </c:pt>
                <c:pt idx="1">
                  <c:v>0.23773578777650201</c:v>
                </c:pt>
                <c:pt idx="2">
                  <c:v>0.46535431878148481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PISA Global Hosting Model</a:t>
            </a:r>
          </a:p>
        </c:rich>
      </c:tx>
      <c:overlay val="0"/>
    </c:title>
    <c:autoTitleDeleted val="0"/>
    <c:plotArea>
      <c:layout/>
      <c:pieChart>
        <c:varyColors val="1"/>
        <c:ser>
          <c:idx val="0"/>
          <c:order val="0"/>
          <c:tx>
            <c:strRef>
              <c:f>Charts!$EF$36</c:f>
              <c:strCache>
                <c:ptCount val="1"/>
                <c:pt idx="0">
                  <c:v>Global Hosting Model</c:v>
                </c:pt>
              </c:strCache>
            </c:strRef>
          </c:tx>
          <c:dLbls>
            <c:dLbl>
              <c:idx val="0"/>
              <c:spPr/>
              <c:txPr>
                <a:bodyPr/>
                <a:lstStyle/>
                <a:p>
                  <a:pPr>
                    <a:defRPr>
                      <a:solidFill>
                        <a:schemeClr val="bg1"/>
                      </a:solidFill>
                    </a:defRPr>
                  </a:pPr>
                  <a:endParaRPr lang="en-US"/>
                </a:p>
              </c:txPr>
              <c:showLegendKey val="0"/>
              <c:showVal val="1"/>
              <c:showCatName val="1"/>
              <c:showSerName val="0"/>
              <c:showPercent val="0"/>
              <c:showBubbleSize val="0"/>
            </c:dLbl>
            <c:dLbl>
              <c:idx val="2"/>
              <c:tx>
                <c:rich>
                  <a:bodyPr/>
                  <a:lstStyle/>
                  <a:p>
                    <a:r>
                      <a:rPr lang="en-US" smtClean="0"/>
                      <a:t>SaaS, </a:t>
                    </a:r>
                    <a:r>
                      <a:rPr lang="en-US"/>
                      <a:t>7%</a:t>
                    </a:r>
                  </a:p>
                </c:rich>
              </c:tx>
              <c:showLegendKey val="0"/>
              <c:showVal val="1"/>
              <c:showCatName val="1"/>
              <c:showSerName val="0"/>
              <c:showPercent val="0"/>
              <c:showBubbleSize val="0"/>
              <c:extLst>
                <c:ext xmlns:c15="http://schemas.microsoft.com/office/drawing/2012/chart" uri="{CE6537A1-D6FC-4f65-9D91-7224C49458BB}"/>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Charts!$EE$37:$EE$39</c:f>
              <c:strCache>
                <c:ptCount val="3"/>
                <c:pt idx="0">
                  <c:v>Internal</c:v>
                </c:pt>
                <c:pt idx="1">
                  <c:v>Cloud</c:v>
                </c:pt>
                <c:pt idx="2">
                  <c:v>Saas</c:v>
                </c:pt>
              </c:strCache>
            </c:strRef>
          </c:cat>
          <c:val>
            <c:numRef>
              <c:f>Charts!$EF$37:$EF$39</c:f>
              <c:numCache>
                <c:formatCode>0%</c:formatCode>
                <c:ptCount val="3"/>
                <c:pt idx="0">
                  <c:v>0.89</c:v>
                </c:pt>
                <c:pt idx="1">
                  <c:v>4.4444444444444495E-2</c:v>
                </c:pt>
                <c:pt idx="2">
                  <c:v>6.5555555555555547E-2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PISA US Only Application Age</a:t>
            </a:r>
          </a:p>
        </c:rich>
      </c:tx>
      <c:overlay val="0"/>
    </c:title>
    <c:autoTitleDeleted val="0"/>
    <c:plotArea>
      <c:layout/>
      <c:pieChart>
        <c:varyColors val="1"/>
        <c:ser>
          <c:idx val="0"/>
          <c:order val="0"/>
          <c:tx>
            <c:strRef>
              <c:f>Charts!$EF$30</c:f>
              <c:strCache>
                <c:ptCount val="1"/>
                <c:pt idx="0">
                  <c:v>US Only Application Age</c:v>
                </c:pt>
              </c:strCache>
            </c:strRef>
          </c:tx>
          <c:dLbls>
            <c:dLbl>
              <c:idx val="0"/>
              <c:spPr/>
              <c:txPr>
                <a:bodyPr/>
                <a:lstStyle/>
                <a:p>
                  <a:pPr>
                    <a:defRPr>
                      <a:solidFill>
                        <a:schemeClr val="bg1"/>
                      </a:solidFill>
                    </a:defRPr>
                  </a:pPr>
                  <a:endParaRPr lang="en-US"/>
                </a:p>
              </c:txPr>
              <c:showLegendKey val="0"/>
              <c:showVal val="1"/>
              <c:showCatName val="1"/>
              <c:showSerName val="0"/>
              <c:showPercent val="0"/>
              <c:showBubbleSize val="0"/>
            </c:dLbl>
            <c:dLbl>
              <c:idx val="1"/>
              <c:spPr/>
              <c:txPr>
                <a:bodyPr/>
                <a:lstStyle/>
                <a:p>
                  <a:pPr>
                    <a:defRPr>
                      <a:solidFill>
                        <a:schemeClr val="bg1"/>
                      </a:solidFill>
                    </a:defRPr>
                  </a:pPr>
                  <a:endParaRPr lang="en-US"/>
                </a:p>
              </c:txPr>
              <c:showLegendKey val="0"/>
              <c:showVal val="1"/>
              <c:showCatName val="1"/>
              <c:showSerName val="0"/>
              <c:showPercent val="0"/>
              <c:showBubbleSize val="0"/>
            </c:dLbl>
            <c:dLbl>
              <c:idx val="2"/>
              <c:spPr/>
              <c:txPr>
                <a:bodyPr/>
                <a:lstStyle/>
                <a:p>
                  <a:pPr>
                    <a:defRPr>
                      <a:solidFill>
                        <a:schemeClr val="bg1"/>
                      </a:solidFill>
                    </a:defRPr>
                  </a:pPr>
                  <a:endParaRPr lang="en-US"/>
                </a:p>
              </c:txPr>
              <c:showLegendKey val="0"/>
              <c:showVal val="1"/>
              <c:showCatName val="1"/>
              <c:showSerName val="0"/>
              <c:showPercent val="0"/>
              <c:showBubbleSize val="0"/>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Charts!$EE$31:$EE$33</c:f>
              <c:strCache>
                <c:ptCount val="3"/>
                <c:pt idx="0">
                  <c:v>&lt;3 yrs</c:v>
                </c:pt>
                <c:pt idx="1">
                  <c:v>3 -5 yrs</c:v>
                </c:pt>
                <c:pt idx="2">
                  <c:v>&gt;5 yrs</c:v>
                </c:pt>
              </c:strCache>
            </c:strRef>
          </c:cat>
          <c:val>
            <c:numRef>
              <c:f>Charts!$EF$31:$EF$33</c:f>
              <c:numCache>
                <c:formatCode>0%</c:formatCode>
                <c:ptCount val="3"/>
                <c:pt idx="0">
                  <c:v>0.28807579318448939</c:v>
                </c:pt>
                <c:pt idx="1">
                  <c:v>0.24114277320799071</c:v>
                </c:pt>
                <c:pt idx="2">
                  <c:v>0.46953143360752059</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PISA US Only Hosting Model</a:t>
            </a:r>
          </a:p>
        </c:rich>
      </c:tx>
      <c:overlay val="0"/>
    </c:title>
    <c:autoTitleDeleted val="0"/>
    <c:plotArea>
      <c:layout/>
      <c:pieChart>
        <c:varyColors val="1"/>
        <c:ser>
          <c:idx val="0"/>
          <c:order val="0"/>
          <c:tx>
            <c:strRef>
              <c:f>Charts!$EF$42</c:f>
              <c:strCache>
                <c:ptCount val="1"/>
                <c:pt idx="0">
                  <c:v>US Only Hosting Model</c:v>
                </c:pt>
              </c:strCache>
            </c:strRef>
          </c:tx>
          <c:dLbls>
            <c:dLbl>
              <c:idx val="0"/>
              <c:spPr/>
              <c:txPr>
                <a:bodyPr/>
                <a:lstStyle/>
                <a:p>
                  <a:pPr>
                    <a:defRPr>
                      <a:solidFill>
                        <a:schemeClr val="bg1"/>
                      </a:solidFill>
                    </a:defRPr>
                  </a:pPr>
                  <a:endParaRPr lang="en-US"/>
                </a:p>
              </c:txPr>
              <c:showLegendKey val="0"/>
              <c:showVal val="1"/>
              <c:showCatName val="1"/>
              <c:showSerName val="0"/>
              <c:showPercent val="0"/>
              <c:showBubbleSize val="0"/>
            </c:dLbl>
            <c:dLbl>
              <c:idx val="2"/>
              <c:tx>
                <c:rich>
                  <a:bodyPr/>
                  <a:lstStyle/>
                  <a:p>
                    <a:pPr>
                      <a:defRPr>
                        <a:solidFill>
                          <a:schemeClr val="bg1"/>
                        </a:solidFill>
                      </a:defRPr>
                    </a:pPr>
                    <a:r>
                      <a:rPr lang="en-US" smtClean="0"/>
                      <a:t>SaaS, </a:t>
                    </a:r>
                    <a:r>
                      <a:rPr lang="en-US"/>
                      <a:t>17%</a:t>
                    </a:r>
                  </a:p>
                </c:rich>
              </c:tx>
              <c:spPr/>
              <c:showLegendKey val="0"/>
              <c:showVal val="1"/>
              <c:showCatName val="1"/>
              <c:showSerName val="0"/>
              <c:showPercent val="0"/>
              <c:showBubbleSize val="0"/>
              <c:extLst>
                <c:ext xmlns:c15="http://schemas.microsoft.com/office/drawing/2012/chart" uri="{CE6537A1-D6FC-4f65-9D91-7224C49458BB}"/>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Charts!$EE$43:$EE$45</c:f>
              <c:strCache>
                <c:ptCount val="3"/>
                <c:pt idx="0">
                  <c:v>Internal</c:v>
                </c:pt>
                <c:pt idx="1">
                  <c:v>Cloud</c:v>
                </c:pt>
                <c:pt idx="2">
                  <c:v>Saas</c:v>
                </c:pt>
              </c:strCache>
            </c:strRef>
          </c:cat>
          <c:val>
            <c:numRef>
              <c:f>Charts!$EF$43:$EF$45</c:f>
              <c:numCache>
                <c:formatCode>0%</c:formatCode>
                <c:ptCount val="3"/>
                <c:pt idx="0">
                  <c:v>0.79625000000000001</c:v>
                </c:pt>
                <c:pt idx="1">
                  <c:v>4.2857142857142906E-2</c:v>
                </c:pt>
                <c:pt idx="2">
                  <c:v>0.16500000000000001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Contractor / In-House</a:t>
            </a:r>
            <a:r>
              <a:rPr lang="en-US" baseline="0"/>
              <a:t> Mix</a:t>
            </a:r>
            <a:endParaRPr lang="en-US"/>
          </a:p>
        </c:rich>
      </c:tx>
      <c:overlay val="0"/>
    </c:title>
    <c:autoTitleDeleted val="0"/>
    <c:plotArea>
      <c:layout/>
      <c:barChart>
        <c:barDir val="col"/>
        <c:grouping val="percentStacked"/>
        <c:varyColors val="0"/>
        <c:ser>
          <c:idx val="0"/>
          <c:order val="0"/>
          <c:tx>
            <c:strRef>
              <c:f>Charts!$I$137</c:f>
              <c:strCache>
                <c:ptCount val="1"/>
                <c:pt idx="0">
                  <c:v>Contractor</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Charts!$J$136:$O$136</c:f>
              <c:strCache>
                <c:ptCount val="6"/>
                <c:pt idx="0">
                  <c:v>Global</c:v>
                </c:pt>
                <c:pt idx="1">
                  <c:v>Global 2013</c:v>
                </c:pt>
                <c:pt idx="2">
                  <c:v>US Only</c:v>
                </c:pt>
                <c:pt idx="3">
                  <c:v>US Only 2013</c:v>
                </c:pt>
                <c:pt idx="4">
                  <c:v>Gartner Avg.</c:v>
                </c:pt>
                <c:pt idx="5">
                  <c:v>Gartner Avg 2013</c:v>
                </c:pt>
              </c:strCache>
            </c:strRef>
          </c:cat>
          <c:val>
            <c:numRef>
              <c:f>Charts!$J$137:$O$137</c:f>
              <c:numCache>
                <c:formatCode>0%</c:formatCode>
                <c:ptCount val="6"/>
                <c:pt idx="0">
                  <c:v>0.28200000000000008</c:v>
                </c:pt>
                <c:pt idx="1">
                  <c:v>0.34</c:v>
                </c:pt>
                <c:pt idx="2">
                  <c:v>0.35500000000000026</c:v>
                </c:pt>
                <c:pt idx="3">
                  <c:v>0.25</c:v>
                </c:pt>
                <c:pt idx="4">
                  <c:v>0.26</c:v>
                </c:pt>
                <c:pt idx="5">
                  <c:v>0.26</c:v>
                </c:pt>
              </c:numCache>
            </c:numRef>
          </c:val>
        </c:ser>
        <c:ser>
          <c:idx val="1"/>
          <c:order val="1"/>
          <c:tx>
            <c:strRef>
              <c:f>Charts!$I$138</c:f>
              <c:strCache>
                <c:ptCount val="1"/>
                <c:pt idx="0">
                  <c:v>In-House</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Charts!$J$136:$O$136</c:f>
              <c:strCache>
                <c:ptCount val="6"/>
                <c:pt idx="0">
                  <c:v>Global</c:v>
                </c:pt>
                <c:pt idx="1">
                  <c:v>Global 2013</c:v>
                </c:pt>
                <c:pt idx="2">
                  <c:v>US Only</c:v>
                </c:pt>
                <c:pt idx="3">
                  <c:v>US Only 2013</c:v>
                </c:pt>
                <c:pt idx="4">
                  <c:v>Gartner Avg.</c:v>
                </c:pt>
                <c:pt idx="5">
                  <c:v>Gartner Avg 2013</c:v>
                </c:pt>
              </c:strCache>
            </c:strRef>
          </c:cat>
          <c:val>
            <c:numRef>
              <c:f>Charts!$J$138:$O$138</c:f>
              <c:numCache>
                <c:formatCode>0%</c:formatCode>
                <c:ptCount val="6"/>
                <c:pt idx="0">
                  <c:v>0.71800000000000053</c:v>
                </c:pt>
                <c:pt idx="1">
                  <c:v>0.66000000000000081</c:v>
                </c:pt>
                <c:pt idx="2">
                  <c:v>0.64500000000000068</c:v>
                </c:pt>
                <c:pt idx="3">
                  <c:v>0.75000000000000056</c:v>
                </c:pt>
                <c:pt idx="4">
                  <c:v>0.74000000000000055</c:v>
                </c:pt>
                <c:pt idx="5">
                  <c:v>0.74000000000000055</c:v>
                </c:pt>
              </c:numCache>
            </c:numRef>
          </c:val>
        </c:ser>
        <c:dLbls>
          <c:showLegendKey val="0"/>
          <c:showVal val="0"/>
          <c:showCatName val="0"/>
          <c:showSerName val="0"/>
          <c:showPercent val="0"/>
          <c:showBubbleSize val="0"/>
        </c:dLbls>
        <c:gapWidth val="55"/>
        <c:overlap val="100"/>
        <c:axId val="193463416"/>
        <c:axId val="191527776"/>
      </c:barChart>
      <c:catAx>
        <c:axId val="193463416"/>
        <c:scaling>
          <c:orientation val="minMax"/>
        </c:scaling>
        <c:delete val="0"/>
        <c:axPos val="b"/>
        <c:numFmt formatCode="General" sourceLinked="0"/>
        <c:majorTickMark val="none"/>
        <c:minorTickMark val="none"/>
        <c:tickLblPos val="nextTo"/>
        <c:crossAx val="191527776"/>
        <c:crosses val="autoZero"/>
        <c:auto val="1"/>
        <c:lblAlgn val="ctr"/>
        <c:lblOffset val="100"/>
        <c:noMultiLvlLbl val="0"/>
      </c:catAx>
      <c:valAx>
        <c:axId val="191527776"/>
        <c:scaling>
          <c:orientation val="minMax"/>
        </c:scaling>
        <c:delete val="0"/>
        <c:axPos val="l"/>
        <c:majorGridlines/>
        <c:numFmt formatCode="0%" sourceLinked="1"/>
        <c:majorTickMark val="none"/>
        <c:minorTickMark val="none"/>
        <c:tickLblPos val="nextTo"/>
        <c:crossAx val="193463416"/>
        <c:crosses val="autoZero"/>
        <c:crossBetween val="between"/>
      </c:valAx>
    </c:plotArea>
    <c:legend>
      <c:legendPos val="b"/>
      <c:overlay val="0"/>
    </c:legend>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Charts!$FA$60</c:f>
              <c:strCache>
                <c:ptCount val="1"/>
                <c:pt idx="0">
                  <c:v>Primary Objectives</c:v>
                </c:pt>
              </c:strCache>
            </c:strRef>
          </c:tx>
          <c:dLbls>
            <c:spPr>
              <a:noFill/>
              <a:ln>
                <a:noFill/>
              </a:ln>
              <a:effectLst/>
            </c:spPr>
            <c:dLblPos val="outEnd"/>
            <c:showLegendKey val="0"/>
            <c:showVal val="1"/>
            <c:showCatName val="1"/>
            <c:showSerName val="0"/>
            <c:showPercent val="0"/>
            <c:showBubbleSize val="0"/>
            <c:showLeaderLines val="1"/>
            <c:extLst>
              <c:ext xmlns:c15="http://schemas.microsoft.com/office/drawing/2012/chart" uri="{CE6537A1-D6FC-4f65-9D91-7224C49458BB}"/>
            </c:extLst>
          </c:dLbls>
          <c:cat>
            <c:strRef>
              <c:f>Charts!$EZ$61:$EZ$65</c:f>
              <c:strCache>
                <c:ptCount val="5"/>
                <c:pt idx="0">
                  <c:v>Knowledge Sharing</c:v>
                </c:pt>
                <c:pt idx="1">
                  <c:v>Content Sharing</c:v>
                </c:pt>
                <c:pt idx="2">
                  <c:v>Content Aggregation</c:v>
                </c:pt>
                <c:pt idx="3">
                  <c:v>Networking</c:v>
                </c:pt>
                <c:pt idx="4">
                  <c:v>Other</c:v>
                </c:pt>
              </c:strCache>
            </c:strRef>
          </c:cat>
          <c:val>
            <c:numRef>
              <c:f>Charts!$FA$61:$FA$65</c:f>
              <c:numCache>
                <c:formatCode>0%</c:formatCode>
                <c:ptCount val="5"/>
                <c:pt idx="0">
                  <c:v>0.32352941176470651</c:v>
                </c:pt>
                <c:pt idx="1">
                  <c:v>0.20588235294117646</c:v>
                </c:pt>
                <c:pt idx="2">
                  <c:v>0.14705882352941191</c:v>
                </c:pt>
                <c:pt idx="3">
                  <c:v>0.32352941176470651</c:v>
                </c:pt>
                <c:pt idx="4">
                  <c:v>5.8823529411764705E-2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Use of Social Netoworks</a:t>
            </a:r>
          </a:p>
        </c:rich>
      </c:tx>
      <c:overlay val="0"/>
    </c:title>
    <c:autoTitleDeleted val="0"/>
    <c:plotArea>
      <c:layout/>
      <c:barChart>
        <c:barDir val="col"/>
        <c:grouping val="clustered"/>
        <c:varyColors val="0"/>
        <c:ser>
          <c:idx val="0"/>
          <c:order val="0"/>
          <c:tx>
            <c:strRef>
              <c:f>Charts!$FA$20</c:f>
              <c:strCache>
                <c:ptCount val="1"/>
                <c:pt idx="0">
                  <c:v>Yes</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Charts!$EZ$21:$EZ$26</c:f>
              <c:strCache>
                <c:ptCount val="6"/>
                <c:pt idx="0">
                  <c:v>Wikis</c:v>
                </c:pt>
                <c:pt idx="1">
                  <c:v>Blogs</c:v>
                </c:pt>
                <c:pt idx="2">
                  <c:v>Facebook</c:v>
                </c:pt>
                <c:pt idx="3">
                  <c:v>Twitter</c:v>
                </c:pt>
                <c:pt idx="4">
                  <c:v>Yammer</c:v>
                </c:pt>
                <c:pt idx="5">
                  <c:v>Other</c:v>
                </c:pt>
              </c:strCache>
            </c:strRef>
          </c:cat>
          <c:val>
            <c:numRef>
              <c:f>Charts!$FA$21:$FA$26</c:f>
              <c:numCache>
                <c:formatCode>General</c:formatCode>
                <c:ptCount val="6"/>
                <c:pt idx="0">
                  <c:v>7</c:v>
                </c:pt>
                <c:pt idx="1">
                  <c:v>9</c:v>
                </c:pt>
                <c:pt idx="2">
                  <c:v>8</c:v>
                </c:pt>
                <c:pt idx="3">
                  <c:v>9</c:v>
                </c:pt>
                <c:pt idx="4">
                  <c:v>10</c:v>
                </c:pt>
                <c:pt idx="5">
                  <c:v>4</c:v>
                </c:pt>
              </c:numCache>
            </c:numRef>
          </c:val>
        </c:ser>
        <c:ser>
          <c:idx val="1"/>
          <c:order val="1"/>
          <c:tx>
            <c:strRef>
              <c:f>Charts!$FB$20</c:f>
              <c:strCache>
                <c:ptCount val="1"/>
                <c:pt idx="0">
                  <c:v>No</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Charts!$EZ$21:$EZ$26</c:f>
              <c:strCache>
                <c:ptCount val="6"/>
                <c:pt idx="0">
                  <c:v>Wikis</c:v>
                </c:pt>
                <c:pt idx="1">
                  <c:v>Blogs</c:v>
                </c:pt>
                <c:pt idx="2">
                  <c:v>Facebook</c:v>
                </c:pt>
                <c:pt idx="3">
                  <c:v>Twitter</c:v>
                </c:pt>
                <c:pt idx="4">
                  <c:v>Yammer</c:v>
                </c:pt>
                <c:pt idx="5">
                  <c:v>Other</c:v>
                </c:pt>
              </c:strCache>
            </c:strRef>
          </c:cat>
          <c:val>
            <c:numRef>
              <c:f>Charts!$FB$21:$FB$26</c:f>
              <c:numCache>
                <c:formatCode>General</c:formatCode>
                <c:ptCount val="6"/>
                <c:pt idx="0">
                  <c:v>4</c:v>
                </c:pt>
                <c:pt idx="1">
                  <c:v>2</c:v>
                </c:pt>
                <c:pt idx="2">
                  <c:v>3</c:v>
                </c:pt>
                <c:pt idx="3">
                  <c:v>2</c:v>
                </c:pt>
                <c:pt idx="4">
                  <c:v>1</c:v>
                </c:pt>
                <c:pt idx="5">
                  <c:v>7</c:v>
                </c:pt>
              </c:numCache>
            </c:numRef>
          </c:val>
        </c:ser>
        <c:dLbls>
          <c:showLegendKey val="0"/>
          <c:showVal val="0"/>
          <c:showCatName val="0"/>
          <c:showSerName val="0"/>
          <c:showPercent val="0"/>
          <c:showBubbleSize val="0"/>
        </c:dLbls>
        <c:gapWidth val="150"/>
        <c:axId val="229839728"/>
        <c:axId val="229840120"/>
      </c:barChart>
      <c:catAx>
        <c:axId val="229839728"/>
        <c:scaling>
          <c:orientation val="minMax"/>
        </c:scaling>
        <c:delete val="0"/>
        <c:axPos val="b"/>
        <c:numFmt formatCode="General" sourceLinked="0"/>
        <c:majorTickMark val="none"/>
        <c:minorTickMark val="none"/>
        <c:tickLblPos val="nextTo"/>
        <c:crossAx val="229840120"/>
        <c:crosses val="autoZero"/>
        <c:auto val="1"/>
        <c:lblAlgn val="ctr"/>
        <c:lblOffset val="100"/>
        <c:noMultiLvlLbl val="0"/>
      </c:catAx>
      <c:valAx>
        <c:axId val="229840120"/>
        <c:scaling>
          <c:orientation val="minMax"/>
        </c:scaling>
        <c:delete val="0"/>
        <c:axPos val="l"/>
        <c:majorGridlines/>
        <c:numFmt formatCode="General" sourceLinked="1"/>
        <c:majorTickMark val="none"/>
        <c:minorTickMark val="none"/>
        <c:tickLblPos val="nextTo"/>
        <c:crossAx val="229839728"/>
        <c:crosses val="autoZero"/>
        <c:crossBetween val="between"/>
      </c:valAx>
    </c:plotArea>
    <c:legend>
      <c:legendPos val="r"/>
      <c:overlay val="0"/>
    </c:legend>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Charts!$FC$29</c:f>
              <c:strCache>
                <c:ptCount val="1"/>
                <c:pt idx="0">
                  <c:v>Social Networks Used</c:v>
                </c:pt>
              </c:strCache>
            </c:strRef>
          </c:tx>
          <c:dLbls>
            <c:spPr>
              <a:noFill/>
              <a:ln>
                <a:noFill/>
              </a:ln>
              <a:effectLst/>
            </c:spPr>
            <c:dLblPos val="outEnd"/>
            <c:showLegendKey val="0"/>
            <c:showVal val="1"/>
            <c:showCatName val="1"/>
            <c:showSerName val="0"/>
            <c:showPercent val="0"/>
            <c:showBubbleSize val="0"/>
            <c:showLeaderLines val="1"/>
            <c:extLst>
              <c:ext xmlns:c15="http://schemas.microsoft.com/office/drawing/2012/chart" uri="{CE6537A1-D6FC-4f65-9D91-7224C49458BB}"/>
            </c:extLst>
          </c:dLbls>
          <c:cat>
            <c:strRef>
              <c:f>Charts!$FB$30:$FB$35</c:f>
              <c:strCache>
                <c:ptCount val="6"/>
                <c:pt idx="0">
                  <c:v>Wikis</c:v>
                </c:pt>
                <c:pt idx="1">
                  <c:v>Blogs</c:v>
                </c:pt>
                <c:pt idx="2">
                  <c:v>Facebook</c:v>
                </c:pt>
                <c:pt idx="3">
                  <c:v>Twitter</c:v>
                </c:pt>
                <c:pt idx="4">
                  <c:v>Yammer</c:v>
                </c:pt>
                <c:pt idx="5">
                  <c:v>Other</c:v>
                </c:pt>
              </c:strCache>
            </c:strRef>
          </c:cat>
          <c:val>
            <c:numRef>
              <c:f>Charts!$FC$30:$FC$35</c:f>
              <c:numCache>
                <c:formatCode>0%</c:formatCode>
                <c:ptCount val="6"/>
                <c:pt idx="0">
                  <c:v>0.14893617021276609</c:v>
                </c:pt>
                <c:pt idx="1">
                  <c:v>0.19148936170212788</c:v>
                </c:pt>
                <c:pt idx="2">
                  <c:v>0.17021276595744694</c:v>
                </c:pt>
                <c:pt idx="3">
                  <c:v>0.19148936170212788</c:v>
                </c:pt>
                <c:pt idx="4">
                  <c:v>0.21276595744680873</c:v>
                </c:pt>
                <c:pt idx="5">
                  <c:v>8.5106382978723555E-2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Charts!$FE$29</c:f>
              <c:strCache>
                <c:ptCount val="1"/>
                <c:pt idx="0">
                  <c:v>Product Serialization Status</c:v>
                </c:pt>
              </c:strCache>
            </c:strRef>
          </c:tx>
          <c:dLbls>
            <c:dLbl>
              <c:idx val="1"/>
              <c:layout>
                <c:manualLayout>
                  <c:x val="-9.6385542168674794E-3"/>
                  <c:y val="-8.3333333333333343E-2"/>
                </c:manualLayout>
              </c:layout>
              <c:tx>
                <c:rich>
                  <a:bodyPr/>
                  <a:lstStyle/>
                  <a:p>
                    <a:r>
                      <a:rPr lang="en-US"/>
                      <a:t>On Hold 0%</a:t>
                    </a:r>
                  </a:p>
                </c:rich>
              </c:tx>
              <c:dLblPos val="bestFit"/>
              <c:showLegendKey val="0"/>
              <c:showVal val="1"/>
              <c:showCatName val="1"/>
              <c:showSerName val="0"/>
              <c:showPercent val="0"/>
              <c:showBubbleSize val="0"/>
              <c:extLst>
                <c:ext xmlns:c15="http://schemas.microsoft.com/office/drawing/2012/chart" uri="{CE6537A1-D6FC-4f65-9D91-7224C49458BB}"/>
              </c:extLst>
            </c:dLbl>
            <c:dLbl>
              <c:idx val="2"/>
              <c:layout>
                <c:manualLayout>
                  <c:x val="0"/>
                  <c:y val="3.2407407407407433E-2"/>
                </c:manualLayout>
              </c:layout>
              <c:tx>
                <c:rich>
                  <a:bodyPr/>
                  <a:lstStyle/>
                  <a:p>
                    <a:r>
                      <a:rPr lang="en-US"/>
                      <a:t>Not Started 0%</a:t>
                    </a:r>
                  </a:p>
                </c:rich>
              </c:tx>
              <c:dLblPos val="bestFit"/>
              <c:showLegendKey val="0"/>
              <c:showVal val="1"/>
              <c:showCatName val="1"/>
              <c:showSerName val="0"/>
              <c:showPercent val="0"/>
              <c:showBubbleSize val="0"/>
              <c:extLst>
                <c:ext xmlns:c15="http://schemas.microsoft.com/office/drawing/2012/chart" uri="{CE6537A1-D6FC-4f65-9D91-7224C49458BB}"/>
              </c:extLst>
            </c:dLbl>
            <c:dLbl>
              <c:idx val="3"/>
              <c:tx>
                <c:rich>
                  <a:bodyPr/>
                  <a:lstStyle/>
                  <a:p>
                    <a:r>
                      <a:rPr lang="en-US"/>
                      <a:t>Implemented 27%</a:t>
                    </a:r>
                  </a:p>
                </c:rich>
              </c:tx>
              <c:dLblPos val="outEnd"/>
              <c:showLegendKey val="0"/>
              <c:showVal val="1"/>
              <c:showCatName val="1"/>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1"/>
            <c:showSerName val="0"/>
            <c:showPercent val="0"/>
            <c:showBubbleSize val="0"/>
            <c:showLeaderLines val="1"/>
            <c:extLst>
              <c:ext xmlns:c15="http://schemas.microsoft.com/office/drawing/2012/chart" uri="{CE6537A1-D6FC-4f65-9D91-7224C49458BB}"/>
            </c:extLst>
          </c:dLbls>
          <c:cat>
            <c:strRef>
              <c:f>Charts!$FD$30:$FD$33</c:f>
              <c:strCache>
                <c:ptCount val="4"/>
                <c:pt idx="0">
                  <c:v>In Progress</c:v>
                </c:pt>
                <c:pt idx="1">
                  <c:v>On Hold</c:v>
                </c:pt>
                <c:pt idx="2">
                  <c:v>Not Started</c:v>
                </c:pt>
                <c:pt idx="3">
                  <c:v>Implemented</c:v>
                </c:pt>
              </c:strCache>
            </c:strRef>
          </c:cat>
          <c:val>
            <c:numRef>
              <c:f>Charts!$FE$30:$FE$33</c:f>
              <c:numCache>
                <c:formatCode>0%</c:formatCode>
                <c:ptCount val="4"/>
                <c:pt idx="0">
                  <c:v>0.72727272727272729</c:v>
                </c:pt>
                <c:pt idx="1">
                  <c:v>0</c:v>
                </c:pt>
                <c:pt idx="2">
                  <c:v>0</c:v>
                </c:pt>
                <c:pt idx="3">
                  <c:v>0.27272727272727282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Charts!$FE$36</c:f>
              <c:strCache>
                <c:ptCount val="1"/>
                <c:pt idx="0">
                  <c:v>e-Pedigree Status</c:v>
                </c:pt>
              </c:strCache>
            </c:strRef>
          </c:tx>
          <c:dLbls>
            <c:dLbl>
              <c:idx val="0"/>
              <c:tx>
                <c:rich>
                  <a:bodyPr/>
                  <a:lstStyle/>
                  <a:p>
                    <a:r>
                      <a:rPr lang="en-US"/>
                      <a:t>In Progress 73%</a:t>
                    </a:r>
                  </a:p>
                </c:rich>
              </c:tx>
              <c:dLblPos val="outEnd"/>
              <c:showLegendKey val="0"/>
              <c:showVal val="1"/>
              <c:showCatName val="1"/>
              <c:showSerName val="0"/>
              <c:showPercent val="0"/>
              <c:showBubbleSize val="0"/>
              <c:extLst>
                <c:ext xmlns:c15="http://schemas.microsoft.com/office/drawing/2012/chart" uri="{CE6537A1-D6FC-4f65-9D91-7224C49458BB}"/>
              </c:extLst>
            </c:dLbl>
            <c:dLbl>
              <c:idx val="1"/>
              <c:tx>
                <c:rich>
                  <a:bodyPr/>
                  <a:lstStyle/>
                  <a:p>
                    <a:r>
                      <a:rPr lang="en-US"/>
                      <a:t>On Hold 0%</a:t>
                    </a:r>
                  </a:p>
                </c:rich>
              </c:tx>
              <c:dLblPos val="outEnd"/>
              <c:showLegendKey val="0"/>
              <c:showVal val="1"/>
              <c:showCatName val="1"/>
              <c:showSerName val="0"/>
              <c:showPercent val="0"/>
              <c:showBubbleSize val="0"/>
              <c:extLst>
                <c:ext xmlns:c15="http://schemas.microsoft.com/office/drawing/2012/chart" uri="{CE6537A1-D6FC-4f65-9D91-7224C49458BB}"/>
              </c:extLst>
            </c:dLbl>
            <c:dLbl>
              <c:idx val="2"/>
              <c:tx>
                <c:rich>
                  <a:bodyPr/>
                  <a:lstStyle/>
                  <a:p>
                    <a:r>
                      <a:rPr lang="en-US"/>
                      <a:t>Not Started 9%</a:t>
                    </a:r>
                  </a:p>
                </c:rich>
              </c:tx>
              <c:dLblPos val="outEnd"/>
              <c:showLegendKey val="0"/>
              <c:showVal val="1"/>
              <c:showCatName val="1"/>
              <c:showSerName val="0"/>
              <c:showPercent val="0"/>
              <c:showBubbleSize val="0"/>
              <c:extLst>
                <c:ext xmlns:c15="http://schemas.microsoft.com/office/drawing/2012/chart" uri="{CE6537A1-D6FC-4f65-9D91-7224C49458BB}"/>
              </c:extLst>
            </c:dLbl>
            <c:dLbl>
              <c:idx val="3"/>
              <c:tx>
                <c:rich>
                  <a:bodyPr/>
                  <a:lstStyle/>
                  <a:p>
                    <a:r>
                      <a:rPr lang="en-US"/>
                      <a:t>Implemented 18%</a:t>
                    </a:r>
                  </a:p>
                </c:rich>
              </c:tx>
              <c:dLblPos val="outEnd"/>
              <c:showLegendKey val="0"/>
              <c:showVal val="1"/>
              <c:showCatName val="1"/>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1"/>
            <c:showSerName val="0"/>
            <c:showPercent val="0"/>
            <c:showBubbleSize val="0"/>
            <c:showLeaderLines val="1"/>
            <c:extLst>
              <c:ext xmlns:c15="http://schemas.microsoft.com/office/drawing/2012/chart" uri="{CE6537A1-D6FC-4f65-9D91-7224C49458BB}"/>
            </c:extLst>
          </c:dLbls>
          <c:cat>
            <c:strRef>
              <c:f>Charts!$FD$37:$FD$40</c:f>
              <c:strCache>
                <c:ptCount val="4"/>
                <c:pt idx="0">
                  <c:v>In Progress</c:v>
                </c:pt>
                <c:pt idx="1">
                  <c:v>On Hold</c:v>
                </c:pt>
                <c:pt idx="2">
                  <c:v>Not Started</c:v>
                </c:pt>
                <c:pt idx="3">
                  <c:v>Implemented</c:v>
                </c:pt>
              </c:strCache>
            </c:strRef>
          </c:cat>
          <c:val>
            <c:numRef>
              <c:f>Charts!$FE$37:$FE$40</c:f>
              <c:numCache>
                <c:formatCode>0%</c:formatCode>
                <c:ptCount val="4"/>
                <c:pt idx="0">
                  <c:v>0.72727272727272729</c:v>
                </c:pt>
                <c:pt idx="1">
                  <c:v>0</c:v>
                </c:pt>
                <c:pt idx="2">
                  <c:v>9.0909090909090981E-2</c:v>
                </c:pt>
                <c:pt idx="3">
                  <c:v>0.18181818181818193</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IT Organization 2015 Planned Growth</a:t>
            </a:r>
          </a:p>
        </c:rich>
      </c:tx>
      <c:overlay val="0"/>
    </c:title>
    <c:autoTitleDeleted val="0"/>
    <c:plotArea>
      <c:layout/>
      <c:barChart>
        <c:barDir val="col"/>
        <c:grouping val="clustered"/>
        <c:varyColors val="0"/>
        <c:ser>
          <c:idx val="0"/>
          <c:order val="0"/>
          <c:tx>
            <c:strRef>
              <c:f>Responses!$AD$26</c:f>
              <c:strCache>
                <c:ptCount val="1"/>
                <c:pt idx="0">
                  <c:v>2015 Planned Growth</c:v>
                </c:pt>
              </c:strCache>
            </c:strRef>
          </c:tx>
          <c:invertIfNegative val="0"/>
          <c:cat>
            <c:strRef>
              <c:f>Responses!$AE$24:$AF$25</c:f>
              <c:strCache>
                <c:ptCount val="2"/>
                <c:pt idx="0">
                  <c:v>Global</c:v>
                </c:pt>
                <c:pt idx="1">
                  <c:v>US Only</c:v>
                </c:pt>
              </c:strCache>
            </c:strRef>
          </c:cat>
          <c:val>
            <c:numRef>
              <c:f>Responses!$AE$26:$AF$26</c:f>
              <c:numCache>
                <c:formatCode>0.00%</c:formatCode>
                <c:ptCount val="2"/>
                <c:pt idx="0">
                  <c:v>-2.0000000000000011E-2</c:v>
                </c:pt>
                <c:pt idx="1">
                  <c:v>-6.0000000000000026E-2</c:v>
                </c:pt>
              </c:numCache>
            </c:numRef>
          </c:val>
        </c:ser>
        <c:dLbls>
          <c:showLegendKey val="0"/>
          <c:showVal val="0"/>
          <c:showCatName val="0"/>
          <c:showSerName val="0"/>
          <c:showPercent val="0"/>
          <c:showBubbleSize val="0"/>
        </c:dLbls>
        <c:gapWidth val="150"/>
        <c:axId val="191528560"/>
        <c:axId val="191528952"/>
      </c:barChart>
      <c:catAx>
        <c:axId val="191528560"/>
        <c:scaling>
          <c:orientation val="minMax"/>
        </c:scaling>
        <c:delete val="0"/>
        <c:axPos val="b"/>
        <c:numFmt formatCode="General" sourceLinked="0"/>
        <c:majorTickMark val="out"/>
        <c:minorTickMark val="none"/>
        <c:tickLblPos val="nextTo"/>
        <c:txPr>
          <a:bodyPr/>
          <a:lstStyle/>
          <a:p>
            <a:pPr>
              <a:defRPr>
                <a:solidFill>
                  <a:schemeClr val="bg1"/>
                </a:solidFill>
              </a:defRPr>
            </a:pPr>
            <a:endParaRPr lang="en-US"/>
          </a:p>
        </c:txPr>
        <c:crossAx val="191528952"/>
        <c:crosses val="autoZero"/>
        <c:auto val="1"/>
        <c:lblAlgn val="ctr"/>
        <c:lblOffset val="100"/>
        <c:noMultiLvlLbl val="0"/>
      </c:catAx>
      <c:valAx>
        <c:axId val="191528952"/>
        <c:scaling>
          <c:orientation val="minMax"/>
        </c:scaling>
        <c:delete val="0"/>
        <c:axPos val="l"/>
        <c:majorGridlines/>
        <c:numFmt formatCode="0.00%" sourceLinked="1"/>
        <c:majorTickMark val="out"/>
        <c:minorTickMark val="none"/>
        <c:tickLblPos val="nextTo"/>
        <c:crossAx val="19152856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0" i="0" u="none" strike="noStrike" baseline="0"/>
              <a:t>IT FTEs (Including Contractors)  as % of All Employees </a:t>
            </a:r>
            <a:r>
              <a:rPr lang="en-US" sz="1800" b="1" i="0" u="none" strike="noStrike" baseline="0"/>
              <a:t> </a:t>
            </a:r>
            <a:endParaRPr lang="en-US"/>
          </a:p>
        </c:rich>
      </c:tx>
      <c:overlay val="0"/>
    </c:title>
    <c:autoTitleDeleted val="0"/>
    <c:plotArea>
      <c:layout/>
      <c:barChart>
        <c:barDir val="col"/>
        <c:grouping val="clustered"/>
        <c:varyColors val="0"/>
        <c:ser>
          <c:idx val="0"/>
          <c:order val="0"/>
          <c:tx>
            <c:strRef>
              <c:f>Charts!$S$5</c:f>
              <c:strCache>
                <c:ptCount val="1"/>
                <c:pt idx="0">
                  <c:v>Global</c:v>
                </c:pt>
              </c:strCache>
            </c:strRef>
          </c:tx>
          <c:invertIfNegative val="0"/>
          <c:cat>
            <c:strRef>
              <c:f>Charts!$T$4:$W$4</c:f>
              <c:strCache>
                <c:ptCount val="4"/>
                <c:pt idx="0">
                  <c:v>&lt;3.5%</c:v>
                </c:pt>
                <c:pt idx="1">
                  <c:v>3.5-6.5%</c:v>
                </c:pt>
                <c:pt idx="2">
                  <c:v>6.5-10%</c:v>
                </c:pt>
                <c:pt idx="3">
                  <c:v>&gt;10%</c:v>
                </c:pt>
              </c:strCache>
            </c:strRef>
          </c:cat>
          <c:val>
            <c:numRef>
              <c:f>Charts!$T$5:$W$5</c:f>
              <c:numCache>
                <c:formatCode>General</c:formatCode>
                <c:ptCount val="4"/>
                <c:pt idx="0">
                  <c:v>3</c:v>
                </c:pt>
                <c:pt idx="1">
                  <c:v>2</c:v>
                </c:pt>
                <c:pt idx="2">
                  <c:v>1</c:v>
                </c:pt>
                <c:pt idx="3">
                  <c:v>2</c:v>
                </c:pt>
              </c:numCache>
            </c:numRef>
          </c:val>
        </c:ser>
        <c:ser>
          <c:idx val="1"/>
          <c:order val="1"/>
          <c:tx>
            <c:strRef>
              <c:f>Charts!$S$6</c:f>
              <c:strCache>
                <c:ptCount val="1"/>
                <c:pt idx="0">
                  <c:v>US Only</c:v>
                </c:pt>
              </c:strCache>
            </c:strRef>
          </c:tx>
          <c:invertIfNegative val="0"/>
          <c:cat>
            <c:strRef>
              <c:f>Charts!$T$4:$W$4</c:f>
              <c:strCache>
                <c:ptCount val="4"/>
                <c:pt idx="0">
                  <c:v>&lt;3.5%</c:v>
                </c:pt>
                <c:pt idx="1">
                  <c:v>3.5-6.5%</c:v>
                </c:pt>
                <c:pt idx="2">
                  <c:v>6.5-10%</c:v>
                </c:pt>
                <c:pt idx="3">
                  <c:v>&gt;10%</c:v>
                </c:pt>
              </c:strCache>
            </c:strRef>
          </c:cat>
          <c:val>
            <c:numRef>
              <c:f>Charts!$T$6:$W$6</c:f>
              <c:numCache>
                <c:formatCode>General</c:formatCode>
                <c:ptCount val="4"/>
                <c:pt idx="0">
                  <c:v>1</c:v>
                </c:pt>
                <c:pt idx="1">
                  <c:v>0</c:v>
                </c:pt>
                <c:pt idx="2">
                  <c:v>4</c:v>
                </c:pt>
                <c:pt idx="3">
                  <c:v>2</c:v>
                </c:pt>
              </c:numCache>
            </c:numRef>
          </c:val>
        </c:ser>
        <c:dLbls>
          <c:showLegendKey val="0"/>
          <c:showVal val="0"/>
          <c:showCatName val="0"/>
          <c:showSerName val="0"/>
          <c:showPercent val="0"/>
          <c:showBubbleSize val="0"/>
        </c:dLbls>
        <c:gapWidth val="150"/>
        <c:axId val="193544680"/>
        <c:axId val="193545072"/>
      </c:barChart>
      <c:catAx>
        <c:axId val="193544680"/>
        <c:scaling>
          <c:orientation val="minMax"/>
        </c:scaling>
        <c:delete val="0"/>
        <c:axPos val="b"/>
        <c:title>
          <c:tx>
            <c:rich>
              <a:bodyPr/>
              <a:lstStyle/>
              <a:p>
                <a:pPr>
                  <a:defRPr/>
                </a:pPr>
                <a:r>
                  <a:rPr lang="en-US"/>
                  <a:t>% of All Employees</a:t>
                </a:r>
              </a:p>
            </c:rich>
          </c:tx>
          <c:overlay val="0"/>
        </c:title>
        <c:numFmt formatCode="General" sourceLinked="0"/>
        <c:majorTickMark val="none"/>
        <c:minorTickMark val="none"/>
        <c:tickLblPos val="nextTo"/>
        <c:crossAx val="193545072"/>
        <c:crosses val="autoZero"/>
        <c:auto val="1"/>
        <c:lblAlgn val="ctr"/>
        <c:lblOffset val="100"/>
        <c:noMultiLvlLbl val="0"/>
      </c:catAx>
      <c:valAx>
        <c:axId val="193545072"/>
        <c:scaling>
          <c:orientation val="minMax"/>
        </c:scaling>
        <c:delete val="0"/>
        <c:axPos val="l"/>
        <c:majorGridlines/>
        <c:title>
          <c:tx>
            <c:rich>
              <a:bodyPr/>
              <a:lstStyle/>
              <a:p>
                <a:pPr>
                  <a:defRPr/>
                </a:pPr>
                <a:r>
                  <a:rPr lang="en-US"/>
                  <a:t># of Companies</a:t>
                </a:r>
              </a:p>
            </c:rich>
          </c:tx>
          <c:overlay val="0"/>
        </c:title>
        <c:numFmt formatCode="General" sourceLinked="1"/>
        <c:majorTickMark val="out"/>
        <c:minorTickMark val="none"/>
        <c:tickLblPos val="nextTo"/>
        <c:crossAx val="193544680"/>
        <c:crosses val="autoZero"/>
        <c:crossBetween val="between"/>
      </c:valAx>
    </c:plotArea>
    <c:legend>
      <c:legendPos val="r"/>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0" i="0" baseline="0"/>
            </a:pPr>
            <a:r>
              <a:rPr lang="en-US" b="0" i="0" baseline="0"/>
              <a:t>Company FTE per In-house IT FTE </a:t>
            </a:r>
          </a:p>
        </c:rich>
      </c:tx>
      <c:overlay val="0"/>
    </c:title>
    <c:autoTitleDeleted val="0"/>
    <c:plotArea>
      <c:layout/>
      <c:barChart>
        <c:barDir val="col"/>
        <c:grouping val="clustered"/>
        <c:varyColors val="0"/>
        <c:ser>
          <c:idx val="0"/>
          <c:order val="0"/>
          <c:tx>
            <c:strRef>
              <c:f>Charts!$S$41</c:f>
              <c:strCache>
                <c:ptCount val="1"/>
                <c:pt idx="0">
                  <c:v>Global</c:v>
                </c:pt>
              </c:strCache>
            </c:strRef>
          </c:tx>
          <c:invertIfNegative val="0"/>
          <c:cat>
            <c:numRef>
              <c:f>Charts!$R$42:$R$47</c:f>
              <c:numCache>
                <c:formatCode>General</c:formatCode>
                <c:ptCount val="6"/>
                <c:pt idx="0">
                  <c:v>2009</c:v>
                </c:pt>
                <c:pt idx="1">
                  <c:v>2010</c:v>
                </c:pt>
                <c:pt idx="2">
                  <c:v>2011</c:v>
                </c:pt>
                <c:pt idx="3">
                  <c:v>2012</c:v>
                </c:pt>
                <c:pt idx="4">
                  <c:v>2013</c:v>
                </c:pt>
                <c:pt idx="5">
                  <c:v>2014</c:v>
                </c:pt>
              </c:numCache>
            </c:numRef>
          </c:cat>
          <c:val>
            <c:numRef>
              <c:f>Charts!$S$42:$S$47</c:f>
              <c:numCache>
                <c:formatCode>General</c:formatCode>
                <c:ptCount val="6"/>
                <c:pt idx="0">
                  <c:v>31</c:v>
                </c:pt>
                <c:pt idx="1">
                  <c:v>32</c:v>
                </c:pt>
                <c:pt idx="2">
                  <c:v>32</c:v>
                </c:pt>
                <c:pt idx="3">
                  <c:v>32</c:v>
                </c:pt>
                <c:pt idx="4">
                  <c:v>37</c:v>
                </c:pt>
                <c:pt idx="5">
                  <c:v>32</c:v>
                </c:pt>
              </c:numCache>
            </c:numRef>
          </c:val>
        </c:ser>
        <c:ser>
          <c:idx val="1"/>
          <c:order val="1"/>
          <c:tx>
            <c:strRef>
              <c:f>Charts!$T$41</c:f>
              <c:strCache>
                <c:ptCount val="1"/>
                <c:pt idx="0">
                  <c:v>US Only</c:v>
                </c:pt>
              </c:strCache>
            </c:strRef>
          </c:tx>
          <c:invertIfNegative val="0"/>
          <c:cat>
            <c:numRef>
              <c:f>Charts!$R$42:$R$47</c:f>
              <c:numCache>
                <c:formatCode>General</c:formatCode>
                <c:ptCount val="6"/>
                <c:pt idx="0">
                  <c:v>2009</c:v>
                </c:pt>
                <c:pt idx="1">
                  <c:v>2010</c:v>
                </c:pt>
                <c:pt idx="2">
                  <c:v>2011</c:v>
                </c:pt>
                <c:pt idx="3">
                  <c:v>2012</c:v>
                </c:pt>
                <c:pt idx="4">
                  <c:v>2013</c:v>
                </c:pt>
                <c:pt idx="5">
                  <c:v>2014</c:v>
                </c:pt>
              </c:numCache>
            </c:numRef>
          </c:cat>
          <c:val>
            <c:numRef>
              <c:f>Charts!$T$42:$T$47</c:f>
              <c:numCache>
                <c:formatCode>General</c:formatCode>
                <c:ptCount val="6"/>
                <c:pt idx="0">
                  <c:v>28</c:v>
                </c:pt>
                <c:pt idx="1">
                  <c:v>25</c:v>
                </c:pt>
                <c:pt idx="2">
                  <c:v>30</c:v>
                </c:pt>
                <c:pt idx="3">
                  <c:v>30</c:v>
                </c:pt>
                <c:pt idx="4">
                  <c:v>23</c:v>
                </c:pt>
                <c:pt idx="5">
                  <c:v>23</c:v>
                </c:pt>
              </c:numCache>
            </c:numRef>
          </c:val>
        </c:ser>
        <c:dLbls>
          <c:showLegendKey val="0"/>
          <c:showVal val="0"/>
          <c:showCatName val="0"/>
          <c:showSerName val="0"/>
          <c:showPercent val="0"/>
          <c:showBubbleSize val="0"/>
        </c:dLbls>
        <c:gapWidth val="150"/>
        <c:axId val="193545856"/>
        <c:axId val="193546248"/>
      </c:barChart>
      <c:catAx>
        <c:axId val="193545856"/>
        <c:scaling>
          <c:orientation val="minMax"/>
        </c:scaling>
        <c:delete val="0"/>
        <c:axPos val="b"/>
        <c:numFmt formatCode="General" sourceLinked="1"/>
        <c:majorTickMark val="none"/>
        <c:minorTickMark val="none"/>
        <c:tickLblPos val="nextTo"/>
        <c:crossAx val="193546248"/>
        <c:crosses val="autoZero"/>
        <c:auto val="1"/>
        <c:lblAlgn val="ctr"/>
        <c:lblOffset val="100"/>
        <c:noMultiLvlLbl val="0"/>
      </c:catAx>
      <c:valAx>
        <c:axId val="193546248"/>
        <c:scaling>
          <c:orientation val="minMax"/>
        </c:scaling>
        <c:delete val="0"/>
        <c:axPos val="l"/>
        <c:majorGridlines/>
        <c:numFmt formatCode="General" sourceLinked="1"/>
        <c:majorTickMark val="none"/>
        <c:minorTickMark val="none"/>
        <c:tickLblPos val="nextTo"/>
        <c:crossAx val="193545856"/>
        <c:crosses val="autoZero"/>
        <c:crossBetween val="between"/>
      </c:valAx>
    </c:plotArea>
    <c:legend>
      <c:legendPos val="r"/>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Charts!$S$63</c:f>
              <c:strCache>
                <c:ptCount val="1"/>
                <c:pt idx="0">
                  <c:v>Global</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Charts!$T$62:$U$62</c:f>
              <c:strCache>
                <c:ptCount val="2"/>
                <c:pt idx="0">
                  <c:v>IT Spending % of Revenue</c:v>
                </c:pt>
                <c:pt idx="1">
                  <c:v>IT Spending % of OPEX</c:v>
                </c:pt>
              </c:strCache>
            </c:strRef>
          </c:cat>
          <c:val>
            <c:numRef>
              <c:f>Charts!$T$63:$U$63</c:f>
              <c:numCache>
                <c:formatCode>0.0%</c:formatCode>
                <c:ptCount val="2"/>
                <c:pt idx="0">
                  <c:v>3.6940196648670952E-2</c:v>
                </c:pt>
                <c:pt idx="1">
                  <c:v>6.81911535455169E-2</c:v>
                </c:pt>
              </c:numCache>
            </c:numRef>
          </c:val>
        </c:ser>
        <c:ser>
          <c:idx val="1"/>
          <c:order val="1"/>
          <c:tx>
            <c:strRef>
              <c:f>Charts!$S$64</c:f>
              <c:strCache>
                <c:ptCount val="1"/>
                <c:pt idx="0">
                  <c:v>US Only</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Charts!$T$62:$U$62</c:f>
              <c:strCache>
                <c:ptCount val="2"/>
                <c:pt idx="0">
                  <c:v>IT Spending % of Revenue</c:v>
                </c:pt>
                <c:pt idx="1">
                  <c:v>IT Spending % of OPEX</c:v>
                </c:pt>
              </c:strCache>
            </c:strRef>
          </c:cat>
          <c:val>
            <c:numRef>
              <c:f>Charts!$T$64:$U$64</c:f>
              <c:numCache>
                <c:formatCode>0.0%</c:formatCode>
                <c:ptCount val="2"/>
                <c:pt idx="0">
                  <c:v>3.2399004416058801E-2</c:v>
                </c:pt>
                <c:pt idx="1">
                  <c:v>7.5589681763556293E-2</c:v>
                </c:pt>
              </c:numCache>
            </c:numRef>
          </c:val>
        </c:ser>
        <c:ser>
          <c:idx val="2"/>
          <c:order val="2"/>
          <c:tx>
            <c:strRef>
              <c:f>Charts!$S$65</c:f>
              <c:strCache>
                <c:ptCount val="1"/>
                <c:pt idx="0">
                  <c:v>Gartner Avg.</c:v>
                </c:pt>
              </c:strCache>
            </c:strRef>
          </c:tx>
          <c:invertIfNegative val="0"/>
          <c:dLbls>
            <c:dLbl>
              <c:idx val="0"/>
              <c:tx>
                <c:rich>
                  <a:bodyPr/>
                  <a:lstStyle/>
                  <a:p>
                    <a:r>
                      <a:rPr lang="en-US" smtClean="0"/>
                      <a:t>3.2%</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1"/>
              <c:tx>
                <c:rich>
                  <a:bodyPr/>
                  <a:lstStyle/>
                  <a:p>
                    <a:r>
                      <a:rPr lang="en-US" smtClean="0"/>
                      <a:t>3.9%</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Charts!$T$62:$U$62</c:f>
              <c:strCache>
                <c:ptCount val="2"/>
                <c:pt idx="0">
                  <c:v>IT Spending % of Revenue</c:v>
                </c:pt>
                <c:pt idx="1">
                  <c:v>IT Spending % of OPEX</c:v>
                </c:pt>
              </c:strCache>
            </c:strRef>
          </c:cat>
          <c:val>
            <c:numRef>
              <c:f>Charts!$T$65:$U$65</c:f>
              <c:numCache>
                <c:formatCode>0.00%</c:formatCode>
                <c:ptCount val="2"/>
                <c:pt idx="0">
                  <c:v>3.1600000000000038E-2</c:v>
                </c:pt>
                <c:pt idx="1">
                  <c:v>3.8800000000000001E-2</c:v>
                </c:pt>
              </c:numCache>
            </c:numRef>
          </c:val>
        </c:ser>
        <c:dLbls>
          <c:showLegendKey val="0"/>
          <c:showVal val="0"/>
          <c:showCatName val="0"/>
          <c:showSerName val="0"/>
          <c:showPercent val="0"/>
          <c:showBubbleSize val="0"/>
        </c:dLbls>
        <c:gapWidth val="150"/>
        <c:axId val="193547032"/>
        <c:axId val="193547424"/>
      </c:barChart>
      <c:catAx>
        <c:axId val="193547032"/>
        <c:scaling>
          <c:orientation val="minMax"/>
        </c:scaling>
        <c:delete val="0"/>
        <c:axPos val="b"/>
        <c:numFmt formatCode="General" sourceLinked="0"/>
        <c:majorTickMark val="out"/>
        <c:minorTickMark val="none"/>
        <c:tickLblPos val="nextTo"/>
        <c:crossAx val="193547424"/>
        <c:crosses val="autoZero"/>
        <c:auto val="1"/>
        <c:lblAlgn val="ctr"/>
        <c:lblOffset val="100"/>
        <c:noMultiLvlLbl val="0"/>
      </c:catAx>
      <c:valAx>
        <c:axId val="193547424"/>
        <c:scaling>
          <c:orientation val="minMax"/>
        </c:scaling>
        <c:delete val="0"/>
        <c:axPos val="l"/>
        <c:majorGridlines/>
        <c:numFmt formatCode="0.0%" sourceLinked="1"/>
        <c:majorTickMark val="out"/>
        <c:minorTickMark val="none"/>
        <c:tickLblPos val="nextTo"/>
        <c:crossAx val="193547032"/>
        <c:crosses val="autoZero"/>
        <c:crossBetween val="between"/>
      </c:valAx>
    </c:plotArea>
    <c:legend>
      <c:legendPos val="r"/>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Expected Growth -</a:t>
            </a:r>
            <a:r>
              <a:rPr lang="en-US" baseline="0"/>
              <a:t> Revenue &amp; OpEx</a:t>
            </a:r>
            <a:endParaRPr lang="en-US"/>
          </a:p>
        </c:rich>
      </c:tx>
      <c:overlay val="0"/>
    </c:title>
    <c:autoTitleDeleted val="0"/>
    <c:plotArea>
      <c:layout/>
      <c:barChart>
        <c:barDir val="col"/>
        <c:grouping val="clustered"/>
        <c:varyColors val="0"/>
        <c:ser>
          <c:idx val="0"/>
          <c:order val="0"/>
          <c:tx>
            <c:strRef>
              <c:f>Responses!$W$26</c:f>
              <c:strCache>
                <c:ptCount val="1"/>
                <c:pt idx="0">
                  <c:v>Revenue Growth</c:v>
                </c:pt>
              </c:strCache>
            </c:strRef>
          </c:tx>
          <c:invertIfNegative val="0"/>
          <c:dLbls>
            <c:numFmt formatCode="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Responses!$X$25:$Z$25</c:f>
              <c:strCache>
                <c:ptCount val="3"/>
                <c:pt idx="0">
                  <c:v>Global</c:v>
                </c:pt>
                <c:pt idx="1">
                  <c:v>US Only</c:v>
                </c:pt>
                <c:pt idx="2">
                  <c:v>Gartner Avg.</c:v>
                </c:pt>
              </c:strCache>
            </c:strRef>
          </c:cat>
          <c:val>
            <c:numRef>
              <c:f>Responses!$X$26:$Z$26</c:f>
              <c:numCache>
                <c:formatCode>0%</c:formatCode>
                <c:ptCount val="3"/>
                <c:pt idx="0" formatCode="0.00%">
                  <c:v>1.5714285714285726E-2</c:v>
                </c:pt>
                <c:pt idx="1">
                  <c:v>-6.5000000000000002E-2</c:v>
                </c:pt>
                <c:pt idx="2" formatCode="0.00%">
                  <c:v>5.7000000000000023E-2</c:v>
                </c:pt>
              </c:numCache>
            </c:numRef>
          </c:val>
        </c:ser>
        <c:ser>
          <c:idx val="1"/>
          <c:order val="1"/>
          <c:tx>
            <c:strRef>
              <c:f>Responses!$W$27</c:f>
              <c:strCache>
                <c:ptCount val="1"/>
                <c:pt idx="0">
                  <c:v>Op Ex Growth</c:v>
                </c:pt>
              </c:strCache>
            </c:strRef>
          </c:tx>
          <c:invertIfNegative val="0"/>
          <c:dLbls>
            <c:numFmt formatCode="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Responses!$X$25:$Z$25</c:f>
              <c:strCache>
                <c:ptCount val="3"/>
                <c:pt idx="0">
                  <c:v>Global</c:v>
                </c:pt>
                <c:pt idx="1">
                  <c:v>US Only</c:v>
                </c:pt>
                <c:pt idx="2">
                  <c:v>Gartner Avg.</c:v>
                </c:pt>
              </c:strCache>
            </c:strRef>
          </c:cat>
          <c:val>
            <c:numRef>
              <c:f>Responses!$X$27:$Z$27</c:f>
              <c:numCache>
                <c:formatCode>0.00%</c:formatCode>
                <c:ptCount val="3"/>
                <c:pt idx="0">
                  <c:v>-4.8000000000000001E-2</c:v>
                </c:pt>
                <c:pt idx="1">
                  <c:v>-0.14000000000000001</c:v>
                </c:pt>
                <c:pt idx="2">
                  <c:v>6.2300000000000029E-2</c:v>
                </c:pt>
              </c:numCache>
            </c:numRef>
          </c:val>
        </c:ser>
        <c:dLbls>
          <c:showLegendKey val="0"/>
          <c:showVal val="0"/>
          <c:showCatName val="0"/>
          <c:showSerName val="0"/>
          <c:showPercent val="0"/>
          <c:showBubbleSize val="0"/>
        </c:dLbls>
        <c:gapWidth val="150"/>
        <c:axId val="192883936"/>
        <c:axId val="192884328"/>
      </c:barChart>
      <c:catAx>
        <c:axId val="192883936"/>
        <c:scaling>
          <c:orientation val="minMax"/>
        </c:scaling>
        <c:delete val="0"/>
        <c:axPos val="b"/>
        <c:numFmt formatCode="General" sourceLinked="0"/>
        <c:majorTickMark val="none"/>
        <c:minorTickMark val="none"/>
        <c:tickLblPos val="low"/>
        <c:crossAx val="192884328"/>
        <c:crosses val="autoZero"/>
        <c:auto val="1"/>
        <c:lblAlgn val="ctr"/>
        <c:lblOffset val="100"/>
        <c:noMultiLvlLbl val="0"/>
      </c:catAx>
      <c:valAx>
        <c:axId val="192884328"/>
        <c:scaling>
          <c:orientation val="minMax"/>
        </c:scaling>
        <c:delete val="0"/>
        <c:axPos val="l"/>
        <c:majorGridlines/>
        <c:numFmt formatCode="0.00%" sourceLinked="1"/>
        <c:majorTickMark val="none"/>
        <c:minorTickMark val="none"/>
        <c:tickLblPos val="nextTo"/>
        <c:crossAx val="192883936"/>
        <c:crosses val="autoZero"/>
        <c:crossBetween val="between"/>
      </c:valAx>
    </c:plotArea>
    <c:legend>
      <c:legendPos val="r"/>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2014 Estimated IT</a:t>
            </a:r>
            <a:r>
              <a:rPr lang="en-US" baseline="0"/>
              <a:t> Budget Change</a:t>
            </a:r>
            <a:endParaRPr lang="en-US"/>
          </a:p>
        </c:rich>
      </c:tx>
      <c:overlay val="0"/>
    </c:title>
    <c:autoTitleDeleted val="0"/>
    <c:plotArea>
      <c:layout/>
      <c:barChart>
        <c:barDir val="col"/>
        <c:grouping val="clustered"/>
        <c:varyColors val="0"/>
        <c:ser>
          <c:idx val="0"/>
          <c:order val="0"/>
          <c:tx>
            <c:strRef>
              <c:f>Charts!$BR$26</c:f>
              <c:strCache>
                <c:ptCount val="1"/>
                <c:pt idx="0">
                  <c:v>Global</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Charts!$BQ$27:$BQ$29</c:f>
              <c:strCache>
                <c:ptCount val="3"/>
                <c:pt idx="0">
                  <c:v>Capital</c:v>
                </c:pt>
                <c:pt idx="1">
                  <c:v>Operational</c:v>
                </c:pt>
                <c:pt idx="2">
                  <c:v>Depreciation</c:v>
                </c:pt>
              </c:strCache>
            </c:strRef>
          </c:cat>
          <c:val>
            <c:numRef>
              <c:f>Charts!$BR$27:$BR$29</c:f>
              <c:numCache>
                <c:formatCode>0%</c:formatCode>
                <c:ptCount val="3"/>
                <c:pt idx="0">
                  <c:v>0.2322222222222223</c:v>
                </c:pt>
                <c:pt idx="1">
                  <c:v>1.5555555555555562E-2</c:v>
                </c:pt>
                <c:pt idx="2">
                  <c:v>2.1250000000000002E-2</c:v>
                </c:pt>
              </c:numCache>
            </c:numRef>
          </c:val>
        </c:ser>
        <c:ser>
          <c:idx val="1"/>
          <c:order val="1"/>
          <c:tx>
            <c:strRef>
              <c:f>Charts!$BS$26</c:f>
              <c:strCache>
                <c:ptCount val="1"/>
                <c:pt idx="0">
                  <c:v>US Only</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Charts!$BQ$27:$BQ$29</c:f>
              <c:strCache>
                <c:ptCount val="3"/>
                <c:pt idx="0">
                  <c:v>Capital</c:v>
                </c:pt>
                <c:pt idx="1">
                  <c:v>Operational</c:v>
                </c:pt>
                <c:pt idx="2">
                  <c:v>Depreciation</c:v>
                </c:pt>
              </c:strCache>
            </c:strRef>
          </c:cat>
          <c:val>
            <c:numRef>
              <c:f>Charts!$BS$27:$BS$29</c:f>
              <c:numCache>
                <c:formatCode>0%</c:formatCode>
                <c:ptCount val="3"/>
                <c:pt idx="0">
                  <c:v>0.20714285714285721</c:v>
                </c:pt>
                <c:pt idx="1">
                  <c:v>-2.5000000000000014E-3</c:v>
                </c:pt>
                <c:pt idx="2">
                  <c:v>-0.12312500000000008</c:v>
                </c:pt>
              </c:numCache>
            </c:numRef>
          </c:val>
        </c:ser>
        <c:ser>
          <c:idx val="2"/>
          <c:order val="2"/>
          <c:tx>
            <c:strRef>
              <c:f>Charts!$BT$26</c:f>
              <c:strCache>
                <c:ptCount val="1"/>
                <c:pt idx="0">
                  <c:v>Gartner Avg.</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Charts!$BQ$27:$BQ$29</c:f>
              <c:strCache>
                <c:ptCount val="3"/>
                <c:pt idx="0">
                  <c:v>Capital</c:v>
                </c:pt>
                <c:pt idx="1">
                  <c:v>Operational</c:v>
                </c:pt>
                <c:pt idx="2">
                  <c:v>Depreciation</c:v>
                </c:pt>
              </c:strCache>
            </c:strRef>
          </c:cat>
          <c:val>
            <c:numRef>
              <c:f>Charts!$BT$27:$BT$29</c:f>
              <c:numCache>
                <c:formatCode>0%</c:formatCode>
                <c:ptCount val="3"/>
                <c:pt idx="0">
                  <c:v>3.6300000000000006E-2</c:v>
                </c:pt>
                <c:pt idx="1">
                  <c:v>5.8299999999999998E-2</c:v>
                </c:pt>
                <c:pt idx="2">
                  <c:v>0.15000000000000008</c:v>
                </c:pt>
              </c:numCache>
            </c:numRef>
          </c:val>
        </c:ser>
        <c:dLbls>
          <c:showLegendKey val="0"/>
          <c:showVal val="0"/>
          <c:showCatName val="0"/>
          <c:showSerName val="0"/>
          <c:showPercent val="0"/>
          <c:showBubbleSize val="0"/>
        </c:dLbls>
        <c:gapWidth val="150"/>
        <c:axId val="192885112"/>
        <c:axId val="192885504"/>
      </c:barChart>
      <c:catAx>
        <c:axId val="192885112"/>
        <c:scaling>
          <c:orientation val="minMax"/>
        </c:scaling>
        <c:delete val="0"/>
        <c:axPos val="b"/>
        <c:numFmt formatCode="General" sourceLinked="0"/>
        <c:majorTickMark val="none"/>
        <c:minorTickMark val="none"/>
        <c:tickLblPos val="low"/>
        <c:crossAx val="192885504"/>
        <c:crosses val="autoZero"/>
        <c:auto val="1"/>
        <c:lblAlgn val="ctr"/>
        <c:lblOffset val="100"/>
        <c:noMultiLvlLbl val="0"/>
      </c:catAx>
      <c:valAx>
        <c:axId val="192885504"/>
        <c:scaling>
          <c:orientation val="minMax"/>
          <c:min val="-0.1"/>
        </c:scaling>
        <c:delete val="0"/>
        <c:axPos val="l"/>
        <c:majorGridlines/>
        <c:numFmt formatCode="0%" sourceLinked="1"/>
        <c:majorTickMark val="none"/>
        <c:minorTickMark val="none"/>
        <c:tickLblPos val="nextTo"/>
        <c:crossAx val="192885112"/>
        <c:crosses val="autoZero"/>
        <c:crossBetween val="between"/>
      </c:valAx>
    </c:plotArea>
    <c:legend>
      <c:legendPos val="r"/>
      <c:overlay val="0"/>
    </c:legend>
    <c:plotVisOnly val="1"/>
    <c:dispBlanksAs val="gap"/>
    <c:showDLblsOverMax val="0"/>
  </c:chart>
  <c:spPr>
    <a:ln>
      <a:no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Charts!$S$67</c:f>
              <c:strCache>
                <c:ptCount val="1"/>
                <c:pt idx="0">
                  <c:v>Global</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Charts!$T$66:$U$66</c:f>
              <c:strCache>
                <c:ptCount val="2"/>
                <c:pt idx="0">
                  <c:v>IT Operating % of OPEX</c:v>
                </c:pt>
                <c:pt idx="1">
                  <c:v>IT Captial % of OPEX</c:v>
                </c:pt>
              </c:strCache>
            </c:strRef>
          </c:cat>
          <c:val>
            <c:numRef>
              <c:f>Charts!$T$67:$U$67</c:f>
              <c:numCache>
                <c:formatCode>0.0%</c:formatCode>
                <c:ptCount val="2"/>
                <c:pt idx="0">
                  <c:v>5.9359263256298714E-2</c:v>
                </c:pt>
                <c:pt idx="1">
                  <c:v>8.8318902892182E-3</c:v>
                </c:pt>
              </c:numCache>
            </c:numRef>
          </c:val>
        </c:ser>
        <c:ser>
          <c:idx val="1"/>
          <c:order val="1"/>
          <c:tx>
            <c:strRef>
              <c:f>Charts!$S$68</c:f>
              <c:strCache>
                <c:ptCount val="1"/>
                <c:pt idx="0">
                  <c:v>US Only</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Charts!$T$66:$U$66</c:f>
              <c:strCache>
                <c:ptCount val="2"/>
                <c:pt idx="0">
                  <c:v>IT Operating % of OPEX</c:v>
                </c:pt>
                <c:pt idx="1">
                  <c:v>IT Captial % of OPEX</c:v>
                </c:pt>
              </c:strCache>
            </c:strRef>
          </c:cat>
          <c:val>
            <c:numRef>
              <c:f>Charts!$T$68:$U$68</c:f>
              <c:numCache>
                <c:formatCode>0.0%</c:formatCode>
                <c:ptCount val="2"/>
                <c:pt idx="0">
                  <c:v>6.5880805178755025E-2</c:v>
                </c:pt>
                <c:pt idx="1">
                  <c:v>9.7088765848012716E-3</c:v>
                </c:pt>
              </c:numCache>
            </c:numRef>
          </c:val>
        </c:ser>
        <c:ser>
          <c:idx val="2"/>
          <c:order val="2"/>
          <c:tx>
            <c:strRef>
              <c:f>Charts!$S$69</c:f>
              <c:strCache>
                <c:ptCount val="1"/>
                <c:pt idx="0">
                  <c:v>Gartner Avg.</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Charts!$T$66:$U$66</c:f>
              <c:strCache>
                <c:ptCount val="2"/>
                <c:pt idx="0">
                  <c:v>IT Operating % of OPEX</c:v>
                </c:pt>
                <c:pt idx="1">
                  <c:v>IT Captial % of OPEX</c:v>
                </c:pt>
              </c:strCache>
            </c:strRef>
          </c:cat>
          <c:val>
            <c:numRef>
              <c:f>Charts!$T$69:$U$69</c:f>
              <c:numCache>
                <c:formatCode>0.0%</c:formatCode>
                <c:ptCount val="2"/>
                <c:pt idx="0">
                  <c:v>2.7900000000000005E-2</c:v>
                </c:pt>
                <c:pt idx="1">
                  <c:v>1.0900000000000002E-2</c:v>
                </c:pt>
              </c:numCache>
            </c:numRef>
          </c:val>
        </c:ser>
        <c:dLbls>
          <c:showLegendKey val="0"/>
          <c:showVal val="0"/>
          <c:showCatName val="0"/>
          <c:showSerName val="0"/>
          <c:showPercent val="0"/>
          <c:showBubbleSize val="0"/>
        </c:dLbls>
        <c:gapWidth val="150"/>
        <c:axId val="192886288"/>
        <c:axId val="192886680"/>
      </c:barChart>
      <c:catAx>
        <c:axId val="192886288"/>
        <c:scaling>
          <c:orientation val="minMax"/>
        </c:scaling>
        <c:delete val="0"/>
        <c:axPos val="b"/>
        <c:numFmt formatCode="General" sourceLinked="0"/>
        <c:majorTickMark val="out"/>
        <c:minorTickMark val="none"/>
        <c:tickLblPos val="nextTo"/>
        <c:crossAx val="192886680"/>
        <c:crosses val="autoZero"/>
        <c:auto val="1"/>
        <c:lblAlgn val="ctr"/>
        <c:lblOffset val="100"/>
        <c:noMultiLvlLbl val="0"/>
      </c:catAx>
      <c:valAx>
        <c:axId val="192886680"/>
        <c:scaling>
          <c:orientation val="minMax"/>
        </c:scaling>
        <c:delete val="0"/>
        <c:axPos val="l"/>
        <c:majorGridlines/>
        <c:numFmt formatCode="0.0%" sourceLinked="1"/>
        <c:majorTickMark val="out"/>
        <c:minorTickMark val="none"/>
        <c:tickLblPos val="nextTo"/>
        <c:crossAx val="192886288"/>
        <c:crosses val="autoZero"/>
        <c:crossBetween val="between"/>
      </c:valAx>
    </c:plotArea>
    <c:legend>
      <c:legendPos val="r"/>
      <c:overlay val="0"/>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drawings/_rels/vmlDrawing2.vml.rels><?xml version="1.0" encoding="UTF-8" standalone="yes"?>
<Relationships xmlns="http://schemas.openxmlformats.org/package/2006/relationships"><Relationship Id="rId1" Type="http://schemas.openxmlformats.org/officeDocument/2006/relationships/image" Target="NULL"/></Relationships>
</file>

<file path=ppt/drawings/_rels/vmlDrawing3.vml.rels><?xml version="1.0" encoding="UTF-8" standalone="yes"?>
<Relationships xmlns="http://schemas.openxmlformats.org/package/2006/relationships"><Relationship Id="rId1" Type="http://schemas.openxmlformats.org/officeDocument/2006/relationships/image" Target="NULL"/></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323663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0" tIns="0" rIns="0" bIns="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8290453"/>
      </p:ext>
    </p:extLst>
  </p:cSld>
  <p:clrMap bg1="lt1" tx1="dk1" bg2="lt2" tx2="dk2" accent1="accent1" accent2="accent2" accent3="accent3" accent4="accent4" accent5="accent5" accent6="accent6" hlink="hlink" folHlink="folHlink"/>
  <p:notesStyle>
    <a:lvl1pPr marL="0" algn="l" defTabSz="914400" rtl="0" eaLnBrk="1" latinLnBrk="0" hangingPunct="1">
      <a:spcBef>
        <a:spcPts val="0"/>
      </a:spcBef>
      <a:spcAft>
        <a:spcPts val="600"/>
      </a:spcAft>
      <a:defRPr sz="1100" kern="1200">
        <a:solidFill>
          <a:schemeClr val="tx1"/>
        </a:solidFill>
        <a:latin typeface="Arial" pitchFamily="34" charset="0"/>
        <a:ea typeface="+mn-ea"/>
        <a:cs typeface="Arial" pitchFamily="34" charset="0"/>
      </a:defRPr>
    </a:lvl1pPr>
    <a:lvl2pPr marL="338138" indent="-112713" algn="l" defTabSz="914400" rtl="0" eaLnBrk="1" latinLnBrk="0" hangingPunct="1">
      <a:spcBef>
        <a:spcPts val="0"/>
      </a:spcBef>
      <a:spcAft>
        <a:spcPts val="600"/>
      </a:spcAft>
      <a:buFont typeface="Arial" pitchFamily="34" charset="0"/>
      <a:buChar char="•"/>
      <a:defRPr sz="1100" kern="1200">
        <a:solidFill>
          <a:schemeClr val="tx1"/>
        </a:solidFill>
        <a:latin typeface="Arial" pitchFamily="34" charset="0"/>
        <a:ea typeface="+mn-ea"/>
        <a:cs typeface="Arial" pitchFamily="34" charset="0"/>
      </a:defRPr>
    </a:lvl2pPr>
    <a:lvl3pPr marL="519113" indent="-125413" algn="l" defTabSz="914400" rtl="0" eaLnBrk="1" latinLnBrk="0" hangingPunct="1">
      <a:spcBef>
        <a:spcPts val="0"/>
      </a:spcBef>
      <a:spcAft>
        <a:spcPts val="600"/>
      </a:spcAft>
      <a:buFont typeface="Arial" pitchFamily="34" charset="0"/>
      <a:buChar char="−"/>
      <a:defRPr sz="1100" kern="1200">
        <a:solidFill>
          <a:schemeClr val="tx1"/>
        </a:solidFill>
        <a:latin typeface="Arial" pitchFamily="34" charset="0"/>
        <a:ea typeface="+mn-ea"/>
        <a:cs typeface="Arial" pitchFamily="34" charset="0"/>
      </a:defRPr>
    </a:lvl3pPr>
    <a:lvl4pPr marL="693738" indent="-117475" algn="l" defTabSz="914400" rtl="0" eaLnBrk="1" latinLnBrk="0" hangingPunct="1">
      <a:spcBef>
        <a:spcPts val="0"/>
      </a:spcBef>
      <a:spcAft>
        <a:spcPts val="600"/>
      </a:spcAft>
      <a:buFont typeface="Courier New" pitchFamily="49" charset="0"/>
      <a:buChar char="o"/>
      <a:defRPr sz="1100" kern="1200">
        <a:solidFill>
          <a:schemeClr val="tx1"/>
        </a:solidFill>
        <a:latin typeface="Arial" pitchFamily="34" charset="0"/>
        <a:ea typeface="+mn-ea"/>
        <a:cs typeface="Arial" pitchFamily="34" charset="0"/>
      </a:defRPr>
    </a:lvl4pPr>
    <a:lvl5pPr marL="857250" indent="-112713" algn="l" defTabSz="914400" rtl="0" eaLnBrk="1" latinLnBrk="0" hangingPunct="1">
      <a:spcBef>
        <a:spcPts val="0"/>
      </a:spcBef>
      <a:spcAft>
        <a:spcPts val="600"/>
      </a:spcAft>
      <a:buFont typeface="Arial" pitchFamily="34" charset="0"/>
      <a:buChar char="•"/>
      <a:defRPr sz="11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4561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06090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740106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237478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26455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2343232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1906288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1020018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346342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493447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00154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p:cNvSpPr>
            <a:spLocks noGrp="1" noRot="1" noChangeAspect="1"/>
          </p:cNvSpPr>
          <p:nvPr>
            <p:ph type="sldImg"/>
          </p:nvPr>
        </p:nvSpPr>
        <p:spPr/>
      </p:sp>
      <p:sp>
        <p:nvSpPr>
          <p:cNvPr id="5" name="Notes Placeholder 4"/>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9291456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2704559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390790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9613520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6148430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752752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069288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2639411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713066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4014561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96587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980689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3036793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6678697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598029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539624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798628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212728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387768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04133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3342328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29015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963606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881608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jpeg"/><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3.jpeg"/><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solidFill>
          <a:schemeClr val="bg1"/>
        </a:solidFill>
        <a:effectLst/>
      </p:bgPr>
    </p:bg>
    <p:spTree>
      <p:nvGrpSpPr>
        <p:cNvPr id="1" name=""/>
        <p:cNvGrpSpPr/>
        <p:nvPr/>
      </p:nvGrpSpPr>
      <p:grpSpPr>
        <a:xfrm>
          <a:off x="0" y="0"/>
          <a:ext cx="0" cy="0"/>
          <a:chOff x="0" y="0"/>
          <a:chExt cx="0" cy="0"/>
        </a:xfrm>
      </p:grpSpPr>
      <p:graphicFrame>
        <p:nvGraphicFramePr>
          <p:cNvPr id="5245" name="Rectangle 125" hidden="1"/>
          <p:cNvGraphicFramePr>
            <a:graphicFrameLocks/>
          </p:cNvGraphicFramePr>
          <p:nvPr>
            <p:custDataLst>
              <p:tags r:id="rId2"/>
            </p:custDataLst>
            <p:extLst>
              <p:ext uri="{D42A27DB-BD31-4B8C-83A1-F6EECF244321}">
                <p14:modId xmlns:p14="http://schemas.microsoft.com/office/powerpoint/2010/main" val="1095976196"/>
              </p:ext>
            </p:extLst>
          </p:nvPr>
        </p:nvGraphicFramePr>
        <p:xfrm>
          <a:off x="0" y="0"/>
          <a:ext cx="171979" cy="158750"/>
        </p:xfrm>
        <a:graphic>
          <a:graphicData uri="http://schemas.openxmlformats.org/presentationml/2006/ole">
            <mc:AlternateContent xmlns:mc="http://schemas.openxmlformats.org/markup-compatibility/2006">
              <mc:Choice xmlns:v="urn:schemas-microsoft-com:vml" Requires="v">
                <p:oleObj spid="_x0000_s2141" name="think-cell Slide" r:id="rId4" imgW="0" imgH="0" progId="TCLayout.ActiveDocument.1">
                  <p:embed/>
                </p:oleObj>
              </mc:Choice>
              <mc:Fallback>
                <p:oleObj name="think-cell Slide" r:id="rId4" imgW="0" imgH="0" progId="TCLayout.ActiveDocument.1">
                  <p:embed/>
                  <p:pic>
                    <p:nvPicPr>
                      <p:cNvPr id="0" name="AutoShape 92"/>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71979"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65" name="Rectangle 45"/>
          <p:cNvSpPr>
            <a:spLocks noGrp="1" noChangeArrowheads="1"/>
          </p:cNvSpPr>
          <p:nvPr>
            <p:ph type="subTitle" idx="1" hasCustomPrompt="1"/>
          </p:nvPr>
        </p:nvSpPr>
        <p:spPr bwMode="gray">
          <a:xfrm>
            <a:off x="1925996" y="2462209"/>
            <a:ext cx="4985848" cy="746125"/>
          </a:xfrm>
          <a:prstGeom prst="rect">
            <a:avLst/>
          </a:prstGeom>
          <a:ln algn="ctr"/>
        </p:spPr>
        <p:txBody>
          <a:bodyPr lIns="0" tIns="0" rIns="0"/>
          <a:lstStyle>
            <a:lvl1pPr marL="0" indent="0">
              <a:spcBef>
                <a:spcPct val="0"/>
              </a:spcBef>
              <a:spcAft>
                <a:spcPct val="0"/>
              </a:spcAft>
              <a:buFont typeface="Arial" charset="0"/>
              <a:buNone/>
              <a:defRPr sz="1600">
                <a:solidFill>
                  <a:srgbClr val="808080"/>
                </a:solidFill>
              </a:defRPr>
            </a:lvl1pPr>
          </a:lstStyle>
          <a:p>
            <a:r>
              <a:rPr lang="en-US" noProof="0" smtClean="0"/>
              <a:t>Click to edit subtitle</a:t>
            </a:r>
            <a:endParaRPr lang="en-US" noProof="0"/>
          </a:p>
        </p:txBody>
      </p:sp>
      <p:sp>
        <p:nvSpPr>
          <p:cNvPr id="5249" name="Rectangle 129"/>
          <p:cNvSpPr>
            <a:spLocks noGrp="1" noChangeArrowheads="1"/>
          </p:cNvSpPr>
          <p:nvPr>
            <p:ph type="ctrTitle" sz="quarter" hasCustomPrompt="1"/>
          </p:nvPr>
        </p:nvSpPr>
        <p:spPr bwMode="gray">
          <a:xfrm>
            <a:off x="1925996" y="884244"/>
            <a:ext cx="4985848" cy="1470025"/>
          </a:xfrm>
        </p:spPr>
        <p:txBody>
          <a:bodyPr tIns="0" bIns="0"/>
          <a:lstStyle>
            <a:lvl1pPr>
              <a:defRPr/>
            </a:lvl1pPr>
          </a:lstStyle>
          <a:p>
            <a:r>
              <a:rPr lang="en-US" noProof="0" smtClean="0"/>
              <a:t>Click to edit title</a:t>
            </a:r>
            <a:endParaRPr lang="en-US" noProof="0"/>
          </a:p>
        </p:txBody>
      </p:sp>
      <p:sp>
        <p:nvSpPr>
          <p:cNvPr id="5255" name="Text Box 135"/>
          <p:cNvSpPr txBox="1">
            <a:spLocks noChangeArrowheads="1"/>
          </p:cNvSpPr>
          <p:nvPr/>
        </p:nvSpPr>
        <p:spPr bwMode="gray">
          <a:xfrm>
            <a:off x="1925996" y="5301208"/>
            <a:ext cx="2018891" cy="153888"/>
          </a:xfrm>
          <a:prstGeom prst="rect">
            <a:avLst/>
          </a:prstGeom>
          <a:noFill/>
          <a:ln w="12700" algn="ctr">
            <a:noFill/>
            <a:miter lim="800000"/>
            <a:headEnd type="none" w="lg" len="lg"/>
            <a:tailEnd type="none" w="lg" len="lg"/>
          </a:ln>
          <a:effectLst/>
        </p:spPr>
        <p:txBody>
          <a:bodyPr wrap="square" lIns="0" tIns="0" rIns="0" bIns="0">
            <a:spAutoFit/>
          </a:bodyPr>
          <a:lstStyle/>
          <a:p>
            <a:r>
              <a:rPr lang="en-US" sz="1000" b="1" noProof="0" dirty="0" smtClean="0">
                <a:solidFill>
                  <a:srgbClr val="808080"/>
                </a:solidFill>
                <a:latin typeface="+mn-lt"/>
              </a:rPr>
              <a:t>GARTNER CONSULTING</a:t>
            </a:r>
            <a:endParaRPr lang="en-US" sz="1000" b="1" noProof="0" dirty="0">
              <a:solidFill>
                <a:srgbClr val="808080"/>
              </a:solidFill>
              <a:latin typeface="+mn-lt"/>
            </a:endParaRPr>
          </a:p>
        </p:txBody>
      </p:sp>
      <p:cxnSp>
        <p:nvCxnSpPr>
          <p:cNvPr id="11" name="Straight Connector 10"/>
          <p:cNvCxnSpPr/>
          <p:nvPr/>
        </p:nvCxnSpPr>
        <p:spPr bwMode="gray">
          <a:xfrm>
            <a:off x="1925996" y="2401336"/>
            <a:ext cx="7595829" cy="0"/>
          </a:xfrm>
          <a:prstGeom prst="line">
            <a:avLst/>
          </a:prstGeom>
          <a:noFill/>
          <a:ln w="12700">
            <a:solidFill>
              <a:schemeClr val="accent1"/>
            </a:solidFill>
            <a:round/>
            <a:headEnd type="none" w="lg" len="lg"/>
            <a:tailEnd type="none" w="lg" len="lg"/>
          </a:ln>
          <a:effectLst/>
        </p:spPr>
      </p:cxnSp>
      <p:sp>
        <p:nvSpPr>
          <p:cNvPr id="19" name="Rectangle 288"/>
          <p:cNvSpPr>
            <a:spLocks noChangeArrowheads="1"/>
          </p:cNvSpPr>
          <p:nvPr/>
        </p:nvSpPr>
        <p:spPr bwMode="gray">
          <a:xfrm>
            <a:off x="1925996" y="5996905"/>
            <a:ext cx="4985848" cy="648370"/>
          </a:xfrm>
          <a:prstGeom prst="rect">
            <a:avLst/>
          </a:prstGeom>
          <a:noFill/>
          <a:ln w="12700">
            <a:noFill/>
            <a:miter lim="800000"/>
            <a:headEnd type="none" w="sm" len="sm"/>
            <a:tailEnd type="none" w="sm" len="sm"/>
          </a:ln>
          <a:effectLst/>
        </p:spPr>
        <p:txBody>
          <a:bodyPr lIns="0" tIns="0" rIns="0" bIns="0"/>
          <a:lstStyle/>
          <a:p>
            <a:pPr algn="l" rtl="0" fontAlgn="base"/>
            <a:r>
              <a:rPr lang="en-US" sz="800" b="0" kern="1200" noProof="0" dirty="0" smtClean="0">
                <a:solidFill>
                  <a:srgbClr val="969696"/>
                </a:solidFill>
                <a:latin typeface="Arial" charset="0"/>
                <a:ea typeface="Arial Unicode MS" pitchFamily="34" charset="-128"/>
                <a:cs typeface="Arial Unicode MS" pitchFamily="34" charset="-128"/>
              </a:rPr>
              <a:t>This presentation, including any supporting materials, is owned by Gartner, Inc. and/or its affiliates and is for the sole use of the intended Gartner audience or other authorized recipients. This presentation may contain information that is confidential, proprietary or otherwise legally protected, and it may not be further copied, distributed or publicly displayed without the express written permission of Gartner, Inc. or its affiliates.</a:t>
            </a:r>
            <a:br>
              <a:rPr lang="en-US" sz="800" b="0" kern="1200" noProof="0" dirty="0" smtClean="0">
                <a:solidFill>
                  <a:srgbClr val="969696"/>
                </a:solidFill>
                <a:latin typeface="Arial" charset="0"/>
                <a:ea typeface="Arial Unicode MS" pitchFamily="34" charset="-128"/>
                <a:cs typeface="Arial Unicode MS" pitchFamily="34" charset="-128"/>
              </a:rPr>
            </a:br>
            <a:r>
              <a:rPr lang="en-US" sz="800" b="0" kern="1200" noProof="0" dirty="0" smtClean="0">
                <a:solidFill>
                  <a:srgbClr val="969696"/>
                </a:solidFill>
                <a:latin typeface="Arial" charset="0"/>
                <a:ea typeface="Arial Unicode MS" pitchFamily="34" charset="-128"/>
                <a:cs typeface="Arial Unicode MS" pitchFamily="34" charset="-128"/>
              </a:rPr>
              <a:t>© 2015 Gartner, Inc. and/or its affiliates. All rights reserved.</a:t>
            </a:r>
          </a:p>
        </p:txBody>
      </p:sp>
      <p:grpSp>
        <p:nvGrpSpPr>
          <p:cNvPr id="21" name="Group 95"/>
          <p:cNvGrpSpPr>
            <a:grpSpLocks noChangeAspect="1"/>
          </p:cNvGrpSpPr>
          <p:nvPr/>
        </p:nvGrpSpPr>
        <p:grpSpPr bwMode="gray">
          <a:xfrm>
            <a:off x="8387292" y="6337298"/>
            <a:ext cx="1143000" cy="257175"/>
            <a:chOff x="3020" y="3469"/>
            <a:chExt cx="1440" cy="326"/>
          </a:xfrm>
        </p:grpSpPr>
        <p:sp>
          <p:nvSpPr>
            <p:cNvPr id="22" name="Freeform 96"/>
            <p:cNvSpPr>
              <a:spLocks noChangeAspect="1"/>
            </p:cNvSpPr>
            <p:nvPr userDrawn="1"/>
          </p:nvSpPr>
          <p:spPr bwMode="gray">
            <a:xfrm>
              <a:off x="4322" y="3576"/>
              <a:ext cx="132" cy="211"/>
            </a:xfrm>
            <a:custGeom>
              <a:avLst/>
              <a:gdLst/>
              <a:ahLst/>
              <a:cxnLst>
                <a:cxn ang="0">
                  <a:pos x="132" y="0"/>
                </a:cxn>
                <a:cxn ang="0">
                  <a:pos x="128" y="50"/>
                </a:cxn>
                <a:cxn ang="0">
                  <a:pos x="106" y="50"/>
                </a:cxn>
                <a:cxn ang="0">
                  <a:pos x="106" y="50"/>
                </a:cxn>
                <a:cxn ang="0">
                  <a:pos x="96" y="50"/>
                </a:cxn>
                <a:cxn ang="0">
                  <a:pos x="86" y="54"/>
                </a:cxn>
                <a:cxn ang="0">
                  <a:pos x="78" y="60"/>
                </a:cxn>
                <a:cxn ang="0">
                  <a:pos x="70" y="66"/>
                </a:cxn>
                <a:cxn ang="0">
                  <a:pos x="64" y="74"/>
                </a:cxn>
                <a:cxn ang="0">
                  <a:pos x="60" y="82"/>
                </a:cxn>
                <a:cxn ang="0">
                  <a:pos x="58" y="92"/>
                </a:cxn>
                <a:cxn ang="0">
                  <a:pos x="58" y="100"/>
                </a:cxn>
                <a:cxn ang="0">
                  <a:pos x="58" y="212"/>
                </a:cxn>
                <a:cxn ang="0">
                  <a:pos x="0" y="212"/>
                </a:cxn>
                <a:cxn ang="0">
                  <a:pos x="0" y="0"/>
                </a:cxn>
                <a:cxn ang="0">
                  <a:pos x="54" y="0"/>
                </a:cxn>
                <a:cxn ang="0">
                  <a:pos x="56" y="26"/>
                </a:cxn>
                <a:cxn ang="0">
                  <a:pos x="56" y="26"/>
                </a:cxn>
                <a:cxn ang="0">
                  <a:pos x="66" y="14"/>
                </a:cxn>
                <a:cxn ang="0">
                  <a:pos x="78" y="6"/>
                </a:cxn>
                <a:cxn ang="0">
                  <a:pos x="94" y="2"/>
                </a:cxn>
                <a:cxn ang="0">
                  <a:pos x="112" y="0"/>
                </a:cxn>
                <a:cxn ang="0">
                  <a:pos x="132" y="0"/>
                </a:cxn>
              </a:cxnLst>
              <a:rect l="0" t="0" r="r" b="b"/>
              <a:pathLst>
                <a:path w="132" h="212">
                  <a:moveTo>
                    <a:pt x="132" y="0"/>
                  </a:moveTo>
                  <a:lnTo>
                    <a:pt x="128" y="50"/>
                  </a:lnTo>
                  <a:lnTo>
                    <a:pt x="106" y="50"/>
                  </a:lnTo>
                  <a:lnTo>
                    <a:pt x="106" y="50"/>
                  </a:lnTo>
                  <a:lnTo>
                    <a:pt x="96" y="50"/>
                  </a:lnTo>
                  <a:lnTo>
                    <a:pt x="86" y="54"/>
                  </a:lnTo>
                  <a:lnTo>
                    <a:pt x="78" y="60"/>
                  </a:lnTo>
                  <a:lnTo>
                    <a:pt x="70" y="66"/>
                  </a:lnTo>
                  <a:lnTo>
                    <a:pt x="64" y="74"/>
                  </a:lnTo>
                  <a:lnTo>
                    <a:pt x="60" y="82"/>
                  </a:lnTo>
                  <a:lnTo>
                    <a:pt x="58" y="92"/>
                  </a:lnTo>
                  <a:lnTo>
                    <a:pt x="58" y="100"/>
                  </a:lnTo>
                  <a:lnTo>
                    <a:pt x="58" y="212"/>
                  </a:lnTo>
                  <a:lnTo>
                    <a:pt x="0" y="212"/>
                  </a:lnTo>
                  <a:lnTo>
                    <a:pt x="0" y="0"/>
                  </a:lnTo>
                  <a:lnTo>
                    <a:pt x="54" y="0"/>
                  </a:lnTo>
                  <a:lnTo>
                    <a:pt x="56" y="26"/>
                  </a:lnTo>
                  <a:lnTo>
                    <a:pt x="56" y="26"/>
                  </a:lnTo>
                  <a:lnTo>
                    <a:pt x="66" y="14"/>
                  </a:lnTo>
                  <a:lnTo>
                    <a:pt x="78" y="6"/>
                  </a:lnTo>
                  <a:lnTo>
                    <a:pt x="94" y="2"/>
                  </a:lnTo>
                  <a:lnTo>
                    <a:pt x="112" y="0"/>
                  </a:lnTo>
                  <a:lnTo>
                    <a:pt x="132" y="0"/>
                  </a:lnTo>
                  <a:close/>
                </a:path>
              </a:pathLst>
            </a:custGeom>
            <a:solidFill>
              <a:srgbClr val="0065A4"/>
            </a:solidFill>
            <a:ln w="9525">
              <a:noFill/>
              <a:round/>
              <a:headEnd/>
              <a:tailEnd/>
            </a:ln>
          </p:spPr>
          <p:txBody>
            <a:bodyPr/>
            <a:lstStyle/>
            <a:p>
              <a:pPr>
                <a:defRPr/>
              </a:pPr>
              <a:endParaRPr lang="en-US" noProof="0" dirty="0">
                <a:ea typeface="+mn-ea"/>
                <a:cs typeface="+mn-cs"/>
              </a:endParaRPr>
            </a:p>
          </p:txBody>
        </p:sp>
        <p:sp>
          <p:nvSpPr>
            <p:cNvPr id="23" name="Freeform 97"/>
            <p:cNvSpPr>
              <a:spLocks noChangeAspect="1"/>
            </p:cNvSpPr>
            <p:nvPr userDrawn="1"/>
          </p:nvSpPr>
          <p:spPr bwMode="gray">
            <a:xfrm>
              <a:off x="3860" y="3570"/>
              <a:ext cx="194" cy="217"/>
            </a:xfrm>
            <a:custGeom>
              <a:avLst/>
              <a:gdLst/>
              <a:ahLst/>
              <a:cxnLst>
                <a:cxn ang="0">
                  <a:pos x="194" y="218"/>
                </a:cxn>
                <a:cxn ang="0">
                  <a:pos x="136" y="218"/>
                </a:cxn>
                <a:cxn ang="0">
                  <a:pos x="136" y="106"/>
                </a:cxn>
                <a:cxn ang="0">
                  <a:pos x="136" y="106"/>
                </a:cxn>
                <a:cxn ang="0">
                  <a:pos x="136" y="88"/>
                </a:cxn>
                <a:cxn ang="0">
                  <a:pos x="134" y="78"/>
                </a:cxn>
                <a:cxn ang="0">
                  <a:pos x="132" y="70"/>
                </a:cxn>
                <a:cxn ang="0">
                  <a:pos x="128" y="64"/>
                </a:cxn>
                <a:cxn ang="0">
                  <a:pos x="122" y="58"/>
                </a:cxn>
                <a:cxn ang="0">
                  <a:pos x="112" y="54"/>
                </a:cxn>
                <a:cxn ang="0">
                  <a:pos x="102" y="52"/>
                </a:cxn>
                <a:cxn ang="0">
                  <a:pos x="102" y="52"/>
                </a:cxn>
                <a:cxn ang="0">
                  <a:pos x="90" y="54"/>
                </a:cxn>
                <a:cxn ang="0">
                  <a:pos x="82" y="56"/>
                </a:cxn>
                <a:cxn ang="0">
                  <a:pos x="74" y="62"/>
                </a:cxn>
                <a:cxn ang="0">
                  <a:pos x="68" y="68"/>
                </a:cxn>
                <a:cxn ang="0">
                  <a:pos x="62" y="76"/>
                </a:cxn>
                <a:cxn ang="0">
                  <a:pos x="60" y="84"/>
                </a:cxn>
                <a:cxn ang="0">
                  <a:pos x="58" y="92"/>
                </a:cxn>
                <a:cxn ang="0">
                  <a:pos x="58" y="102"/>
                </a:cxn>
                <a:cxn ang="0">
                  <a:pos x="58" y="218"/>
                </a:cxn>
                <a:cxn ang="0">
                  <a:pos x="0" y="218"/>
                </a:cxn>
                <a:cxn ang="0">
                  <a:pos x="0" y="6"/>
                </a:cxn>
                <a:cxn ang="0">
                  <a:pos x="52" y="6"/>
                </a:cxn>
                <a:cxn ang="0">
                  <a:pos x="54" y="32"/>
                </a:cxn>
                <a:cxn ang="0">
                  <a:pos x="54" y="32"/>
                </a:cxn>
                <a:cxn ang="0">
                  <a:pos x="64" y="20"/>
                </a:cxn>
                <a:cxn ang="0">
                  <a:pos x="78" y="10"/>
                </a:cxn>
                <a:cxn ang="0">
                  <a:pos x="88" y="6"/>
                </a:cxn>
                <a:cxn ang="0">
                  <a:pos x="96" y="4"/>
                </a:cxn>
                <a:cxn ang="0">
                  <a:pos x="106" y="2"/>
                </a:cxn>
                <a:cxn ang="0">
                  <a:pos x="118" y="0"/>
                </a:cxn>
                <a:cxn ang="0">
                  <a:pos x="118" y="0"/>
                </a:cxn>
                <a:cxn ang="0">
                  <a:pos x="138" y="2"/>
                </a:cxn>
                <a:cxn ang="0">
                  <a:pos x="154" y="8"/>
                </a:cxn>
                <a:cxn ang="0">
                  <a:pos x="168" y="16"/>
                </a:cxn>
                <a:cxn ang="0">
                  <a:pos x="178" y="26"/>
                </a:cxn>
                <a:cxn ang="0">
                  <a:pos x="186" y="40"/>
                </a:cxn>
                <a:cxn ang="0">
                  <a:pos x="190" y="54"/>
                </a:cxn>
                <a:cxn ang="0">
                  <a:pos x="194" y="70"/>
                </a:cxn>
                <a:cxn ang="0">
                  <a:pos x="194" y="86"/>
                </a:cxn>
                <a:cxn ang="0">
                  <a:pos x="194" y="218"/>
                </a:cxn>
              </a:cxnLst>
              <a:rect l="0" t="0" r="r" b="b"/>
              <a:pathLst>
                <a:path w="194" h="218">
                  <a:moveTo>
                    <a:pt x="194" y="218"/>
                  </a:moveTo>
                  <a:lnTo>
                    <a:pt x="136" y="218"/>
                  </a:lnTo>
                  <a:lnTo>
                    <a:pt x="136" y="106"/>
                  </a:lnTo>
                  <a:lnTo>
                    <a:pt x="136" y="106"/>
                  </a:lnTo>
                  <a:lnTo>
                    <a:pt x="136" y="88"/>
                  </a:lnTo>
                  <a:lnTo>
                    <a:pt x="134" y="78"/>
                  </a:lnTo>
                  <a:lnTo>
                    <a:pt x="132" y="70"/>
                  </a:lnTo>
                  <a:lnTo>
                    <a:pt x="128" y="64"/>
                  </a:lnTo>
                  <a:lnTo>
                    <a:pt x="122" y="58"/>
                  </a:lnTo>
                  <a:lnTo>
                    <a:pt x="112" y="54"/>
                  </a:lnTo>
                  <a:lnTo>
                    <a:pt x="102" y="52"/>
                  </a:lnTo>
                  <a:lnTo>
                    <a:pt x="102" y="52"/>
                  </a:lnTo>
                  <a:lnTo>
                    <a:pt x="90" y="54"/>
                  </a:lnTo>
                  <a:lnTo>
                    <a:pt x="82" y="56"/>
                  </a:lnTo>
                  <a:lnTo>
                    <a:pt x="74" y="62"/>
                  </a:lnTo>
                  <a:lnTo>
                    <a:pt x="68" y="68"/>
                  </a:lnTo>
                  <a:lnTo>
                    <a:pt x="62" y="76"/>
                  </a:lnTo>
                  <a:lnTo>
                    <a:pt x="60" y="84"/>
                  </a:lnTo>
                  <a:lnTo>
                    <a:pt x="58" y="92"/>
                  </a:lnTo>
                  <a:lnTo>
                    <a:pt x="58" y="102"/>
                  </a:lnTo>
                  <a:lnTo>
                    <a:pt x="58" y="218"/>
                  </a:lnTo>
                  <a:lnTo>
                    <a:pt x="0" y="218"/>
                  </a:lnTo>
                  <a:lnTo>
                    <a:pt x="0" y="6"/>
                  </a:lnTo>
                  <a:lnTo>
                    <a:pt x="52" y="6"/>
                  </a:lnTo>
                  <a:lnTo>
                    <a:pt x="54" y="32"/>
                  </a:lnTo>
                  <a:lnTo>
                    <a:pt x="54" y="32"/>
                  </a:lnTo>
                  <a:lnTo>
                    <a:pt x="64" y="20"/>
                  </a:lnTo>
                  <a:lnTo>
                    <a:pt x="78" y="10"/>
                  </a:lnTo>
                  <a:lnTo>
                    <a:pt x="88" y="6"/>
                  </a:lnTo>
                  <a:lnTo>
                    <a:pt x="96" y="4"/>
                  </a:lnTo>
                  <a:lnTo>
                    <a:pt x="106" y="2"/>
                  </a:lnTo>
                  <a:lnTo>
                    <a:pt x="118" y="0"/>
                  </a:lnTo>
                  <a:lnTo>
                    <a:pt x="118" y="0"/>
                  </a:lnTo>
                  <a:lnTo>
                    <a:pt x="138" y="2"/>
                  </a:lnTo>
                  <a:lnTo>
                    <a:pt x="154" y="8"/>
                  </a:lnTo>
                  <a:lnTo>
                    <a:pt x="168" y="16"/>
                  </a:lnTo>
                  <a:lnTo>
                    <a:pt x="178" y="26"/>
                  </a:lnTo>
                  <a:lnTo>
                    <a:pt x="186" y="40"/>
                  </a:lnTo>
                  <a:lnTo>
                    <a:pt x="190" y="54"/>
                  </a:lnTo>
                  <a:lnTo>
                    <a:pt x="194" y="70"/>
                  </a:lnTo>
                  <a:lnTo>
                    <a:pt x="194" y="86"/>
                  </a:lnTo>
                  <a:lnTo>
                    <a:pt x="194" y="218"/>
                  </a:lnTo>
                  <a:close/>
                </a:path>
              </a:pathLst>
            </a:custGeom>
            <a:solidFill>
              <a:srgbClr val="0065A4"/>
            </a:solidFill>
            <a:ln w="9525">
              <a:noFill/>
              <a:round/>
              <a:headEnd/>
              <a:tailEnd/>
            </a:ln>
          </p:spPr>
          <p:txBody>
            <a:bodyPr/>
            <a:lstStyle/>
            <a:p>
              <a:pPr>
                <a:defRPr/>
              </a:pPr>
              <a:endParaRPr lang="en-US" noProof="0" dirty="0">
                <a:ea typeface="+mn-ea"/>
                <a:cs typeface="+mn-cs"/>
              </a:endParaRPr>
            </a:p>
          </p:txBody>
        </p:sp>
        <p:sp>
          <p:nvSpPr>
            <p:cNvPr id="24" name="Freeform 98"/>
            <p:cNvSpPr>
              <a:spLocks noChangeAspect="1"/>
            </p:cNvSpPr>
            <p:nvPr userDrawn="1"/>
          </p:nvSpPr>
          <p:spPr bwMode="gray">
            <a:xfrm>
              <a:off x="3720" y="3515"/>
              <a:ext cx="114" cy="276"/>
            </a:xfrm>
            <a:custGeom>
              <a:avLst/>
              <a:gdLst/>
              <a:ahLst/>
              <a:cxnLst>
                <a:cxn ang="0">
                  <a:pos x="114" y="224"/>
                </a:cxn>
                <a:cxn ang="0">
                  <a:pos x="110" y="272"/>
                </a:cxn>
                <a:cxn ang="0">
                  <a:pos x="110" y="272"/>
                </a:cxn>
                <a:cxn ang="0">
                  <a:pos x="90" y="276"/>
                </a:cxn>
                <a:cxn ang="0">
                  <a:pos x="70" y="276"/>
                </a:cxn>
                <a:cxn ang="0">
                  <a:pos x="70" y="276"/>
                </a:cxn>
                <a:cxn ang="0">
                  <a:pos x="50" y="276"/>
                </a:cxn>
                <a:cxn ang="0">
                  <a:pos x="36" y="272"/>
                </a:cxn>
                <a:cxn ang="0">
                  <a:pos x="24" y="266"/>
                </a:cxn>
                <a:cxn ang="0">
                  <a:pos x="14" y="258"/>
                </a:cxn>
                <a:cxn ang="0">
                  <a:pos x="8" y="248"/>
                </a:cxn>
                <a:cxn ang="0">
                  <a:pos x="2" y="234"/>
                </a:cxn>
                <a:cxn ang="0">
                  <a:pos x="0" y="220"/>
                </a:cxn>
                <a:cxn ang="0">
                  <a:pos x="0" y="202"/>
                </a:cxn>
                <a:cxn ang="0">
                  <a:pos x="0" y="0"/>
                </a:cxn>
                <a:cxn ang="0">
                  <a:pos x="58" y="0"/>
                </a:cxn>
                <a:cxn ang="0">
                  <a:pos x="58" y="60"/>
                </a:cxn>
                <a:cxn ang="0">
                  <a:pos x="114" y="60"/>
                </a:cxn>
                <a:cxn ang="0">
                  <a:pos x="110" y="110"/>
                </a:cxn>
                <a:cxn ang="0">
                  <a:pos x="58" y="110"/>
                </a:cxn>
                <a:cxn ang="0">
                  <a:pos x="58" y="198"/>
                </a:cxn>
                <a:cxn ang="0">
                  <a:pos x="58" y="198"/>
                </a:cxn>
                <a:cxn ang="0">
                  <a:pos x="58" y="210"/>
                </a:cxn>
                <a:cxn ang="0">
                  <a:pos x="62" y="220"/>
                </a:cxn>
                <a:cxn ang="0">
                  <a:pos x="66" y="224"/>
                </a:cxn>
                <a:cxn ang="0">
                  <a:pos x="70" y="226"/>
                </a:cxn>
                <a:cxn ang="0">
                  <a:pos x="84" y="228"/>
                </a:cxn>
                <a:cxn ang="0">
                  <a:pos x="84" y="228"/>
                </a:cxn>
                <a:cxn ang="0">
                  <a:pos x="98" y="228"/>
                </a:cxn>
                <a:cxn ang="0">
                  <a:pos x="114" y="224"/>
                </a:cxn>
                <a:cxn ang="0">
                  <a:pos x="114" y="224"/>
                </a:cxn>
              </a:cxnLst>
              <a:rect l="0" t="0" r="r" b="b"/>
              <a:pathLst>
                <a:path w="114" h="276">
                  <a:moveTo>
                    <a:pt x="114" y="224"/>
                  </a:moveTo>
                  <a:lnTo>
                    <a:pt x="110" y="272"/>
                  </a:lnTo>
                  <a:lnTo>
                    <a:pt x="110" y="272"/>
                  </a:lnTo>
                  <a:lnTo>
                    <a:pt x="90" y="276"/>
                  </a:lnTo>
                  <a:lnTo>
                    <a:pt x="70" y="276"/>
                  </a:lnTo>
                  <a:lnTo>
                    <a:pt x="70" y="276"/>
                  </a:lnTo>
                  <a:lnTo>
                    <a:pt x="50" y="276"/>
                  </a:lnTo>
                  <a:lnTo>
                    <a:pt x="36" y="272"/>
                  </a:lnTo>
                  <a:lnTo>
                    <a:pt x="24" y="266"/>
                  </a:lnTo>
                  <a:lnTo>
                    <a:pt x="14" y="258"/>
                  </a:lnTo>
                  <a:lnTo>
                    <a:pt x="8" y="248"/>
                  </a:lnTo>
                  <a:lnTo>
                    <a:pt x="2" y="234"/>
                  </a:lnTo>
                  <a:lnTo>
                    <a:pt x="0" y="220"/>
                  </a:lnTo>
                  <a:lnTo>
                    <a:pt x="0" y="202"/>
                  </a:lnTo>
                  <a:lnTo>
                    <a:pt x="0" y="0"/>
                  </a:lnTo>
                  <a:lnTo>
                    <a:pt x="58" y="0"/>
                  </a:lnTo>
                  <a:lnTo>
                    <a:pt x="58" y="60"/>
                  </a:lnTo>
                  <a:lnTo>
                    <a:pt x="114" y="60"/>
                  </a:lnTo>
                  <a:lnTo>
                    <a:pt x="110" y="110"/>
                  </a:lnTo>
                  <a:lnTo>
                    <a:pt x="58" y="110"/>
                  </a:lnTo>
                  <a:lnTo>
                    <a:pt x="58" y="198"/>
                  </a:lnTo>
                  <a:lnTo>
                    <a:pt x="58" y="198"/>
                  </a:lnTo>
                  <a:lnTo>
                    <a:pt x="58" y="210"/>
                  </a:lnTo>
                  <a:lnTo>
                    <a:pt x="62" y="220"/>
                  </a:lnTo>
                  <a:lnTo>
                    <a:pt x="66" y="224"/>
                  </a:lnTo>
                  <a:lnTo>
                    <a:pt x="70" y="226"/>
                  </a:lnTo>
                  <a:lnTo>
                    <a:pt x="84" y="228"/>
                  </a:lnTo>
                  <a:lnTo>
                    <a:pt x="84" y="228"/>
                  </a:lnTo>
                  <a:lnTo>
                    <a:pt x="98" y="228"/>
                  </a:lnTo>
                  <a:lnTo>
                    <a:pt x="114" y="224"/>
                  </a:lnTo>
                  <a:lnTo>
                    <a:pt x="114" y="224"/>
                  </a:lnTo>
                  <a:close/>
                </a:path>
              </a:pathLst>
            </a:custGeom>
            <a:solidFill>
              <a:srgbClr val="0065A4"/>
            </a:solidFill>
            <a:ln w="9525">
              <a:noFill/>
              <a:round/>
              <a:headEnd/>
              <a:tailEnd/>
            </a:ln>
          </p:spPr>
          <p:txBody>
            <a:bodyPr/>
            <a:lstStyle/>
            <a:p>
              <a:pPr>
                <a:defRPr/>
              </a:pPr>
              <a:endParaRPr lang="en-US" noProof="0" dirty="0">
                <a:ea typeface="+mn-ea"/>
                <a:cs typeface="+mn-cs"/>
              </a:endParaRPr>
            </a:p>
          </p:txBody>
        </p:sp>
        <p:sp>
          <p:nvSpPr>
            <p:cNvPr id="25" name="Freeform 99"/>
            <p:cNvSpPr>
              <a:spLocks noChangeAspect="1"/>
            </p:cNvSpPr>
            <p:nvPr userDrawn="1"/>
          </p:nvSpPr>
          <p:spPr bwMode="gray">
            <a:xfrm>
              <a:off x="3574" y="3576"/>
              <a:ext cx="126" cy="211"/>
            </a:xfrm>
            <a:custGeom>
              <a:avLst/>
              <a:gdLst/>
              <a:ahLst/>
              <a:cxnLst>
                <a:cxn ang="0">
                  <a:pos x="126" y="0"/>
                </a:cxn>
                <a:cxn ang="0">
                  <a:pos x="122" y="50"/>
                </a:cxn>
                <a:cxn ang="0">
                  <a:pos x="106" y="50"/>
                </a:cxn>
                <a:cxn ang="0">
                  <a:pos x="106" y="50"/>
                </a:cxn>
                <a:cxn ang="0">
                  <a:pos x="96" y="50"/>
                </a:cxn>
                <a:cxn ang="0">
                  <a:pos x="86" y="54"/>
                </a:cxn>
                <a:cxn ang="0">
                  <a:pos x="76" y="60"/>
                </a:cxn>
                <a:cxn ang="0">
                  <a:pos x="70" y="66"/>
                </a:cxn>
                <a:cxn ang="0">
                  <a:pos x="64" y="74"/>
                </a:cxn>
                <a:cxn ang="0">
                  <a:pos x="60" y="82"/>
                </a:cxn>
                <a:cxn ang="0">
                  <a:pos x="58" y="92"/>
                </a:cxn>
                <a:cxn ang="0">
                  <a:pos x="58" y="100"/>
                </a:cxn>
                <a:cxn ang="0">
                  <a:pos x="58" y="212"/>
                </a:cxn>
                <a:cxn ang="0">
                  <a:pos x="0" y="212"/>
                </a:cxn>
                <a:cxn ang="0">
                  <a:pos x="0" y="0"/>
                </a:cxn>
                <a:cxn ang="0">
                  <a:pos x="54" y="0"/>
                </a:cxn>
                <a:cxn ang="0">
                  <a:pos x="56" y="26"/>
                </a:cxn>
                <a:cxn ang="0">
                  <a:pos x="56" y="26"/>
                </a:cxn>
                <a:cxn ang="0">
                  <a:pos x="66" y="14"/>
                </a:cxn>
                <a:cxn ang="0">
                  <a:pos x="80" y="6"/>
                </a:cxn>
                <a:cxn ang="0">
                  <a:pos x="94" y="2"/>
                </a:cxn>
                <a:cxn ang="0">
                  <a:pos x="112" y="0"/>
                </a:cxn>
                <a:cxn ang="0">
                  <a:pos x="126" y="0"/>
                </a:cxn>
              </a:cxnLst>
              <a:rect l="0" t="0" r="r" b="b"/>
              <a:pathLst>
                <a:path w="126" h="212">
                  <a:moveTo>
                    <a:pt x="126" y="0"/>
                  </a:moveTo>
                  <a:lnTo>
                    <a:pt x="122" y="50"/>
                  </a:lnTo>
                  <a:lnTo>
                    <a:pt x="106" y="50"/>
                  </a:lnTo>
                  <a:lnTo>
                    <a:pt x="106" y="50"/>
                  </a:lnTo>
                  <a:lnTo>
                    <a:pt x="96" y="50"/>
                  </a:lnTo>
                  <a:lnTo>
                    <a:pt x="86" y="54"/>
                  </a:lnTo>
                  <a:lnTo>
                    <a:pt x="76" y="60"/>
                  </a:lnTo>
                  <a:lnTo>
                    <a:pt x="70" y="66"/>
                  </a:lnTo>
                  <a:lnTo>
                    <a:pt x="64" y="74"/>
                  </a:lnTo>
                  <a:lnTo>
                    <a:pt x="60" y="82"/>
                  </a:lnTo>
                  <a:lnTo>
                    <a:pt x="58" y="92"/>
                  </a:lnTo>
                  <a:lnTo>
                    <a:pt x="58" y="100"/>
                  </a:lnTo>
                  <a:lnTo>
                    <a:pt x="58" y="212"/>
                  </a:lnTo>
                  <a:lnTo>
                    <a:pt x="0" y="212"/>
                  </a:lnTo>
                  <a:lnTo>
                    <a:pt x="0" y="0"/>
                  </a:lnTo>
                  <a:lnTo>
                    <a:pt x="54" y="0"/>
                  </a:lnTo>
                  <a:lnTo>
                    <a:pt x="56" y="26"/>
                  </a:lnTo>
                  <a:lnTo>
                    <a:pt x="56" y="26"/>
                  </a:lnTo>
                  <a:lnTo>
                    <a:pt x="66" y="14"/>
                  </a:lnTo>
                  <a:lnTo>
                    <a:pt x="80" y="6"/>
                  </a:lnTo>
                  <a:lnTo>
                    <a:pt x="94" y="2"/>
                  </a:lnTo>
                  <a:lnTo>
                    <a:pt x="112" y="0"/>
                  </a:lnTo>
                  <a:lnTo>
                    <a:pt x="126" y="0"/>
                  </a:lnTo>
                  <a:close/>
                </a:path>
              </a:pathLst>
            </a:custGeom>
            <a:solidFill>
              <a:srgbClr val="0065A4"/>
            </a:solidFill>
            <a:ln w="9525">
              <a:noFill/>
              <a:round/>
              <a:headEnd/>
              <a:tailEnd/>
            </a:ln>
          </p:spPr>
          <p:txBody>
            <a:bodyPr/>
            <a:lstStyle/>
            <a:p>
              <a:pPr>
                <a:defRPr/>
              </a:pPr>
              <a:endParaRPr lang="en-US" noProof="0" dirty="0">
                <a:ea typeface="+mn-ea"/>
                <a:cs typeface="+mn-cs"/>
              </a:endParaRPr>
            </a:p>
          </p:txBody>
        </p:sp>
        <p:sp>
          <p:nvSpPr>
            <p:cNvPr id="26" name="Freeform 100"/>
            <p:cNvSpPr>
              <a:spLocks noChangeAspect="1"/>
            </p:cNvSpPr>
            <p:nvPr userDrawn="1"/>
          </p:nvSpPr>
          <p:spPr bwMode="gray">
            <a:xfrm>
              <a:off x="3020" y="3469"/>
              <a:ext cx="294" cy="326"/>
            </a:xfrm>
            <a:custGeom>
              <a:avLst/>
              <a:gdLst/>
              <a:ahLst/>
              <a:cxnLst>
                <a:cxn ang="0">
                  <a:pos x="294" y="296"/>
                </a:cxn>
                <a:cxn ang="0">
                  <a:pos x="234" y="320"/>
                </a:cxn>
                <a:cxn ang="0">
                  <a:pos x="202" y="326"/>
                </a:cxn>
                <a:cxn ang="0">
                  <a:pos x="164" y="326"/>
                </a:cxn>
                <a:cxn ang="0">
                  <a:pos x="148" y="326"/>
                </a:cxn>
                <a:cxn ang="0">
                  <a:pos x="114" y="320"/>
                </a:cxn>
                <a:cxn ang="0">
                  <a:pos x="84" y="308"/>
                </a:cxn>
                <a:cxn ang="0">
                  <a:pos x="58" y="292"/>
                </a:cxn>
                <a:cxn ang="0">
                  <a:pos x="36" y="272"/>
                </a:cxn>
                <a:cxn ang="0">
                  <a:pos x="20" y="246"/>
                </a:cxn>
                <a:cxn ang="0">
                  <a:pos x="8" y="216"/>
                </a:cxn>
                <a:cxn ang="0">
                  <a:pos x="2" y="182"/>
                </a:cxn>
                <a:cxn ang="0">
                  <a:pos x="0" y="164"/>
                </a:cxn>
                <a:cxn ang="0">
                  <a:pos x="4" y="128"/>
                </a:cxn>
                <a:cxn ang="0">
                  <a:pos x="12" y="96"/>
                </a:cxn>
                <a:cxn ang="0">
                  <a:pos x="28" y="68"/>
                </a:cxn>
                <a:cxn ang="0">
                  <a:pos x="48" y="44"/>
                </a:cxn>
                <a:cxn ang="0">
                  <a:pos x="72" y="26"/>
                </a:cxn>
                <a:cxn ang="0">
                  <a:pos x="100" y="12"/>
                </a:cxn>
                <a:cxn ang="0">
                  <a:pos x="130" y="2"/>
                </a:cxn>
                <a:cxn ang="0">
                  <a:pos x="164" y="0"/>
                </a:cxn>
                <a:cxn ang="0">
                  <a:pos x="182" y="0"/>
                </a:cxn>
                <a:cxn ang="0">
                  <a:pos x="216" y="4"/>
                </a:cxn>
                <a:cxn ang="0">
                  <a:pos x="248" y="14"/>
                </a:cxn>
                <a:cxn ang="0">
                  <a:pos x="276" y="30"/>
                </a:cxn>
                <a:cxn ang="0">
                  <a:pos x="250" y="82"/>
                </a:cxn>
                <a:cxn ang="0">
                  <a:pos x="232" y="70"/>
                </a:cxn>
                <a:cxn ang="0">
                  <a:pos x="188" y="56"/>
                </a:cxn>
                <a:cxn ang="0">
                  <a:pos x="162" y="56"/>
                </a:cxn>
                <a:cxn ang="0">
                  <a:pos x="122" y="64"/>
                </a:cxn>
                <a:cxn ang="0">
                  <a:pos x="90" y="86"/>
                </a:cxn>
                <a:cxn ang="0">
                  <a:pos x="72" y="120"/>
                </a:cxn>
                <a:cxn ang="0">
                  <a:pos x="64" y="160"/>
                </a:cxn>
                <a:cxn ang="0">
                  <a:pos x="66" y="184"/>
                </a:cxn>
                <a:cxn ang="0">
                  <a:pos x="80" y="224"/>
                </a:cxn>
                <a:cxn ang="0">
                  <a:pos x="106" y="254"/>
                </a:cxn>
                <a:cxn ang="0">
                  <a:pos x="144" y="270"/>
                </a:cxn>
                <a:cxn ang="0">
                  <a:pos x="166" y="272"/>
                </a:cxn>
                <a:cxn ang="0">
                  <a:pos x="204" y="270"/>
                </a:cxn>
                <a:cxn ang="0">
                  <a:pos x="234" y="260"/>
                </a:cxn>
                <a:cxn ang="0">
                  <a:pos x="170" y="194"/>
                </a:cxn>
                <a:cxn ang="0">
                  <a:pos x="294" y="140"/>
                </a:cxn>
              </a:cxnLst>
              <a:rect l="0" t="0" r="r" b="b"/>
              <a:pathLst>
                <a:path w="294" h="326">
                  <a:moveTo>
                    <a:pt x="294" y="296"/>
                  </a:moveTo>
                  <a:lnTo>
                    <a:pt x="294" y="296"/>
                  </a:lnTo>
                  <a:lnTo>
                    <a:pt x="266" y="310"/>
                  </a:lnTo>
                  <a:lnTo>
                    <a:pt x="234" y="320"/>
                  </a:lnTo>
                  <a:lnTo>
                    <a:pt x="218" y="322"/>
                  </a:lnTo>
                  <a:lnTo>
                    <a:pt x="202" y="326"/>
                  </a:lnTo>
                  <a:lnTo>
                    <a:pt x="184" y="326"/>
                  </a:lnTo>
                  <a:lnTo>
                    <a:pt x="164" y="326"/>
                  </a:lnTo>
                  <a:lnTo>
                    <a:pt x="164" y="326"/>
                  </a:lnTo>
                  <a:lnTo>
                    <a:pt x="148" y="326"/>
                  </a:lnTo>
                  <a:lnTo>
                    <a:pt x="130" y="324"/>
                  </a:lnTo>
                  <a:lnTo>
                    <a:pt x="114" y="320"/>
                  </a:lnTo>
                  <a:lnTo>
                    <a:pt x="98" y="314"/>
                  </a:lnTo>
                  <a:lnTo>
                    <a:pt x="84" y="308"/>
                  </a:lnTo>
                  <a:lnTo>
                    <a:pt x="70" y="300"/>
                  </a:lnTo>
                  <a:lnTo>
                    <a:pt x="58" y="292"/>
                  </a:lnTo>
                  <a:lnTo>
                    <a:pt x="46" y="282"/>
                  </a:lnTo>
                  <a:lnTo>
                    <a:pt x="36" y="272"/>
                  </a:lnTo>
                  <a:lnTo>
                    <a:pt x="28" y="258"/>
                  </a:lnTo>
                  <a:lnTo>
                    <a:pt x="20" y="246"/>
                  </a:lnTo>
                  <a:lnTo>
                    <a:pt x="12" y="232"/>
                  </a:lnTo>
                  <a:lnTo>
                    <a:pt x="8" y="216"/>
                  </a:lnTo>
                  <a:lnTo>
                    <a:pt x="4" y="200"/>
                  </a:lnTo>
                  <a:lnTo>
                    <a:pt x="2" y="182"/>
                  </a:lnTo>
                  <a:lnTo>
                    <a:pt x="0" y="164"/>
                  </a:lnTo>
                  <a:lnTo>
                    <a:pt x="0" y="164"/>
                  </a:lnTo>
                  <a:lnTo>
                    <a:pt x="2" y="146"/>
                  </a:lnTo>
                  <a:lnTo>
                    <a:pt x="4" y="128"/>
                  </a:lnTo>
                  <a:lnTo>
                    <a:pt x="8" y="112"/>
                  </a:lnTo>
                  <a:lnTo>
                    <a:pt x="12" y="96"/>
                  </a:lnTo>
                  <a:lnTo>
                    <a:pt x="20" y="82"/>
                  </a:lnTo>
                  <a:lnTo>
                    <a:pt x="28" y="68"/>
                  </a:lnTo>
                  <a:lnTo>
                    <a:pt x="36" y="56"/>
                  </a:lnTo>
                  <a:lnTo>
                    <a:pt x="48" y="44"/>
                  </a:lnTo>
                  <a:lnTo>
                    <a:pt x="58" y="34"/>
                  </a:lnTo>
                  <a:lnTo>
                    <a:pt x="72" y="26"/>
                  </a:lnTo>
                  <a:lnTo>
                    <a:pt x="84" y="18"/>
                  </a:lnTo>
                  <a:lnTo>
                    <a:pt x="100" y="12"/>
                  </a:lnTo>
                  <a:lnTo>
                    <a:pt x="114" y="6"/>
                  </a:lnTo>
                  <a:lnTo>
                    <a:pt x="130" y="2"/>
                  </a:lnTo>
                  <a:lnTo>
                    <a:pt x="148" y="0"/>
                  </a:lnTo>
                  <a:lnTo>
                    <a:pt x="164" y="0"/>
                  </a:lnTo>
                  <a:lnTo>
                    <a:pt x="164" y="0"/>
                  </a:lnTo>
                  <a:lnTo>
                    <a:pt x="182" y="0"/>
                  </a:lnTo>
                  <a:lnTo>
                    <a:pt x="200" y="2"/>
                  </a:lnTo>
                  <a:lnTo>
                    <a:pt x="216" y="4"/>
                  </a:lnTo>
                  <a:lnTo>
                    <a:pt x="232" y="8"/>
                  </a:lnTo>
                  <a:lnTo>
                    <a:pt x="248" y="14"/>
                  </a:lnTo>
                  <a:lnTo>
                    <a:pt x="262" y="22"/>
                  </a:lnTo>
                  <a:lnTo>
                    <a:pt x="276" y="30"/>
                  </a:lnTo>
                  <a:lnTo>
                    <a:pt x="290" y="40"/>
                  </a:lnTo>
                  <a:lnTo>
                    <a:pt x="250" y="82"/>
                  </a:lnTo>
                  <a:lnTo>
                    <a:pt x="250" y="82"/>
                  </a:lnTo>
                  <a:lnTo>
                    <a:pt x="232" y="70"/>
                  </a:lnTo>
                  <a:lnTo>
                    <a:pt x="212" y="62"/>
                  </a:lnTo>
                  <a:lnTo>
                    <a:pt x="188" y="56"/>
                  </a:lnTo>
                  <a:lnTo>
                    <a:pt x="162" y="56"/>
                  </a:lnTo>
                  <a:lnTo>
                    <a:pt x="162" y="56"/>
                  </a:lnTo>
                  <a:lnTo>
                    <a:pt x="140" y="58"/>
                  </a:lnTo>
                  <a:lnTo>
                    <a:pt x="122" y="64"/>
                  </a:lnTo>
                  <a:lnTo>
                    <a:pt x="104" y="74"/>
                  </a:lnTo>
                  <a:lnTo>
                    <a:pt x="90" y="86"/>
                  </a:lnTo>
                  <a:lnTo>
                    <a:pt x="80" y="102"/>
                  </a:lnTo>
                  <a:lnTo>
                    <a:pt x="72" y="120"/>
                  </a:lnTo>
                  <a:lnTo>
                    <a:pt x="66" y="140"/>
                  </a:lnTo>
                  <a:lnTo>
                    <a:pt x="64" y="160"/>
                  </a:lnTo>
                  <a:lnTo>
                    <a:pt x="64" y="160"/>
                  </a:lnTo>
                  <a:lnTo>
                    <a:pt x="66" y="184"/>
                  </a:lnTo>
                  <a:lnTo>
                    <a:pt x="72" y="206"/>
                  </a:lnTo>
                  <a:lnTo>
                    <a:pt x="80" y="224"/>
                  </a:lnTo>
                  <a:lnTo>
                    <a:pt x="92" y="240"/>
                  </a:lnTo>
                  <a:lnTo>
                    <a:pt x="106" y="254"/>
                  </a:lnTo>
                  <a:lnTo>
                    <a:pt x="124" y="262"/>
                  </a:lnTo>
                  <a:lnTo>
                    <a:pt x="144" y="270"/>
                  </a:lnTo>
                  <a:lnTo>
                    <a:pt x="166" y="272"/>
                  </a:lnTo>
                  <a:lnTo>
                    <a:pt x="166" y="272"/>
                  </a:lnTo>
                  <a:lnTo>
                    <a:pt x="186" y="272"/>
                  </a:lnTo>
                  <a:lnTo>
                    <a:pt x="204" y="270"/>
                  </a:lnTo>
                  <a:lnTo>
                    <a:pt x="220" y="266"/>
                  </a:lnTo>
                  <a:lnTo>
                    <a:pt x="234" y="260"/>
                  </a:lnTo>
                  <a:lnTo>
                    <a:pt x="234" y="194"/>
                  </a:lnTo>
                  <a:lnTo>
                    <a:pt x="170" y="194"/>
                  </a:lnTo>
                  <a:lnTo>
                    <a:pt x="174" y="140"/>
                  </a:lnTo>
                  <a:lnTo>
                    <a:pt x="294" y="140"/>
                  </a:lnTo>
                  <a:lnTo>
                    <a:pt x="294" y="296"/>
                  </a:lnTo>
                  <a:close/>
                </a:path>
              </a:pathLst>
            </a:custGeom>
            <a:solidFill>
              <a:srgbClr val="0065A4"/>
            </a:solidFill>
            <a:ln w="9525">
              <a:noFill/>
              <a:round/>
              <a:headEnd/>
              <a:tailEnd/>
            </a:ln>
          </p:spPr>
          <p:txBody>
            <a:bodyPr/>
            <a:lstStyle/>
            <a:p>
              <a:pPr>
                <a:defRPr/>
              </a:pPr>
              <a:endParaRPr lang="en-US" noProof="0" dirty="0">
                <a:ea typeface="+mn-ea"/>
                <a:cs typeface="+mn-cs"/>
              </a:endParaRPr>
            </a:p>
          </p:txBody>
        </p:sp>
        <p:sp>
          <p:nvSpPr>
            <p:cNvPr id="27" name="Freeform 101"/>
            <p:cNvSpPr>
              <a:spLocks noChangeAspect="1" noEditPoints="1"/>
            </p:cNvSpPr>
            <p:nvPr userDrawn="1"/>
          </p:nvSpPr>
          <p:spPr bwMode="gray">
            <a:xfrm>
              <a:off x="4080" y="3570"/>
              <a:ext cx="216" cy="223"/>
            </a:xfrm>
            <a:custGeom>
              <a:avLst/>
              <a:gdLst/>
              <a:ahLst/>
              <a:cxnLst>
                <a:cxn ang="0">
                  <a:pos x="58" y="132"/>
                </a:cxn>
                <a:cxn ang="0">
                  <a:pos x="60" y="142"/>
                </a:cxn>
                <a:cxn ang="0">
                  <a:pos x="70" y="158"/>
                </a:cxn>
                <a:cxn ang="0">
                  <a:pos x="84" y="170"/>
                </a:cxn>
                <a:cxn ang="0">
                  <a:pos x="102" y="176"/>
                </a:cxn>
                <a:cxn ang="0">
                  <a:pos x="112" y="176"/>
                </a:cxn>
                <a:cxn ang="0">
                  <a:pos x="144" y="172"/>
                </a:cxn>
                <a:cxn ang="0">
                  <a:pos x="170" y="150"/>
                </a:cxn>
                <a:cxn ang="0">
                  <a:pos x="208" y="180"/>
                </a:cxn>
                <a:cxn ang="0">
                  <a:pos x="188" y="200"/>
                </a:cxn>
                <a:cxn ang="0">
                  <a:pos x="164" y="214"/>
                </a:cxn>
                <a:cxn ang="0">
                  <a:pos x="140" y="222"/>
                </a:cxn>
                <a:cxn ang="0">
                  <a:pos x="112" y="224"/>
                </a:cxn>
                <a:cxn ang="0">
                  <a:pos x="90" y="222"/>
                </a:cxn>
                <a:cxn ang="0">
                  <a:pos x="50" y="206"/>
                </a:cxn>
                <a:cxn ang="0">
                  <a:pos x="20" y="178"/>
                </a:cxn>
                <a:cxn ang="0">
                  <a:pos x="2" y="136"/>
                </a:cxn>
                <a:cxn ang="0">
                  <a:pos x="0" y="112"/>
                </a:cxn>
                <a:cxn ang="0">
                  <a:pos x="8" y="66"/>
                </a:cxn>
                <a:cxn ang="0">
                  <a:pos x="32" y="32"/>
                </a:cxn>
                <a:cxn ang="0">
                  <a:pos x="68" y="8"/>
                </a:cxn>
                <a:cxn ang="0">
                  <a:pos x="110" y="0"/>
                </a:cxn>
                <a:cxn ang="0">
                  <a:pos x="134" y="2"/>
                </a:cxn>
                <a:cxn ang="0">
                  <a:pos x="174" y="18"/>
                </a:cxn>
                <a:cxn ang="0">
                  <a:pos x="200" y="46"/>
                </a:cxn>
                <a:cxn ang="0">
                  <a:pos x="214" y="90"/>
                </a:cxn>
                <a:cxn ang="0">
                  <a:pos x="216" y="132"/>
                </a:cxn>
                <a:cxn ang="0">
                  <a:pos x="158" y="88"/>
                </a:cxn>
                <a:cxn ang="0">
                  <a:pos x="154" y="70"/>
                </a:cxn>
                <a:cxn ang="0">
                  <a:pos x="144" y="56"/>
                </a:cxn>
                <a:cxn ang="0">
                  <a:pos x="128" y="48"/>
                </a:cxn>
                <a:cxn ang="0">
                  <a:pos x="108" y="46"/>
                </a:cxn>
                <a:cxn ang="0">
                  <a:pos x="98" y="46"/>
                </a:cxn>
                <a:cxn ang="0">
                  <a:pos x="82" y="52"/>
                </a:cxn>
                <a:cxn ang="0">
                  <a:pos x="68" y="64"/>
                </a:cxn>
                <a:cxn ang="0">
                  <a:pos x="60" y="80"/>
                </a:cxn>
                <a:cxn ang="0">
                  <a:pos x="158" y="88"/>
                </a:cxn>
              </a:cxnLst>
              <a:rect l="0" t="0" r="r" b="b"/>
              <a:pathLst>
                <a:path w="216" h="224">
                  <a:moveTo>
                    <a:pt x="216" y="132"/>
                  </a:moveTo>
                  <a:lnTo>
                    <a:pt x="58" y="132"/>
                  </a:lnTo>
                  <a:lnTo>
                    <a:pt x="58" y="132"/>
                  </a:lnTo>
                  <a:lnTo>
                    <a:pt x="60" y="142"/>
                  </a:lnTo>
                  <a:lnTo>
                    <a:pt x="64" y="150"/>
                  </a:lnTo>
                  <a:lnTo>
                    <a:pt x="70" y="158"/>
                  </a:lnTo>
                  <a:lnTo>
                    <a:pt x="76" y="164"/>
                  </a:lnTo>
                  <a:lnTo>
                    <a:pt x="84" y="170"/>
                  </a:lnTo>
                  <a:lnTo>
                    <a:pt x="92" y="174"/>
                  </a:lnTo>
                  <a:lnTo>
                    <a:pt x="102" y="176"/>
                  </a:lnTo>
                  <a:lnTo>
                    <a:pt x="112" y="176"/>
                  </a:lnTo>
                  <a:lnTo>
                    <a:pt x="112" y="176"/>
                  </a:lnTo>
                  <a:lnTo>
                    <a:pt x="128" y="176"/>
                  </a:lnTo>
                  <a:lnTo>
                    <a:pt x="144" y="172"/>
                  </a:lnTo>
                  <a:lnTo>
                    <a:pt x="156" y="162"/>
                  </a:lnTo>
                  <a:lnTo>
                    <a:pt x="170" y="150"/>
                  </a:lnTo>
                  <a:lnTo>
                    <a:pt x="208" y="180"/>
                  </a:lnTo>
                  <a:lnTo>
                    <a:pt x="208" y="180"/>
                  </a:lnTo>
                  <a:lnTo>
                    <a:pt x="198" y="190"/>
                  </a:lnTo>
                  <a:lnTo>
                    <a:pt x="188" y="200"/>
                  </a:lnTo>
                  <a:lnTo>
                    <a:pt x="176" y="208"/>
                  </a:lnTo>
                  <a:lnTo>
                    <a:pt x="164" y="214"/>
                  </a:lnTo>
                  <a:lnTo>
                    <a:pt x="152" y="218"/>
                  </a:lnTo>
                  <a:lnTo>
                    <a:pt x="140" y="222"/>
                  </a:lnTo>
                  <a:lnTo>
                    <a:pt x="126" y="224"/>
                  </a:lnTo>
                  <a:lnTo>
                    <a:pt x="112" y="224"/>
                  </a:lnTo>
                  <a:lnTo>
                    <a:pt x="112" y="224"/>
                  </a:lnTo>
                  <a:lnTo>
                    <a:pt x="90" y="222"/>
                  </a:lnTo>
                  <a:lnTo>
                    <a:pt x="68" y="216"/>
                  </a:lnTo>
                  <a:lnTo>
                    <a:pt x="50" y="206"/>
                  </a:lnTo>
                  <a:lnTo>
                    <a:pt x="32" y="194"/>
                  </a:lnTo>
                  <a:lnTo>
                    <a:pt x="20" y="178"/>
                  </a:lnTo>
                  <a:lnTo>
                    <a:pt x="10" y="158"/>
                  </a:lnTo>
                  <a:lnTo>
                    <a:pt x="2" y="136"/>
                  </a:lnTo>
                  <a:lnTo>
                    <a:pt x="0" y="112"/>
                  </a:lnTo>
                  <a:lnTo>
                    <a:pt x="0" y="112"/>
                  </a:lnTo>
                  <a:lnTo>
                    <a:pt x="2" y="88"/>
                  </a:lnTo>
                  <a:lnTo>
                    <a:pt x="8" y="66"/>
                  </a:lnTo>
                  <a:lnTo>
                    <a:pt x="18" y="48"/>
                  </a:lnTo>
                  <a:lnTo>
                    <a:pt x="32" y="32"/>
                  </a:lnTo>
                  <a:lnTo>
                    <a:pt x="48" y="18"/>
                  </a:lnTo>
                  <a:lnTo>
                    <a:pt x="68" y="8"/>
                  </a:lnTo>
                  <a:lnTo>
                    <a:pt x="88" y="2"/>
                  </a:lnTo>
                  <a:lnTo>
                    <a:pt x="110" y="0"/>
                  </a:lnTo>
                  <a:lnTo>
                    <a:pt x="110" y="0"/>
                  </a:lnTo>
                  <a:lnTo>
                    <a:pt x="134" y="2"/>
                  </a:lnTo>
                  <a:lnTo>
                    <a:pt x="156" y="8"/>
                  </a:lnTo>
                  <a:lnTo>
                    <a:pt x="174" y="18"/>
                  </a:lnTo>
                  <a:lnTo>
                    <a:pt x="190" y="30"/>
                  </a:lnTo>
                  <a:lnTo>
                    <a:pt x="200" y="46"/>
                  </a:lnTo>
                  <a:lnTo>
                    <a:pt x="210" y="66"/>
                  </a:lnTo>
                  <a:lnTo>
                    <a:pt x="214" y="90"/>
                  </a:lnTo>
                  <a:lnTo>
                    <a:pt x="216" y="116"/>
                  </a:lnTo>
                  <a:lnTo>
                    <a:pt x="216" y="132"/>
                  </a:lnTo>
                  <a:close/>
                  <a:moveTo>
                    <a:pt x="158" y="88"/>
                  </a:moveTo>
                  <a:lnTo>
                    <a:pt x="158" y="88"/>
                  </a:lnTo>
                  <a:lnTo>
                    <a:pt x="158" y="78"/>
                  </a:lnTo>
                  <a:lnTo>
                    <a:pt x="154" y="70"/>
                  </a:lnTo>
                  <a:lnTo>
                    <a:pt x="150" y="62"/>
                  </a:lnTo>
                  <a:lnTo>
                    <a:pt x="144" y="56"/>
                  </a:lnTo>
                  <a:lnTo>
                    <a:pt x="136" y="52"/>
                  </a:lnTo>
                  <a:lnTo>
                    <a:pt x="128" y="48"/>
                  </a:lnTo>
                  <a:lnTo>
                    <a:pt x="120" y="46"/>
                  </a:lnTo>
                  <a:lnTo>
                    <a:pt x="108" y="46"/>
                  </a:lnTo>
                  <a:lnTo>
                    <a:pt x="108" y="46"/>
                  </a:lnTo>
                  <a:lnTo>
                    <a:pt x="98" y="46"/>
                  </a:lnTo>
                  <a:lnTo>
                    <a:pt x="90" y="48"/>
                  </a:lnTo>
                  <a:lnTo>
                    <a:pt x="82" y="52"/>
                  </a:lnTo>
                  <a:lnTo>
                    <a:pt x="74" y="58"/>
                  </a:lnTo>
                  <a:lnTo>
                    <a:pt x="68" y="64"/>
                  </a:lnTo>
                  <a:lnTo>
                    <a:pt x="64" y="72"/>
                  </a:lnTo>
                  <a:lnTo>
                    <a:pt x="60" y="80"/>
                  </a:lnTo>
                  <a:lnTo>
                    <a:pt x="58" y="88"/>
                  </a:lnTo>
                  <a:lnTo>
                    <a:pt x="158" y="88"/>
                  </a:lnTo>
                  <a:close/>
                </a:path>
              </a:pathLst>
            </a:custGeom>
            <a:solidFill>
              <a:srgbClr val="0065A4"/>
            </a:solidFill>
            <a:ln w="9525">
              <a:noFill/>
              <a:round/>
              <a:headEnd/>
              <a:tailEnd/>
            </a:ln>
          </p:spPr>
          <p:txBody>
            <a:bodyPr/>
            <a:lstStyle/>
            <a:p>
              <a:pPr>
                <a:defRPr/>
              </a:pPr>
              <a:endParaRPr lang="en-US" noProof="0" dirty="0">
                <a:ea typeface="+mn-ea"/>
                <a:cs typeface="+mn-cs"/>
              </a:endParaRPr>
            </a:p>
          </p:txBody>
        </p:sp>
        <p:sp>
          <p:nvSpPr>
            <p:cNvPr id="28" name="Freeform 102"/>
            <p:cNvSpPr>
              <a:spLocks noChangeAspect="1" noEditPoints="1"/>
            </p:cNvSpPr>
            <p:nvPr userDrawn="1"/>
          </p:nvSpPr>
          <p:spPr bwMode="gray">
            <a:xfrm>
              <a:off x="3342" y="3570"/>
              <a:ext cx="196" cy="223"/>
            </a:xfrm>
            <a:custGeom>
              <a:avLst/>
              <a:gdLst/>
              <a:ahLst/>
              <a:cxnLst>
                <a:cxn ang="0">
                  <a:pos x="196" y="218"/>
                </a:cxn>
                <a:cxn ang="0">
                  <a:pos x="144" y="198"/>
                </a:cxn>
                <a:cxn ang="0">
                  <a:pos x="138" y="204"/>
                </a:cxn>
                <a:cxn ang="0">
                  <a:pos x="114" y="218"/>
                </a:cxn>
                <a:cxn ang="0">
                  <a:pos x="78" y="224"/>
                </a:cxn>
                <a:cxn ang="0">
                  <a:pos x="62" y="224"/>
                </a:cxn>
                <a:cxn ang="0">
                  <a:pos x="36" y="216"/>
                </a:cxn>
                <a:cxn ang="0">
                  <a:pos x="14" y="200"/>
                </a:cxn>
                <a:cxn ang="0">
                  <a:pos x="2" y="176"/>
                </a:cxn>
                <a:cxn ang="0">
                  <a:pos x="0" y="160"/>
                </a:cxn>
                <a:cxn ang="0">
                  <a:pos x="4" y="136"/>
                </a:cxn>
                <a:cxn ang="0">
                  <a:pos x="12" y="118"/>
                </a:cxn>
                <a:cxn ang="0">
                  <a:pos x="28" y="104"/>
                </a:cxn>
                <a:cxn ang="0">
                  <a:pos x="46" y="96"/>
                </a:cxn>
                <a:cxn ang="0">
                  <a:pos x="88" y="86"/>
                </a:cxn>
                <a:cxn ang="0">
                  <a:pos x="130" y="84"/>
                </a:cxn>
                <a:cxn ang="0">
                  <a:pos x="140" y="82"/>
                </a:cxn>
                <a:cxn ang="0">
                  <a:pos x="140" y="72"/>
                </a:cxn>
                <a:cxn ang="0">
                  <a:pos x="134" y="60"/>
                </a:cxn>
                <a:cxn ang="0">
                  <a:pos x="124" y="50"/>
                </a:cxn>
                <a:cxn ang="0">
                  <a:pos x="106" y="46"/>
                </a:cxn>
                <a:cxn ang="0">
                  <a:pos x="96" y="46"/>
                </a:cxn>
                <a:cxn ang="0">
                  <a:pos x="66" y="52"/>
                </a:cxn>
                <a:cxn ang="0">
                  <a:pos x="40" y="68"/>
                </a:cxn>
                <a:cxn ang="0">
                  <a:pos x="6" y="34"/>
                </a:cxn>
                <a:cxn ang="0">
                  <a:pos x="28" y="18"/>
                </a:cxn>
                <a:cxn ang="0">
                  <a:pos x="76" y="2"/>
                </a:cxn>
                <a:cxn ang="0">
                  <a:pos x="100" y="0"/>
                </a:cxn>
                <a:cxn ang="0">
                  <a:pos x="144" y="6"/>
                </a:cxn>
                <a:cxn ang="0">
                  <a:pos x="174" y="22"/>
                </a:cxn>
                <a:cxn ang="0">
                  <a:pos x="190" y="46"/>
                </a:cxn>
                <a:cxn ang="0">
                  <a:pos x="196" y="80"/>
                </a:cxn>
                <a:cxn ang="0">
                  <a:pos x="140" y="126"/>
                </a:cxn>
                <a:cxn ang="0">
                  <a:pos x="132" y="126"/>
                </a:cxn>
                <a:cxn ang="0">
                  <a:pos x="96" y="128"/>
                </a:cxn>
                <a:cxn ang="0">
                  <a:pos x="74" y="134"/>
                </a:cxn>
                <a:cxn ang="0">
                  <a:pos x="60" y="146"/>
                </a:cxn>
                <a:cxn ang="0">
                  <a:pos x="58" y="156"/>
                </a:cxn>
                <a:cxn ang="0">
                  <a:pos x="62" y="168"/>
                </a:cxn>
                <a:cxn ang="0">
                  <a:pos x="70" y="176"/>
                </a:cxn>
                <a:cxn ang="0">
                  <a:pos x="84" y="180"/>
                </a:cxn>
                <a:cxn ang="0">
                  <a:pos x="114" y="174"/>
                </a:cxn>
                <a:cxn ang="0">
                  <a:pos x="128" y="164"/>
                </a:cxn>
                <a:cxn ang="0">
                  <a:pos x="138" y="152"/>
                </a:cxn>
                <a:cxn ang="0">
                  <a:pos x="140" y="134"/>
                </a:cxn>
              </a:cxnLst>
              <a:rect l="0" t="0" r="r" b="b"/>
              <a:pathLst>
                <a:path w="196" h="224">
                  <a:moveTo>
                    <a:pt x="196" y="80"/>
                  </a:moveTo>
                  <a:lnTo>
                    <a:pt x="196" y="218"/>
                  </a:lnTo>
                  <a:lnTo>
                    <a:pt x="146" y="218"/>
                  </a:lnTo>
                  <a:lnTo>
                    <a:pt x="144" y="198"/>
                  </a:lnTo>
                  <a:lnTo>
                    <a:pt x="144" y="198"/>
                  </a:lnTo>
                  <a:lnTo>
                    <a:pt x="138" y="204"/>
                  </a:lnTo>
                  <a:lnTo>
                    <a:pt x="130" y="210"/>
                  </a:lnTo>
                  <a:lnTo>
                    <a:pt x="114" y="218"/>
                  </a:lnTo>
                  <a:lnTo>
                    <a:pt x="96" y="222"/>
                  </a:lnTo>
                  <a:lnTo>
                    <a:pt x="78" y="224"/>
                  </a:lnTo>
                  <a:lnTo>
                    <a:pt x="78" y="224"/>
                  </a:lnTo>
                  <a:lnTo>
                    <a:pt x="62" y="224"/>
                  </a:lnTo>
                  <a:lnTo>
                    <a:pt x="48" y="220"/>
                  </a:lnTo>
                  <a:lnTo>
                    <a:pt x="36" y="216"/>
                  </a:lnTo>
                  <a:lnTo>
                    <a:pt x="24" y="208"/>
                  </a:lnTo>
                  <a:lnTo>
                    <a:pt x="14" y="200"/>
                  </a:lnTo>
                  <a:lnTo>
                    <a:pt x="8" y="188"/>
                  </a:lnTo>
                  <a:lnTo>
                    <a:pt x="2" y="176"/>
                  </a:lnTo>
                  <a:lnTo>
                    <a:pt x="0" y="160"/>
                  </a:lnTo>
                  <a:lnTo>
                    <a:pt x="0" y="160"/>
                  </a:lnTo>
                  <a:lnTo>
                    <a:pt x="0" y="148"/>
                  </a:lnTo>
                  <a:lnTo>
                    <a:pt x="4" y="136"/>
                  </a:lnTo>
                  <a:lnTo>
                    <a:pt x="8" y="126"/>
                  </a:lnTo>
                  <a:lnTo>
                    <a:pt x="12" y="118"/>
                  </a:lnTo>
                  <a:lnTo>
                    <a:pt x="20" y="110"/>
                  </a:lnTo>
                  <a:lnTo>
                    <a:pt x="28" y="104"/>
                  </a:lnTo>
                  <a:lnTo>
                    <a:pt x="36" y="100"/>
                  </a:lnTo>
                  <a:lnTo>
                    <a:pt x="46" y="96"/>
                  </a:lnTo>
                  <a:lnTo>
                    <a:pt x="66" y="90"/>
                  </a:lnTo>
                  <a:lnTo>
                    <a:pt x="88" y="86"/>
                  </a:lnTo>
                  <a:lnTo>
                    <a:pt x="110" y="84"/>
                  </a:lnTo>
                  <a:lnTo>
                    <a:pt x="130" y="84"/>
                  </a:lnTo>
                  <a:lnTo>
                    <a:pt x="140" y="84"/>
                  </a:lnTo>
                  <a:lnTo>
                    <a:pt x="140" y="82"/>
                  </a:lnTo>
                  <a:lnTo>
                    <a:pt x="140" y="82"/>
                  </a:lnTo>
                  <a:lnTo>
                    <a:pt x="140" y="72"/>
                  </a:lnTo>
                  <a:lnTo>
                    <a:pt x="138" y="66"/>
                  </a:lnTo>
                  <a:lnTo>
                    <a:pt x="134" y="60"/>
                  </a:lnTo>
                  <a:lnTo>
                    <a:pt x="130" y="54"/>
                  </a:lnTo>
                  <a:lnTo>
                    <a:pt x="124" y="50"/>
                  </a:lnTo>
                  <a:lnTo>
                    <a:pt x="116" y="48"/>
                  </a:lnTo>
                  <a:lnTo>
                    <a:pt x="106" y="46"/>
                  </a:lnTo>
                  <a:lnTo>
                    <a:pt x="96" y="46"/>
                  </a:lnTo>
                  <a:lnTo>
                    <a:pt x="96" y="46"/>
                  </a:lnTo>
                  <a:lnTo>
                    <a:pt x="80" y="46"/>
                  </a:lnTo>
                  <a:lnTo>
                    <a:pt x="66" y="52"/>
                  </a:lnTo>
                  <a:lnTo>
                    <a:pt x="52" y="58"/>
                  </a:lnTo>
                  <a:lnTo>
                    <a:pt x="40" y="68"/>
                  </a:lnTo>
                  <a:lnTo>
                    <a:pt x="6" y="34"/>
                  </a:lnTo>
                  <a:lnTo>
                    <a:pt x="6" y="34"/>
                  </a:lnTo>
                  <a:lnTo>
                    <a:pt x="18" y="26"/>
                  </a:lnTo>
                  <a:lnTo>
                    <a:pt x="28" y="18"/>
                  </a:lnTo>
                  <a:lnTo>
                    <a:pt x="52" y="8"/>
                  </a:lnTo>
                  <a:lnTo>
                    <a:pt x="76" y="2"/>
                  </a:lnTo>
                  <a:lnTo>
                    <a:pt x="100" y="0"/>
                  </a:lnTo>
                  <a:lnTo>
                    <a:pt x="100" y="0"/>
                  </a:lnTo>
                  <a:lnTo>
                    <a:pt x="124" y="2"/>
                  </a:lnTo>
                  <a:lnTo>
                    <a:pt x="144" y="6"/>
                  </a:lnTo>
                  <a:lnTo>
                    <a:pt x="160" y="12"/>
                  </a:lnTo>
                  <a:lnTo>
                    <a:pt x="174" y="22"/>
                  </a:lnTo>
                  <a:lnTo>
                    <a:pt x="184" y="34"/>
                  </a:lnTo>
                  <a:lnTo>
                    <a:pt x="190" y="46"/>
                  </a:lnTo>
                  <a:lnTo>
                    <a:pt x="194" y="62"/>
                  </a:lnTo>
                  <a:lnTo>
                    <a:pt x="196" y="80"/>
                  </a:lnTo>
                  <a:lnTo>
                    <a:pt x="196" y="80"/>
                  </a:lnTo>
                  <a:close/>
                  <a:moveTo>
                    <a:pt x="140" y="126"/>
                  </a:moveTo>
                  <a:lnTo>
                    <a:pt x="132" y="126"/>
                  </a:lnTo>
                  <a:lnTo>
                    <a:pt x="132" y="126"/>
                  </a:lnTo>
                  <a:lnTo>
                    <a:pt x="110" y="126"/>
                  </a:lnTo>
                  <a:lnTo>
                    <a:pt x="96" y="128"/>
                  </a:lnTo>
                  <a:lnTo>
                    <a:pt x="84" y="130"/>
                  </a:lnTo>
                  <a:lnTo>
                    <a:pt x="74" y="134"/>
                  </a:lnTo>
                  <a:lnTo>
                    <a:pt x="66" y="140"/>
                  </a:lnTo>
                  <a:lnTo>
                    <a:pt x="60" y="146"/>
                  </a:lnTo>
                  <a:lnTo>
                    <a:pt x="58" y="156"/>
                  </a:lnTo>
                  <a:lnTo>
                    <a:pt x="58" y="156"/>
                  </a:lnTo>
                  <a:lnTo>
                    <a:pt x="58" y="162"/>
                  </a:lnTo>
                  <a:lnTo>
                    <a:pt x="62" y="168"/>
                  </a:lnTo>
                  <a:lnTo>
                    <a:pt x="66" y="172"/>
                  </a:lnTo>
                  <a:lnTo>
                    <a:pt x="70" y="176"/>
                  </a:lnTo>
                  <a:lnTo>
                    <a:pt x="78" y="178"/>
                  </a:lnTo>
                  <a:lnTo>
                    <a:pt x="84" y="180"/>
                  </a:lnTo>
                  <a:lnTo>
                    <a:pt x="100" y="178"/>
                  </a:lnTo>
                  <a:lnTo>
                    <a:pt x="114" y="174"/>
                  </a:lnTo>
                  <a:lnTo>
                    <a:pt x="122" y="170"/>
                  </a:lnTo>
                  <a:lnTo>
                    <a:pt x="128" y="164"/>
                  </a:lnTo>
                  <a:lnTo>
                    <a:pt x="134" y="158"/>
                  </a:lnTo>
                  <a:lnTo>
                    <a:pt x="138" y="152"/>
                  </a:lnTo>
                  <a:lnTo>
                    <a:pt x="140" y="144"/>
                  </a:lnTo>
                  <a:lnTo>
                    <a:pt x="140" y="134"/>
                  </a:lnTo>
                  <a:lnTo>
                    <a:pt x="140" y="126"/>
                  </a:lnTo>
                  <a:close/>
                </a:path>
              </a:pathLst>
            </a:custGeom>
            <a:solidFill>
              <a:srgbClr val="0065A4"/>
            </a:solidFill>
            <a:ln w="9525">
              <a:noFill/>
              <a:round/>
              <a:headEnd/>
              <a:tailEnd/>
            </a:ln>
          </p:spPr>
          <p:txBody>
            <a:bodyPr/>
            <a:lstStyle/>
            <a:p>
              <a:pPr>
                <a:defRPr/>
              </a:pPr>
              <a:endParaRPr lang="en-US" noProof="0" dirty="0">
                <a:ea typeface="+mn-ea"/>
                <a:cs typeface="+mn-cs"/>
              </a:endParaRPr>
            </a:p>
          </p:txBody>
        </p:sp>
        <p:sp>
          <p:nvSpPr>
            <p:cNvPr id="29" name="Freeform 103"/>
            <p:cNvSpPr>
              <a:spLocks noChangeAspect="1" noEditPoints="1"/>
            </p:cNvSpPr>
            <p:nvPr userDrawn="1"/>
          </p:nvSpPr>
          <p:spPr bwMode="gray">
            <a:xfrm>
              <a:off x="4402" y="3735"/>
              <a:ext cx="58" cy="56"/>
            </a:xfrm>
            <a:custGeom>
              <a:avLst/>
              <a:gdLst/>
              <a:ahLst/>
              <a:cxnLst>
                <a:cxn ang="0">
                  <a:pos x="6" y="28"/>
                </a:cxn>
                <a:cxn ang="0">
                  <a:pos x="14" y="12"/>
                </a:cxn>
                <a:cxn ang="0">
                  <a:pos x="30" y="4"/>
                </a:cxn>
                <a:cxn ang="0">
                  <a:pos x="38" y="6"/>
                </a:cxn>
                <a:cxn ang="0">
                  <a:pos x="52" y="18"/>
                </a:cxn>
                <a:cxn ang="0">
                  <a:pos x="54" y="28"/>
                </a:cxn>
                <a:cxn ang="0">
                  <a:pos x="46" y="46"/>
                </a:cxn>
                <a:cxn ang="0">
                  <a:pos x="30" y="52"/>
                </a:cxn>
                <a:cxn ang="0">
                  <a:pos x="20" y="50"/>
                </a:cxn>
                <a:cxn ang="0">
                  <a:pos x="8" y="38"/>
                </a:cxn>
                <a:cxn ang="0">
                  <a:pos x="6" y="28"/>
                </a:cxn>
                <a:cxn ang="0">
                  <a:pos x="30" y="56"/>
                </a:cxn>
                <a:cxn ang="0">
                  <a:pos x="50" y="48"/>
                </a:cxn>
                <a:cxn ang="0">
                  <a:pos x="58" y="34"/>
                </a:cxn>
                <a:cxn ang="0">
                  <a:pos x="58" y="28"/>
                </a:cxn>
                <a:cxn ang="0">
                  <a:pos x="56" y="16"/>
                </a:cxn>
                <a:cxn ang="0">
                  <a:pos x="42" y="2"/>
                </a:cxn>
                <a:cxn ang="0">
                  <a:pos x="30" y="0"/>
                </a:cxn>
                <a:cxn ang="0">
                  <a:pos x="10" y="8"/>
                </a:cxn>
                <a:cxn ang="0">
                  <a:pos x="2" y="22"/>
                </a:cxn>
                <a:cxn ang="0">
                  <a:pos x="0" y="28"/>
                </a:cxn>
                <a:cxn ang="0">
                  <a:pos x="4" y="40"/>
                </a:cxn>
                <a:cxn ang="0">
                  <a:pos x="18" y="54"/>
                </a:cxn>
                <a:cxn ang="0">
                  <a:pos x="30" y="56"/>
                </a:cxn>
                <a:cxn ang="0">
                  <a:pos x="30" y="30"/>
                </a:cxn>
                <a:cxn ang="0">
                  <a:pos x="44" y="44"/>
                </a:cxn>
                <a:cxn ang="0">
                  <a:pos x="34" y="30"/>
                </a:cxn>
                <a:cxn ang="0">
                  <a:pos x="42" y="24"/>
                </a:cxn>
                <a:cxn ang="0">
                  <a:pos x="44" y="22"/>
                </a:cxn>
                <a:cxn ang="0">
                  <a:pos x="40" y="14"/>
                </a:cxn>
                <a:cxn ang="0">
                  <a:pos x="32" y="12"/>
                </a:cxn>
                <a:cxn ang="0">
                  <a:pos x="18" y="44"/>
                </a:cxn>
                <a:cxn ang="0">
                  <a:pos x="24" y="30"/>
                </a:cxn>
                <a:cxn ang="0">
                  <a:pos x="24" y="16"/>
                </a:cxn>
                <a:cxn ang="0">
                  <a:pos x="30" y="16"/>
                </a:cxn>
                <a:cxn ang="0">
                  <a:pos x="38" y="18"/>
                </a:cxn>
                <a:cxn ang="0">
                  <a:pos x="38" y="20"/>
                </a:cxn>
                <a:cxn ang="0">
                  <a:pos x="36" y="26"/>
                </a:cxn>
                <a:cxn ang="0">
                  <a:pos x="24" y="26"/>
                </a:cxn>
              </a:cxnLst>
              <a:rect l="0" t="0" r="r" b="b"/>
              <a:pathLst>
                <a:path w="58" h="56">
                  <a:moveTo>
                    <a:pt x="6" y="28"/>
                  </a:moveTo>
                  <a:lnTo>
                    <a:pt x="6" y="28"/>
                  </a:lnTo>
                  <a:lnTo>
                    <a:pt x="8" y="18"/>
                  </a:lnTo>
                  <a:lnTo>
                    <a:pt x="14" y="12"/>
                  </a:lnTo>
                  <a:lnTo>
                    <a:pt x="20" y="6"/>
                  </a:lnTo>
                  <a:lnTo>
                    <a:pt x="30" y="4"/>
                  </a:lnTo>
                  <a:lnTo>
                    <a:pt x="30" y="4"/>
                  </a:lnTo>
                  <a:lnTo>
                    <a:pt x="38" y="6"/>
                  </a:lnTo>
                  <a:lnTo>
                    <a:pt x="46" y="12"/>
                  </a:lnTo>
                  <a:lnTo>
                    <a:pt x="52" y="18"/>
                  </a:lnTo>
                  <a:lnTo>
                    <a:pt x="54" y="28"/>
                  </a:lnTo>
                  <a:lnTo>
                    <a:pt x="54" y="28"/>
                  </a:lnTo>
                  <a:lnTo>
                    <a:pt x="52" y="38"/>
                  </a:lnTo>
                  <a:lnTo>
                    <a:pt x="46" y="46"/>
                  </a:lnTo>
                  <a:lnTo>
                    <a:pt x="38" y="50"/>
                  </a:lnTo>
                  <a:lnTo>
                    <a:pt x="30" y="52"/>
                  </a:lnTo>
                  <a:lnTo>
                    <a:pt x="30" y="52"/>
                  </a:lnTo>
                  <a:lnTo>
                    <a:pt x="20" y="50"/>
                  </a:lnTo>
                  <a:lnTo>
                    <a:pt x="14" y="46"/>
                  </a:lnTo>
                  <a:lnTo>
                    <a:pt x="8" y="38"/>
                  </a:lnTo>
                  <a:lnTo>
                    <a:pt x="6" y="28"/>
                  </a:lnTo>
                  <a:lnTo>
                    <a:pt x="6" y="28"/>
                  </a:lnTo>
                  <a:close/>
                  <a:moveTo>
                    <a:pt x="30" y="56"/>
                  </a:moveTo>
                  <a:lnTo>
                    <a:pt x="30" y="56"/>
                  </a:lnTo>
                  <a:lnTo>
                    <a:pt x="42" y="54"/>
                  </a:lnTo>
                  <a:lnTo>
                    <a:pt x="50" y="48"/>
                  </a:lnTo>
                  <a:lnTo>
                    <a:pt x="56" y="40"/>
                  </a:lnTo>
                  <a:lnTo>
                    <a:pt x="58" y="34"/>
                  </a:lnTo>
                  <a:lnTo>
                    <a:pt x="58" y="28"/>
                  </a:lnTo>
                  <a:lnTo>
                    <a:pt x="58" y="28"/>
                  </a:lnTo>
                  <a:lnTo>
                    <a:pt x="58" y="22"/>
                  </a:lnTo>
                  <a:lnTo>
                    <a:pt x="56" y="16"/>
                  </a:lnTo>
                  <a:lnTo>
                    <a:pt x="50" y="8"/>
                  </a:lnTo>
                  <a:lnTo>
                    <a:pt x="42" y="2"/>
                  </a:lnTo>
                  <a:lnTo>
                    <a:pt x="30" y="0"/>
                  </a:lnTo>
                  <a:lnTo>
                    <a:pt x="30" y="0"/>
                  </a:lnTo>
                  <a:lnTo>
                    <a:pt x="18" y="2"/>
                  </a:lnTo>
                  <a:lnTo>
                    <a:pt x="10" y="8"/>
                  </a:lnTo>
                  <a:lnTo>
                    <a:pt x="4" y="16"/>
                  </a:lnTo>
                  <a:lnTo>
                    <a:pt x="2" y="22"/>
                  </a:lnTo>
                  <a:lnTo>
                    <a:pt x="0" y="28"/>
                  </a:lnTo>
                  <a:lnTo>
                    <a:pt x="0" y="28"/>
                  </a:lnTo>
                  <a:lnTo>
                    <a:pt x="2" y="34"/>
                  </a:lnTo>
                  <a:lnTo>
                    <a:pt x="4" y="40"/>
                  </a:lnTo>
                  <a:lnTo>
                    <a:pt x="10" y="48"/>
                  </a:lnTo>
                  <a:lnTo>
                    <a:pt x="18" y="54"/>
                  </a:lnTo>
                  <a:lnTo>
                    <a:pt x="30" y="56"/>
                  </a:lnTo>
                  <a:lnTo>
                    <a:pt x="30" y="56"/>
                  </a:lnTo>
                  <a:close/>
                  <a:moveTo>
                    <a:pt x="24" y="30"/>
                  </a:moveTo>
                  <a:lnTo>
                    <a:pt x="30" y="30"/>
                  </a:lnTo>
                  <a:lnTo>
                    <a:pt x="38" y="44"/>
                  </a:lnTo>
                  <a:lnTo>
                    <a:pt x="44" y="44"/>
                  </a:lnTo>
                  <a:lnTo>
                    <a:pt x="34" y="30"/>
                  </a:lnTo>
                  <a:lnTo>
                    <a:pt x="34" y="30"/>
                  </a:lnTo>
                  <a:lnTo>
                    <a:pt x="40" y="28"/>
                  </a:lnTo>
                  <a:lnTo>
                    <a:pt x="42" y="24"/>
                  </a:lnTo>
                  <a:lnTo>
                    <a:pt x="44" y="22"/>
                  </a:lnTo>
                  <a:lnTo>
                    <a:pt x="44" y="22"/>
                  </a:lnTo>
                  <a:lnTo>
                    <a:pt x="42" y="16"/>
                  </a:lnTo>
                  <a:lnTo>
                    <a:pt x="40" y="14"/>
                  </a:lnTo>
                  <a:lnTo>
                    <a:pt x="36" y="12"/>
                  </a:lnTo>
                  <a:lnTo>
                    <a:pt x="32" y="12"/>
                  </a:lnTo>
                  <a:lnTo>
                    <a:pt x="18" y="12"/>
                  </a:lnTo>
                  <a:lnTo>
                    <a:pt x="18" y="44"/>
                  </a:lnTo>
                  <a:lnTo>
                    <a:pt x="24" y="44"/>
                  </a:lnTo>
                  <a:lnTo>
                    <a:pt x="24" y="30"/>
                  </a:lnTo>
                  <a:close/>
                  <a:moveTo>
                    <a:pt x="24" y="26"/>
                  </a:moveTo>
                  <a:lnTo>
                    <a:pt x="24" y="16"/>
                  </a:lnTo>
                  <a:lnTo>
                    <a:pt x="30" y="16"/>
                  </a:lnTo>
                  <a:lnTo>
                    <a:pt x="30" y="16"/>
                  </a:lnTo>
                  <a:lnTo>
                    <a:pt x="36" y="16"/>
                  </a:lnTo>
                  <a:lnTo>
                    <a:pt x="38" y="18"/>
                  </a:lnTo>
                  <a:lnTo>
                    <a:pt x="38" y="20"/>
                  </a:lnTo>
                  <a:lnTo>
                    <a:pt x="38" y="20"/>
                  </a:lnTo>
                  <a:lnTo>
                    <a:pt x="38" y="24"/>
                  </a:lnTo>
                  <a:lnTo>
                    <a:pt x="36" y="26"/>
                  </a:lnTo>
                  <a:lnTo>
                    <a:pt x="30" y="26"/>
                  </a:lnTo>
                  <a:lnTo>
                    <a:pt x="24" y="26"/>
                  </a:lnTo>
                  <a:close/>
                </a:path>
              </a:pathLst>
            </a:custGeom>
            <a:solidFill>
              <a:srgbClr val="0065A4"/>
            </a:solidFill>
            <a:ln w="9525">
              <a:noFill/>
              <a:round/>
              <a:headEnd/>
              <a:tailEnd/>
            </a:ln>
          </p:spPr>
          <p:txBody>
            <a:bodyPr/>
            <a:lstStyle/>
            <a:p>
              <a:pPr>
                <a:defRPr/>
              </a:pPr>
              <a:endParaRPr lang="en-US" noProof="0" dirty="0">
                <a:ea typeface="+mn-ea"/>
                <a:cs typeface="+mn-cs"/>
              </a:endParaRPr>
            </a:p>
          </p:txBody>
        </p:sp>
      </p:grpSp>
      <p:pic>
        <p:nvPicPr>
          <p:cNvPr id="5" name="Picture 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712976" cy="685800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OC">
    <p:spTree>
      <p:nvGrpSpPr>
        <p:cNvPr id="1" name=""/>
        <p:cNvGrpSpPr/>
        <p:nvPr/>
      </p:nvGrpSpPr>
      <p:grpSpPr>
        <a:xfrm>
          <a:off x="0" y="0"/>
          <a:ext cx="0" cy="0"/>
          <a:chOff x="0" y="0"/>
          <a:chExt cx="0" cy="0"/>
        </a:xfrm>
      </p:grpSpPr>
      <p:sp>
        <p:nvSpPr>
          <p:cNvPr id="3" name="Title 2"/>
          <p:cNvSpPr>
            <a:spLocks noGrp="1"/>
          </p:cNvSpPr>
          <p:nvPr>
            <p:ph type="title" hasCustomPrompt="1"/>
          </p:nvPr>
        </p:nvSpPr>
        <p:spPr bwMode="gray"/>
        <p:txBody>
          <a:bodyPr/>
          <a:lstStyle>
            <a:lvl1pPr>
              <a:defRPr/>
            </a:lvl1pPr>
          </a:lstStyle>
          <a:p>
            <a:r>
              <a:rPr lang="en-US" dirty="0" smtClean="0"/>
              <a:t>Click to edit Master TOC style</a:t>
            </a:r>
            <a:endParaRPr lang="en-US" dirty="0"/>
          </a:p>
        </p:txBody>
      </p:sp>
      <p:sp>
        <p:nvSpPr>
          <p:cNvPr id="4" name="Text Placeholder 3"/>
          <p:cNvSpPr>
            <a:spLocks noGrp="1"/>
          </p:cNvSpPr>
          <p:nvPr>
            <p:ph type="body" sz="quarter" idx="10"/>
          </p:nvPr>
        </p:nvSpPr>
        <p:spPr>
          <a:xfrm>
            <a:off x="1928813" y="1412875"/>
            <a:ext cx="7593011" cy="4046538"/>
          </a:xfrm>
          <a:prstGeom prst="rect">
            <a:avLst/>
          </a:prstGeom>
        </p:spPr>
        <p:txBody>
          <a:bodyPr vert="horz" lIns="0" tIns="0" rIns="0" bIns="0" rtlCol="0">
            <a:noAutofit/>
          </a:bodyPr>
          <a:lstStyle>
            <a:lvl1pPr>
              <a:defRPr lang="en-US" smtClean="0"/>
            </a:lvl1pPr>
            <a:lvl2pPr>
              <a:defRPr lang="en-US" smtClean="0"/>
            </a:lvl2pPr>
            <a:lvl3pPr>
              <a:defRPr lang="en-US" smtClean="0"/>
            </a:lvl3pPr>
            <a:lvl4pPr>
              <a:defRPr lang="en-US" smtClean="0"/>
            </a:lvl4pPr>
            <a:lvl5pPr>
              <a:defRPr lang="en-US" dirty="0" smtClean="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7825" y="1403508"/>
            <a:ext cx="1335088" cy="3619342"/>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Divider">
    <p:bg>
      <p:bgPr>
        <a:solidFill>
          <a:schemeClr val="bg1"/>
        </a:solidFill>
        <a:effectLst/>
      </p:bgPr>
    </p:bg>
    <p:spTree>
      <p:nvGrpSpPr>
        <p:cNvPr id="1" name=""/>
        <p:cNvGrpSpPr/>
        <p:nvPr/>
      </p:nvGrpSpPr>
      <p:grpSpPr>
        <a:xfrm>
          <a:off x="0" y="0"/>
          <a:ext cx="0" cy="0"/>
          <a:chOff x="0" y="0"/>
          <a:chExt cx="0" cy="0"/>
        </a:xfrm>
      </p:grpSpPr>
      <p:graphicFrame>
        <p:nvGraphicFramePr>
          <p:cNvPr id="5245" name="Rectangle 125" hidden="1"/>
          <p:cNvGraphicFramePr>
            <a:graphicFrameLocks/>
          </p:cNvGraphicFramePr>
          <p:nvPr>
            <p:custDataLst>
              <p:tags r:id="rId2"/>
            </p:custDataLst>
          </p:nvPr>
        </p:nvGraphicFramePr>
        <p:xfrm>
          <a:off x="0" y="0"/>
          <a:ext cx="171979" cy="158750"/>
        </p:xfrm>
        <a:graphic>
          <a:graphicData uri="http://schemas.openxmlformats.org/presentationml/2006/ole">
            <mc:AlternateContent xmlns:mc="http://schemas.openxmlformats.org/markup-compatibility/2006">
              <mc:Choice xmlns:v="urn:schemas-microsoft-com:vml" Requires="v">
                <p:oleObj spid="_x0000_s3165" name="think-cell Slide" r:id="rId4" imgW="0" imgH="0" progId="TCLayout.ActiveDocument.1">
                  <p:embed/>
                </p:oleObj>
              </mc:Choice>
              <mc:Fallback>
                <p:oleObj name="think-cell Slide" r:id="rId4" imgW="0" imgH="0" progId="TCLayout.ActiveDocument.1">
                  <p:embed/>
                  <p:pic>
                    <p:nvPicPr>
                      <p:cNvPr id="0" name="AutoShape 92"/>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71979"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 name="Rectangle 129"/>
          <p:cNvSpPr>
            <a:spLocks noGrp="1" noChangeArrowheads="1"/>
          </p:cNvSpPr>
          <p:nvPr>
            <p:ph type="ctrTitle" sz="quarter" hasCustomPrompt="1"/>
          </p:nvPr>
        </p:nvSpPr>
        <p:spPr bwMode="gray">
          <a:xfrm>
            <a:off x="1931114" y="1412776"/>
            <a:ext cx="4980729" cy="1470025"/>
          </a:xfrm>
        </p:spPr>
        <p:txBody>
          <a:bodyPr tIns="0" bIns="0"/>
          <a:lstStyle>
            <a:lvl1pPr>
              <a:defRPr/>
            </a:lvl1pPr>
          </a:lstStyle>
          <a:p>
            <a:r>
              <a:rPr lang="en-US" noProof="0" smtClean="0"/>
              <a:t>Click to edit divider text</a:t>
            </a:r>
            <a:endParaRPr lang="en-US" noProof="0" dirty="0"/>
          </a:p>
        </p:txBody>
      </p:sp>
      <p:cxnSp>
        <p:nvCxnSpPr>
          <p:cNvPr id="10" name="Straight Connector 9"/>
          <p:cNvCxnSpPr/>
          <p:nvPr/>
        </p:nvCxnSpPr>
        <p:spPr bwMode="gray">
          <a:xfrm>
            <a:off x="1928812" y="2929868"/>
            <a:ext cx="7593013" cy="0"/>
          </a:xfrm>
          <a:prstGeom prst="line">
            <a:avLst/>
          </a:prstGeom>
          <a:noFill/>
          <a:ln w="12700">
            <a:solidFill>
              <a:schemeClr val="accent1"/>
            </a:solidFill>
            <a:round/>
            <a:headEnd type="none" w="lg" len="lg"/>
            <a:tailEnd type="none" w="lg" len="lg"/>
          </a:ln>
          <a:effectLst/>
        </p:spPr>
      </p:cxnSp>
      <p:sp>
        <p:nvSpPr>
          <p:cNvPr id="12" name="Rectangle 45"/>
          <p:cNvSpPr>
            <a:spLocks noGrp="1" noChangeArrowheads="1"/>
          </p:cNvSpPr>
          <p:nvPr>
            <p:ph type="subTitle" idx="1" hasCustomPrompt="1"/>
          </p:nvPr>
        </p:nvSpPr>
        <p:spPr bwMode="gray">
          <a:xfrm>
            <a:off x="1928812" y="2990741"/>
            <a:ext cx="4983031" cy="746125"/>
          </a:xfrm>
          <a:prstGeom prst="rect">
            <a:avLst/>
          </a:prstGeom>
          <a:ln algn="ctr"/>
        </p:spPr>
        <p:txBody>
          <a:bodyPr lIns="0" tIns="0" rIns="0"/>
          <a:lstStyle>
            <a:lvl1pPr marL="0" indent="0">
              <a:spcBef>
                <a:spcPct val="0"/>
              </a:spcBef>
              <a:spcAft>
                <a:spcPct val="0"/>
              </a:spcAft>
              <a:buFont typeface="Arial" charset="0"/>
              <a:buNone/>
              <a:defRPr sz="1600">
                <a:solidFill>
                  <a:srgbClr val="808080"/>
                </a:solidFill>
              </a:defRPr>
            </a:lvl1pPr>
          </a:lstStyle>
          <a:p>
            <a:r>
              <a:rPr lang="en-US" noProof="0" smtClean="0"/>
              <a:t>Click to edit divider subtitle text</a:t>
            </a:r>
            <a:endParaRPr lang="en-US" noProof="0" dirty="0"/>
          </a:p>
        </p:txBody>
      </p:sp>
      <p:sp>
        <p:nvSpPr>
          <p:cNvPr id="13" name="Text Box 230"/>
          <p:cNvSpPr txBox="1">
            <a:spLocks noChangeArrowheads="1"/>
          </p:cNvSpPr>
          <p:nvPr/>
        </p:nvSpPr>
        <p:spPr bwMode="gray">
          <a:xfrm>
            <a:off x="377824" y="6500140"/>
            <a:ext cx="4503167" cy="123111"/>
          </a:xfrm>
          <a:prstGeom prst="rect">
            <a:avLst/>
          </a:prstGeom>
          <a:noFill/>
          <a:ln w="9525">
            <a:noFill/>
            <a:miter lim="800000"/>
            <a:headEnd type="none" w="lg" len="lg"/>
            <a:tailEnd type="none" w="lg" len="lg"/>
          </a:ln>
          <a:effectLst/>
        </p:spPr>
        <p:txBody>
          <a:bodyPr wrap="square" lIns="0" tIns="0" rIns="0" bIns="0" anchor="t">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800" noProof="0" dirty="0" smtClean="0">
                <a:solidFill>
                  <a:srgbClr val="808080"/>
                </a:solidFill>
                <a:latin typeface="+mn-lt"/>
                <a:ea typeface="Arial Unicode MS" pitchFamily="26" charset="0"/>
                <a:cs typeface="Arial Unicode MS" pitchFamily="26" charset="0"/>
              </a:rPr>
              <a:t>330026103</a:t>
            </a:r>
            <a:r>
              <a:rPr lang="en-US" sz="800" baseline="0" noProof="0" dirty="0" smtClean="0">
                <a:solidFill>
                  <a:srgbClr val="808080"/>
                </a:solidFill>
                <a:latin typeface="+mn-lt"/>
                <a:ea typeface="Arial Unicode MS" pitchFamily="26" charset="0"/>
                <a:cs typeface="Arial Unicode MS" pitchFamily="26" charset="0"/>
              </a:rPr>
              <a:t>| </a:t>
            </a:r>
            <a:r>
              <a:rPr lang="en-US" sz="800" noProof="0" dirty="0" smtClean="0">
                <a:solidFill>
                  <a:srgbClr val="808080"/>
                </a:solidFill>
                <a:latin typeface="+mn-lt"/>
              </a:rPr>
              <a:t>© 2015 Gartner, Inc. and/or its affiliates. All rights reserved. </a:t>
            </a:r>
          </a:p>
        </p:txBody>
      </p:sp>
      <p:sp>
        <p:nvSpPr>
          <p:cNvPr id="14" name="Text Box 21"/>
          <p:cNvSpPr txBox="1">
            <a:spLocks noChangeArrowheads="1"/>
          </p:cNvSpPr>
          <p:nvPr/>
        </p:nvSpPr>
        <p:spPr bwMode="gray">
          <a:xfrm>
            <a:off x="4772981" y="6500140"/>
            <a:ext cx="346728" cy="123111"/>
          </a:xfrm>
          <a:prstGeom prst="rect">
            <a:avLst/>
          </a:prstGeom>
          <a:noFill/>
          <a:ln w="9525">
            <a:noFill/>
            <a:miter lim="800000"/>
            <a:headEnd/>
            <a:tailEnd/>
          </a:ln>
          <a:effectLst/>
        </p:spPr>
        <p:txBody>
          <a:bodyPr lIns="0" tIns="0" rIns="0" bIns="0" anchor="b">
            <a:spAutoFit/>
          </a:bodyPr>
          <a:lstStyle/>
          <a:p>
            <a:pPr algn="ctr">
              <a:spcBef>
                <a:spcPct val="0"/>
              </a:spcBef>
              <a:buClrTx/>
              <a:buSzTx/>
              <a:buFontTx/>
              <a:buNone/>
              <a:defRPr/>
            </a:pPr>
            <a:fld id="{0DCACFB8-26F6-42D6-BECD-8F4C7C90C586}" type="slidenum">
              <a:rPr lang="en-US" sz="800" kern="1200" noProof="0" smtClean="0">
                <a:solidFill>
                  <a:srgbClr val="808080"/>
                </a:solidFill>
                <a:latin typeface="+mn-lt"/>
                <a:ea typeface="Arial Unicode MS" pitchFamily="34" charset="-128"/>
                <a:cs typeface="Arial Unicode MS" pitchFamily="34" charset="-128"/>
              </a:rPr>
              <a:pPr algn="ctr">
                <a:spcBef>
                  <a:spcPct val="0"/>
                </a:spcBef>
                <a:buClrTx/>
                <a:buSzTx/>
                <a:buFontTx/>
                <a:buNone/>
                <a:defRPr/>
              </a:pPr>
              <a:t>‹#›</a:t>
            </a:fld>
            <a:endParaRPr lang="en-US" altLang="en-US" sz="800" kern="1200" noProof="0" dirty="0">
              <a:solidFill>
                <a:srgbClr val="808080"/>
              </a:solidFill>
              <a:latin typeface="+mn-lt"/>
              <a:ea typeface="Arial Unicode MS" pitchFamily="34" charset="-128"/>
              <a:cs typeface="Arial Unicode MS" pitchFamily="34" charset="-128"/>
            </a:endParaRPr>
          </a:p>
        </p:txBody>
      </p:sp>
      <p:grpSp>
        <p:nvGrpSpPr>
          <p:cNvPr id="11" name="Group 95"/>
          <p:cNvGrpSpPr>
            <a:grpSpLocks noChangeAspect="1"/>
          </p:cNvGrpSpPr>
          <p:nvPr/>
        </p:nvGrpSpPr>
        <p:grpSpPr bwMode="gray">
          <a:xfrm>
            <a:off x="8387292" y="6337298"/>
            <a:ext cx="1143000" cy="257175"/>
            <a:chOff x="3020" y="3469"/>
            <a:chExt cx="1440" cy="326"/>
          </a:xfrm>
        </p:grpSpPr>
        <p:sp>
          <p:nvSpPr>
            <p:cNvPr id="15" name="Freeform 96"/>
            <p:cNvSpPr>
              <a:spLocks noChangeAspect="1"/>
            </p:cNvSpPr>
            <p:nvPr userDrawn="1"/>
          </p:nvSpPr>
          <p:spPr bwMode="gray">
            <a:xfrm>
              <a:off x="4322" y="3576"/>
              <a:ext cx="132" cy="211"/>
            </a:xfrm>
            <a:custGeom>
              <a:avLst/>
              <a:gdLst/>
              <a:ahLst/>
              <a:cxnLst>
                <a:cxn ang="0">
                  <a:pos x="132" y="0"/>
                </a:cxn>
                <a:cxn ang="0">
                  <a:pos x="128" y="50"/>
                </a:cxn>
                <a:cxn ang="0">
                  <a:pos x="106" y="50"/>
                </a:cxn>
                <a:cxn ang="0">
                  <a:pos x="106" y="50"/>
                </a:cxn>
                <a:cxn ang="0">
                  <a:pos x="96" y="50"/>
                </a:cxn>
                <a:cxn ang="0">
                  <a:pos x="86" y="54"/>
                </a:cxn>
                <a:cxn ang="0">
                  <a:pos x="78" y="60"/>
                </a:cxn>
                <a:cxn ang="0">
                  <a:pos x="70" y="66"/>
                </a:cxn>
                <a:cxn ang="0">
                  <a:pos x="64" y="74"/>
                </a:cxn>
                <a:cxn ang="0">
                  <a:pos x="60" y="82"/>
                </a:cxn>
                <a:cxn ang="0">
                  <a:pos x="58" y="92"/>
                </a:cxn>
                <a:cxn ang="0">
                  <a:pos x="58" y="100"/>
                </a:cxn>
                <a:cxn ang="0">
                  <a:pos x="58" y="212"/>
                </a:cxn>
                <a:cxn ang="0">
                  <a:pos x="0" y="212"/>
                </a:cxn>
                <a:cxn ang="0">
                  <a:pos x="0" y="0"/>
                </a:cxn>
                <a:cxn ang="0">
                  <a:pos x="54" y="0"/>
                </a:cxn>
                <a:cxn ang="0">
                  <a:pos x="56" y="26"/>
                </a:cxn>
                <a:cxn ang="0">
                  <a:pos x="56" y="26"/>
                </a:cxn>
                <a:cxn ang="0">
                  <a:pos x="66" y="14"/>
                </a:cxn>
                <a:cxn ang="0">
                  <a:pos x="78" y="6"/>
                </a:cxn>
                <a:cxn ang="0">
                  <a:pos x="94" y="2"/>
                </a:cxn>
                <a:cxn ang="0">
                  <a:pos x="112" y="0"/>
                </a:cxn>
                <a:cxn ang="0">
                  <a:pos x="132" y="0"/>
                </a:cxn>
              </a:cxnLst>
              <a:rect l="0" t="0" r="r" b="b"/>
              <a:pathLst>
                <a:path w="132" h="212">
                  <a:moveTo>
                    <a:pt x="132" y="0"/>
                  </a:moveTo>
                  <a:lnTo>
                    <a:pt x="128" y="50"/>
                  </a:lnTo>
                  <a:lnTo>
                    <a:pt x="106" y="50"/>
                  </a:lnTo>
                  <a:lnTo>
                    <a:pt x="106" y="50"/>
                  </a:lnTo>
                  <a:lnTo>
                    <a:pt x="96" y="50"/>
                  </a:lnTo>
                  <a:lnTo>
                    <a:pt x="86" y="54"/>
                  </a:lnTo>
                  <a:lnTo>
                    <a:pt x="78" y="60"/>
                  </a:lnTo>
                  <a:lnTo>
                    <a:pt x="70" y="66"/>
                  </a:lnTo>
                  <a:lnTo>
                    <a:pt x="64" y="74"/>
                  </a:lnTo>
                  <a:lnTo>
                    <a:pt x="60" y="82"/>
                  </a:lnTo>
                  <a:lnTo>
                    <a:pt x="58" y="92"/>
                  </a:lnTo>
                  <a:lnTo>
                    <a:pt x="58" y="100"/>
                  </a:lnTo>
                  <a:lnTo>
                    <a:pt x="58" y="212"/>
                  </a:lnTo>
                  <a:lnTo>
                    <a:pt x="0" y="212"/>
                  </a:lnTo>
                  <a:lnTo>
                    <a:pt x="0" y="0"/>
                  </a:lnTo>
                  <a:lnTo>
                    <a:pt x="54" y="0"/>
                  </a:lnTo>
                  <a:lnTo>
                    <a:pt x="56" y="26"/>
                  </a:lnTo>
                  <a:lnTo>
                    <a:pt x="56" y="26"/>
                  </a:lnTo>
                  <a:lnTo>
                    <a:pt x="66" y="14"/>
                  </a:lnTo>
                  <a:lnTo>
                    <a:pt x="78" y="6"/>
                  </a:lnTo>
                  <a:lnTo>
                    <a:pt x="94" y="2"/>
                  </a:lnTo>
                  <a:lnTo>
                    <a:pt x="112" y="0"/>
                  </a:lnTo>
                  <a:lnTo>
                    <a:pt x="132" y="0"/>
                  </a:lnTo>
                  <a:close/>
                </a:path>
              </a:pathLst>
            </a:custGeom>
            <a:solidFill>
              <a:srgbClr val="0065A4"/>
            </a:solidFill>
            <a:ln w="9525">
              <a:noFill/>
              <a:round/>
              <a:headEnd/>
              <a:tailEnd/>
            </a:ln>
          </p:spPr>
          <p:txBody>
            <a:bodyPr/>
            <a:lstStyle/>
            <a:p>
              <a:pPr>
                <a:defRPr/>
              </a:pPr>
              <a:endParaRPr lang="en-US" dirty="0">
                <a:ea typeface="+mn-ea"/>
                <a:cs typeface="+mn-cs"/>
              </a:endParaRPr>
            </a:p>
          </p:txBody>
        </p:sp>
        <p:sp>
          <p:nvSpPr>
            <p:cNvPr id="17" name="Freeform 97"/>
            <p:cNvSpPr>
              <a:spLocks noChangeAspect="1"/>
            </p:cNvSpPr>
            <p:nvPr userDrawn="1"/>
          </p:nvSpPr>
          <p:spPr bwMode="gray">
            <a:xfrm>
              <a:off x="3860" y="3570"/>
              <a:ext cx="194" cy="217"/>
            </a:xfrm>
            <a:custGeom>
              <a:avLst/>
              <a:gdLst/>
              <a:ahLst/>
              <a:cxnLst>
                <a:cxn ang="0">
                  <a:pos x="194" y="218"/>
                </a:cxn>
                <a:cxn ang="0">
                  <a:pos x="136" y="218"/>
                </a:cxn>
                <a:cxn ang="0">
                  <a:pos x="136" y="106"/>
                </a:cxn>
                <a:cxn ang="0">
                  <a:pos x="136" y="106"/>
                </a:cxn>
                <a:cxn ang="0">
                  <a:pos x="136" y="88"/>
                </a:cxn>
                <a:cxn ang="0">
                  <a:pos x="134" y="78"/>
                </a:cxn>
                <a:cxn ang="0">
                  <a:pos x="132" y="70"/>
                </a:cxn>
                <a:cxn ang="0">
                  <a:pos x="128" y="64"/>
                </a:cxn>
                <a:cxn ang="0">
                  <a:pos x="122" y="58"/>
                </a:cxn>
                <a:cxn ang="0">
                  <a:pos x="112" y="54"/>
                </a:cxn>
                <a:cxn ang="0">
                  <a:pos x="102" y="52"/>
                </a:cxn>
                <a:cxn ang="0">
                  <a:pos x="102" y="52"/>
                </a:cxn>
                <a:cxn ang="0">
                  <a:pos x="90" y="54"/>
                </a:cxn>
                <a:cxn ang="0">
                  <a:pos x="82" y="56"/>
                </a:cxn>
                <a:cxn ang="0">
                  <a:pos x="74" y="62"/>
                </a:cxn>
                <a:cxn ang="0">
                  <a:pos x="68" y="68"/>
                </a:cxn>
                <a:cxn ang="0">
                  <a:pos x="62" y="76"/>
                </a:cxn>
                <a:cxn ang="0">
                  <a:pos x="60" y="84"/>
                </a:cxn>
                <a:cxn ang="0">
                  <a:pos x="58" y="92"/>
                </a:cxn>
                <a:cxn ang="0">
                  <a:pos x="58" y="102"/>
                </a:cxn>
                <a:cxn ang="0">
                  <a:pos x="58" y="218"/>
                </a:cxn>
                <a:cxn ang="0">
                  <a:pos x="0" y="218"/>
                </a:cxn>
                <a:cxn ang="0">
                  <a:pos x="0" y="6"/>
                </a:cxn>
                <a:cxn ang="0">
                  <a:pos x="52" y="6"/>
                </a:cxn>
                <a:cxn ang="0">
                  <a:pos x="54" y="32"/>
                </a:cxn>
                <a:cxn ang="0">
                  <a:pos x="54" y="32"/>
                </a:cxn>
                <a:cxn ang="0">
                  <a:pos x="64" y="20"/>
                </a:cxn>
                <a:cxn ang="0">
                  <a:pos x="78" y="10"/>
                </a:cxn>
                <a:cxn ang="0">
                  <a:pos x="88" y="6"/>
                </a:cxn>
                <a:cxn ang="0">
                  <a:pos x="96" y="4"/>
                </a:cxn>
                <a:cxn ang="0">
                  <a:pos x="106" y="2"/>
                </a:cxn>
                <a:cxn ang="0">
                  <a:pos x="118" y="0"/>
                </a:cxn>
                <a:cxn ang="0">
                  <a:pos x="118" y="0"/>
                </a:cxn>
                <a:cxn ang="0">
                  <a:pos x="138" y="2"/>
                </a:cxn>
                <a:cxn ang="0">
                  <a:pos x="154" y="8"/>
                </a:cxn>
                <a:cxn ang="0">
                  <a:pos x="168" y="16"/>
                </a:cxn>
                <a:cxn ang="0">
                  <a:pos x="178" y="26"/>
                </a:cxn>
                <a:cxn ang="0">
                  <a:pos x="186" y="40"/>
                </a:cxn>
                <a:cxn ang="0">
                  <a:pos x="190" y="54"/>
                </a:cxn>
                <a:cxn ang="0">
                  <a:pos x="194" y="70"/>
                </a:cxn>
                <a:cxn ang="0">
                  <a:pos x="194" y="86"/>
                </a:cxn>
                <a:cxn ang="0">
                  <a:pos x="194" y="218"/>
                </a:cxn>
              </a:cxnLst>
              <a:rect l="0" t="0" r="r" b="b"/>
              <a:pathLst>
                <a:path w="194" h="218">
                  <a:moveTo>
                    <a:pt x="194" y="218"/>
                  </a:moveTo>
                  <a:lnTo>
                    <a:pt x="136" y="218"/>
                  </a:lnTo>
                  <a:lnTo>
                    <a:pt x="136" y="106"/>
                  </a:lnTo>
                  <a:lnTo>
                    <a:pt x="136" y="106"/>
                  </a:lnTo>
                  <a:lnTo>
                    <a:pt x="136" y="88"/>
                  </a:lnTo>
                  <a:lnTo>
                    <a:pt x="134" y="78"/>
                  </a:lnTo>
                  <a:lnTo>
                    <a:pt x="132" y="70"/>
                  </a:lnTo>
                  <a:lnTo>
                    <a:pt x="128" y="64"/>
                  </a:lnTo>
                  <a:lnTo>
                    <a:pt x="122" y="58"/>
                  </a:lnTo>
                  <a:lnTo>
                    <a:pt x="112" y="54"/>
                  </a:lnTo>
                  <a:lnTo>
                    <a:pt x="102" y="52"/>
                  </a:lnTo>
                  <a:lnTo>
                    <a:pt x="102" y="52"/>
                  </a:lnTo>
                  <a:lnTo>
                    <a:pt x="90" y="54"/>
                  </a:lnTo>
                  <a:lnTo>
                    <a:pt x="82" y="56"/>
                  </a:lnTo>
                  <a:lnTo>
                    <a:pt x="74" y="62"/>
                  </a:lnTo>
                  <a:lnTo>
                    <a:pt x="68" y="68"/>
                  </a:lnTo>
                  <a:lnTo>
                    <a:pt x="62" y="76"/>
                  </a:lnTo>
                  <a:lnTo>
                    <a:pt x="60" y="84"/>
                  </a:lnTo>
                  <a:lnTo>
                    <a:pt x="58" y="92"/>
                  </a:lnTo>
                  <a:lnTo>
                    <a:pt x="58" y="102"/>
                  </a:lnTo>
                  <a:lnTo>
                    <a:pt x="58" y="218"/>
                  </a:lnTo>
                  <a:lnTo>
                    <a:pt x="0" y="218"/>
                  </a:lnTo>
                  <a:lnTo>
                    <a:pt x="0" y="6"/>
                  </a:lnTo>
                  <a:lnTo>
                    <a:pt x="52" y="6"/>
                  </a:lnTo>
                  <a:lnTo>
                    <a:pt x="54" y="32"/>
                  </a:lnTo>
                  <a:lnTo>
                    <a:pt x="54" y="32"/>
                  </a:lnTo>
                  <a:lnTo>
                    <a:pt x="64" y="20"/>
                  </a:lnTo>
                  <a:lnTo>
                    <a:pt x="78" y="10"/>
                  </a:lnTo>
                  <a:lnTo>
                    <a:pt x="88" y="6"/>
                  </a:lnTo>
                  <a:lnTo>
                    <a:pt x="96" y="4"/>
                  </a:lnTo>
                  <a:lnTo>
                    <a:pt x="106" y="2"/>
                  </a:lnTo>
                  <a:lnTo>
                    <a:pt x="118" y="0"/>
                  </a:lnTo>
                  <a:lnTo>
                    <a:pt x="118" y="0"/>
                  </a:lnTo>
                  <a:lnTo>
                    <a:pt x="138" y="2"/>
                  </a:lnTo>
                  <a:lnTo>
                    <a:pt x="154" y="8"/>
                  </a:lnTo>
                  <a:lnTo>
                    <a:pt x="168" y="16"/>
                  </a:lnTo>
                  <a:lnTo>
                    <a:pt x="178" y="26"/>
                  </a:lnTo>
                  <a:lnTo>
                    <a:pt x="186" y="40"/>
                  </a:lnTo>
                  <a:lnTo>
                    <a:pt x="190" y="54"/>
                  </a:lnTo>
                  <a:lnTo>
                    <a:pt x="194" y="70"/>
                  </a:lnTo>
                  <a:lnTo>
                    <a:pt x="194" y="86"/>
                  </a:lnTo>
                  <a:lnTo>
                    <a:pt x="194" y="218"/>
                  </a:lnTo>
                  <a:close/>
                </a:path>
              </a:pathLst>
            </a:custGeom>
            <a:solidFill>
              <a:srgbClr val="0065A4"/>
            </a:solidFill>
            <a:ln w="9525">
              <a:noFill/>
              <a:round/>
              <a:headEnd/>
              <a:tailEnd/>
            </a:ln>
          </p:spPr>
          <p:txBody>
            <a:bodyPr/>
            <a:lstStyle/>
            <a:p>
              <a:pPr>
                <a:defRPr/>
              </a:pPr>
              <a:endParaRPr lang="en-US" dirty="0">
                <a:ea typeface="+mn-ea"/>
                <a:cs typeface="+mn-cs"/>
              </a:endParaRPr>
            </a:p>
          </p:txBody>
        </p:sp>
        <p:sp>
          <p:nvSpPr>
            <p:cNvPr id="18" name="Freeform 98"/>
            <p:cNvSpPr>
              <a:spLocks noChangeAspect="1"/>
            </p:cNvSpPr>
            <p:nvPr userDrawn="1"/>
          </p:nvSpPr>
          <p:spPr bwMode="gray">
            <a:xfrm>
              <a:off x="3720" y="3515"/>
              <a:ext cx="114" cy="276"/>
            </a:xfrm>
            <a:custGeom>
              <a:avLst/>
              <a:gdLst/>
              <a:ahLst/>
              <a:cxnLst>
                <a:cxn ang="0">
                  <a:pos x="114" y="224"/>
                </a:cxn>
                <a:cxn ang="0">
                  <a:pos x="110" y="272"/>
                </a:cxn>
                <a:cxn ang="0">
                  <a:pos x="110" y="272"/>
                </a:cxn>
                <a:cxn ang="0">
                  <a:pos x="90" y="276"/>
                </a:cxn>
                <a:cxn ang="0">
                  <a:pos x="70" y="276"/>
                </a:cxn>
                <a:cxn ang="0">
                  <a:pos x="70" y="276"/>
                </a:cxn>
                <a:cxn ang="0">
                  <a:pos x="50" y="276"/>
                </a:cxn>
                <a:cxn ang="0">
                  <a:pos x="36" y="272"/>
                </a:cxn>
                <a:cxn ang="0">
                  <a:pos x="24" y="266"/>
                </a:cxn>
                <a:cxn ang="0">
                  <a:pos x="14" y="258"/>
                </a:cxn>
                <a:cxn ang="0">
                  <a:pos x="8" y="248"/>
                </a:cxn>
                <a:cxn ang="0">
                  <a:pos x="2" y="234"/>
                </a:cxn>
                <a:cxn ang="0">
                  <a:pos x="0" y="220"/>
                </a:cxn>
                <a:cxn ang="0">
                  <a:pos x="0" y="202"/>
                </a:cxn>
                <a:cxn ang="0">
                  <a:pos x="0" y="0"/>
                </a:cxn>
                <a:cxn ang="0">
                  <a:pos x="58" y="0"/>
                </a:cxn>
                <a:cxn ang="0">
                  <a:pos x="58" y="60"/>
                </a:cxn>
                <a:cxn ang="0">
                  <a:pos x="114" y="60"/>
                </a:cxn>
                <a:cxn ang="0">
                  <a:pos x="110" y="110"/>
                </a:cxn>
                <a:cxn ang="0">
                  <a:pos x="58" y="110"/>
                </a:cxn>
                <a:cxn ang="0">
                  <a:pos x="58" y="198"/>
                </a:cxn>
                <a:cxn ang="0">
                  <a:pos x="58" y="198"/>
                </a:cxn>
                <a:cxn ang="0">
                  <a:pos x="58" y="210"/>
                </a:cxn>
                <a:cxn ang="0">
                  <a:pos x="62" y="220"/>
                </a:cxn>
                <a:cxn ang="0">
                  <a:pos x="66" y="224"/>
                </a:cxn>
                <a:cxn ang="0">
                  <a:pos x="70" y="226"/>
                </a:cxn>
                <a:cxn ang="0">
                  <a:pos x="84" y="228"/>
                </a:cxn>
                <a:cxn ang="0">
                  <a:pos x="84" y="228"/>
                </a:cxn>
                <a:cxn ang="0">
                  <a:pos x="98" y="228"/>
                </a:cxn>
                <a:cxn ang="0">
                  <a:pos x="114" y="224"/>
                </a:cxn>
                <a:cxn ang="0">
                  <a:pos x="114" y="224"/>
                </a:cxn>
              </a:cxnLst>
              <a:rect l="0" t="0" r="r" b="b"/>
              <a:pathLst>
                <a:path w="114" h="276">
                  <a:moveTo>
                    <a:pt x="114" y="224"/>
                  </a:moveTo>
                  <a:lnTo>
                    <a:pt x="110" y="272"/>
                  </a:lnTo>
                  <a:lnTo>
                    <a:pt x="110" y="272"/>
                  </a:lnTo>
                  <a:lnTo>
                    <a:pt x="90" y="276"/>
                  </a:lnTo>
                  <a:lnTo>
                    <a:pt x="70" y="276"/>
                  </a:lnTo>
                  <a:lnTo>
                    <a:pt x="70" y="276"/>
                  </a:lnTo>
                  <a:lnTo>
                    <a:pt x="50" y="276"/>
                  </a:lnTo>
                  <a:lnTo>
                    <a:pt x="36" y="272"/>
                  </a:lnTo>
                  <a:lnTo>
                    <a:pt x="24" y="266"/>
                  </a:lnTo>
                  <a:lnTo>
                    <a:pt x="14" y="258"/>
                  </a:lnTo>
                  <a:lnTo>
                    <a:pt x="8" y="248"/>
                  </a:lnTo>
                  <a:lnTo>
                    <a:pt x="2" y="234"/>
                  </a:lnTo>
                  <a:lnTo>
                    <a:pt x="0" y="220"/>
                  </a:lnTo>
                  <a:lnTo>
                    <a:pt x="0" y="202"/>
                  </a:lnTo>
                  <a:lnTo>
                    <a:pt x="0" y="0"/>
                  </a:lnTo>
                  <a:lnTo>
                    <a:pt x="58" y="0"/>
                  </a:lnTo>
                  <a:lnTo>
                    <a:pt x="58" y="60"/>
                  </a:lnTo>
                  <a:lnTo>
                    <a:pt x="114" y="60"/>
                  </a:lnTo>
                  <a:lnTo>
                    <a:pt x="110" y="110"/>
                  </a:lnTo>
                  <a:lnTo>
                    <a:pt x="58" y="110"/>
                  </a:lnTo>
                  <a:lnTo>
                    <a:pt x="58" y="198"/>
                  </a:lnTo>
                  <a:lnTo>
                    <a:pt x="58" y="198"/>
                  </a:lnTo>
                  <a:lnTo>
                    <a:pt x="58" y="210"/>
                  </a:lnTo>
                  <a:lnTo>
                    <a:pt x="62" y="220"/>
                  </a:lnTo>
                  <a:lnTo>
                    <a:pt x="66" y="224"/>
                  </a:lnTo>
                  <a:lnTo>
                    <a:pt x="70" y="226"/>
                  </a:lnTo>
                  <a:lnTo>
                    <a:pt x="84" y="228"/>
                  </a:lnTo>
                  <a:lnTo>
                    <a:pt x="84" y="228"/>
                  </a:lnTo>
                  <a:lnTo>
                    <a:pt x="98" y="228"/>
                  </a:lnTo>
                  <a:lnTo>
                    <a:pt x="114" y="224"/>
                  </a:lnTo>
                  <a:lnTo>
                    <a:pt x="114" y="224"/>
                  </a:lnTo>
                  <a:close/>
                </a:path>
              </a:pathLst>
            </a:custGeom>
            <a:solidFill>
              <a:srgbClr val="0065A4"/>
            </a:solidFill>
            <a:ln w="9525">
              <a:noFill/>
              <a:round/>
              <a:headEnd/>
              <a:tailEnd/>
            </a:ln>
          </p:spPr>
          <p:txBody>
            <a:bodyPr/>
            <a:lstStyle/>
            <a:p>
              <a:pPr>
                <a:defRPr/>
              </a:pPr>
              <a:endParaRPr lang="en-US" dirty="0">
                <a:ea typeface="+mn-ea"/>
                <a:cs typeface="+mn-cs"/>
              </a:endParaRPr>
            </a:p>
          </p:txBody>
        </p:sp>
        <p:sp>
          <p:nvSpPr>
            <p:cNvPr id="19" name="Freeform 99"/>
            <p:cNvSpPr>
              <a:spLocks noChangeAspect="1"/>
            </p:cNvSpPr>
            <p:nvPr userDrawn="1"/>
          </p:nvSpPr>
          <p:spPr bwMode="gray">
            <a:xfrm>
              <a:off x="3574" y="3576"/>
              <a:ext cx="126" cy="211"/>
            </a:xfrm>
            <a:custGeom>
              <a:avLst/>
              <a:gdLst/>
              <a:ahLst/>
              <a:cxnLst>
                <a:cxn ang="0">
                  <a:pos x="126" y="0"/>
                </a:cxn>
                <a:cxn ang="0">
                  <a:pos x="122" y="50"/>
                </a:cxn>
                <a:cxn ang="0">
                  <a:pos x="106" y="50"/>
                </a:cxn>
                <a:cxn ang="0">
                  <a:pos x="106" y="50"/>
                </a:cxn>
                <a:cxn ang="0">
                  <a:pos x="96" y="50"/>
                </a:cxn>
                <a:cxn ang="0">
                  <a:pos x="86" y="54"/>
                </a:cxn>
                <a:cxn ang="0">
                  <a:pos x="76" y="60"/>
                </a:cxn>
                <a:cxn ang="0">
                  <a:pos x="70" y="66"/>
                </a:cxn>
                <a:cxn ang="0">
                  <a:pos x="64" y="74"/>
                </a:cxn>
                <a:cxn ang="0">
                  <a:pos x="60" y="82"/>
                </a:cxn>
                <a:cxn ang="0">
                  <a:pos x="58" y="92"/>
                </a:cxn>
                <a:cxn ang="0">
                  <a:pos x="58" y="100"/>
                </a:cxn>
                <a:cxn ang="0">
                  <a:pos x="58" y="212"/>
                </a:cxn>
                <a:cxn ang="0">
                  <a:pos x="0" y="212"/>
                </a:cxn>
                <a:cxn ang="0">
                  <a:pos x="0" y="0"/>
                </a:cxn>
                <a:cxn ang="0">
                  <a:pos x="54" y="0"/>
                </a:cxn>
                <a:cxn ang="0">
                  <a:pos x="56" y="26"/>
                </a:cxn>
                <a:cxn ang="0">
                  <a:pos x="56" y="26"/>
                </a:cxn>
                <a:cxn ang="0">
                  <a:pos x="66" y="14"/>
                </a:cxn>
                <a:cxn ang="0">
                  <a:pos x="80" y="6"/>
                </a:cxn>
                <a:cxn ang="0">
                  <a:pos x="94" y="2"/>
                </a:cxn>
                <a:cxn ang="0">
                  <a:pos x="112" y="0"/>
                </a:cxn>
                <a:cxn ang="0">
                  <a:pos x="126" y="0"/>
                </a:cxn>
              </a:cxnLst>
              <a:rect l="0" t="0" r="r" b="b"/>
              <a:pathLst>
                <a:path w="126" h="212">
                  <a:moveTo>
                    <a:pt x="126" y="0"/>
                  </a:moveTo>
                  <a:lnTo>
                    <a:pt x="122" y="50"/>
                  </a:lnTo>
                  <a:lnTo>
                    <a:pt x="106" y="50"/>
                  </a:lnTo>
                  <a:lnTo>
                    <a:pt x="106" y="50"/>
                  </a:lnTo>
                  <a:lnTo>
                    <a:pt x="96" y="50"/>
                  </a:lnTo>
                  <a:lnTo>
                    <a:pt x="86" y="54"/>
                  </a:lnTo>
                  <a:lnTo>
                    <a:pt x="76" y="60"/>
                  </a:lnTo>
                  <a:lnTo>
                    <a:pt x="70" y="66"/>
                  </a:lnTo>
                  <a:lnTo>
                    <a:pt x="64" y="74"/>
                  </a:lnTo>
                  <a:lnTo>
                    <a:pt x="60" y="82"/>
                  </a:lnTo>
                  <a:lnTo>
                    <a:pt x="58" y="92"/>
                  </a:lnTo>
                  <a:lnTo>
                    <a:pt x="58" y="100"/>
                  </a:lnTo>
                  <a:lnTo>
                    <a:pt x="58" y="212"/>
                  </a:lnTo>
                  <a:lnTo>
                    <a:pt x="0" y="212"/>
                  </a:lnTo>
                  <a:lnTo>
                    <a:pt x="0" y="0"/>
                  </a:lnTo>
                  <a:lnTo>
                    <a:pt x="54" y="0"/>
                  </a:lnTo>
                  <a:lnTo>
                    <a:pt x="56" y="26"/>
                  </a:lnTo>
                  <a:lnTo>
                    <a:pt x="56" y="26"/>
                  </a:lnTo>
                  <a:lnTo>
                    <a:pt x="66" y="14"/>
                  </a:lnTo>
                  <a:lnTo>
                    <a:pt x="80" y="6"/>
                  </a:lnTo>
                  <a:lnTo>
                    <a:pt x="94" y="2"/>
                  </a:lnTo>
                  <a:lnTo>
                    <a:pt x="112" y="0"/>
                  </a:lnTo>
                  <a:lnTo>
                    <a:pt x="126" y="0"/>
                  </a:lnTo>
                  <a:close/>
                </a:path>
              </a:pathLst>
            </a:custGeom>
            <a:solidFill>
              <a:srgbClr val="0065A4"/>
            </a:solidFill>
            <a:ln w="9525">
              <a:noFill/>
              <a:round/>
              <a:headEnd/>
              <a:tailEnd/>
            </a:ln>
          </p:spPr>
          <p:txBody>
            <a:bodyPr/>
            <a:lstStyle/>
            <a:p>
              <a:pPr>
                <a:defRPr/>
              </a:pPr>
              <a:endParaRPr lang="en-US" dirty="0">
                <a:ea typeface="+mn-ea"/>
                <a:cs typeface="+mn-cs"/>
              </a:endParaRPr>
            </a:p>
          </p:txBody>
        </p:sp>
        <p:sp>
          <p:nvSpPr>
            <p:cNvPr id="20" name="Freeform 100"/>
            <p:cNvSpPr>
              <a:spLocks noChangeAspect="1"/>
            </p:cNvSpPr>
            <p:nvPr userDrawn="1"/>
          </p:nvSpPr>
          <p:spPr bwMode="gray">
            <a:xfrm>
              <a:off x="3020" y="3469"/>
              <a:ext cx="294" cy="326"/>
            </a:xfrm>
            <a:custGeom>
              <a:avLst/>
              <a:gdLst/>
              <a:ahLst/>
              <a:cxnLst>
                <a:cxn ang="0">
                  <a:pos x="294" y="296"/>
                </a:cxn>
                <a:cxn ang="0">
                  <a:pos x="234" y="320"/>
                </a:cxn>
                <a:cxn ang="0">
                  <a:pos x="202" y="326"/>
                </a:cxn>
                <a:cxn ang="0">
                  <a:pos x="164" y="326"/>
                </a:cxn>
                <a:cxn ang="0">
                  <a:pos x="148" y="326"/>
                </a:cxn>
                <a:cxn ang="0">
                  <a:pos x="114" y="320"/>
                </a:cxn>
                <a:cxn ang="0">
                  <a:pos x="84" y="308"/>
                </a:cxn>
                <a:cxn ang="0">
                  <a:pos x="58" y="292"/>
                </a:cxn>
                <a:cxn ang="0">
                  <a:pos x="36" y="272"/>
                </a:cxn>
                <a:cxn ang="0">
                  <a:pos x="20" y="246"/>
                </a:cxn>
                <a:cxn ang="0">
                  <a:pos x="8" y="216"/>
                </a:cxn>
                <a:cxn ang="0">
                  <a:pos x="2" y="182"/>
                </a:cxn>
                <a:cxn ang="0">
                  <a:pos x="0" y="164"/>
                </a:cxn>
                <a:cxn ang="0">
                  <a:pos x="4" y="128"/>
                </a:cxn>
                <a:cxn ang="0">
                  <a:pos x="12" y="96"/>
                </a:cxn>
                <a:cxn ang="0">
                  <a:pos x="28" y="68"/>
                </a:cxn>
                <a:cxn ang="0">
                  <a:pos x="48" y="44"/>
                </a:cxn>
                <a:cxn ang="0">
                  <a:pos x="72" y="26"/>
                </a:cxn>
                <a:cxn ang="0">
                  <a:pos x="100" y="12"/>
                </a:cxn>
                <a:cxn ang="0">
                  <a:pos x="130" y="2"/>
                </a:cxn>
                <a:cxn ang="0">
                  <a:pos x="164" y="0"/>
                </a:cxn>
                <a:cxn ang="0">
                  <a:pos x="182" y="0"/>
                </a:cxn>
                <a:cxn ang="0">
                  <a:pos x="216" y="4"/>
                </a:cxn>
                <a:cxn ang="0">
                  <a:pos x="248" y="14"/>
                </a:cxn>
                <a:cxn ang="0">
                  <a:pos x="276" y="30"/>
                </a:cxn>
                <a:cxn ang="0">
                  <a:pos x="250" y="82"/>
                </a:cxn>
                <a:cxn ang="0">
                  <a:pos x="232" y="70"/>
                </a:cxn>
                <a:cxn ang="0">
                  <a:pos x="188" y="56"/>
                </a:cxn>
                <a:cxn ang="0">
                  <a:pos x="162" y="56"/>
                </a:cxn>
                <a:cxn ang="0">
                  <a:pos x="122" y="64"/>
                </a:cxn>
                <a:cxn ang="0">
                  <a:pos x="90" y="86"/>
                </a:cxn>
                <a:cxn ang="0">
                  <a:pos x="72" y="120"/>
                </a:cxn>
                <a:cxn ang="0">
                  <a:pos x="64" y="160"/>
                </a:cxn>
                <a:cxn ang="0">
                  <a:pos x="66" y="184"/>
                </a:cxn>
                <a:cxn ang="0">
                  <a:pos x="80" y="224"/>
                </a:cxn>
                <a:cxn ang="0">
                  <a:pos x="106" y="254"/>
                </a:cxn>
                <a:cxn ang="0">
                  <a:pos x="144" y="270"/>
                </a:cxn>
                <a:cxn ang="0">
                  <a:pos x="166" y="272"/>
                </a:cxn>
                <a:cxn ang="0">
                  <a:pos x="204" y="270"/>
                </a:cxn>
                <a:cxn ang="0">
                  <a:pos x="234" y="260"/>
                </a:cxn>
                <a:cxn ang="0">
                  <a:pos x="170" y="194"/>
                </a:cxn>
                <a:cxn ang="0">
                  <a:pos x="294" y="140"/>
                </a:cxn>
              </a:cxnLst>
              <a:rect l="0" t="0" r="r" b="b"/>
              <a:pathLst>
                <a:path w="294" h="326">
                  <a:moveTo>
                    <a:pt x="294" y="296"/>
                  </a:moveTo>
                  <a:lnTo>
                    <a:pt x="294" y="296"/>
                  </a:lnTo>
                  <a:lnTo>
                    <a:pt x="266" y="310"/>
                  </a:lnTo>
                  <a:lnTo>
                    <a:pt x="234" y="320"/>
                  </a:lnTo>
                  <a:lnTo>
                    <a:pt x="218" y="322"/>
                  </a:lnTo>
                  <a:lnTo>
                    <a:pt x="202" y="326"/>
                  </a:lnTo>
                  <a:lnTo>
                    <a:pt x="184" y="326"/>
                  </a:lnTo>
                  <a:lnTo>
                    <a:pt x="164" y="326"/>
                  </a:lnTo>
                  <a:lnTo>
                    <a:pt x="164" y="326"/>
                  </a:lnTo>
                  <a:lnTo>
                    <a:pt x="148" y="326"/>
                  </a:lnTo>
                  <a:lnTo>
                    <a:pt x="130" y="324"/>
                  </a:lnTo>
                  <a:lnTo>
                    <a:pt x="114" y="320"/>
                  </a:lnTo>
                  <a:lnTo>
                    <a:pt x="98" y="314"/>
                  </a:lnTo>
                  <a:lnTo>
                    <a:pt x="84" y="308"/>
                  </a:lnTo>
                  <a:lnTo>
                    <a:pt x="70" y="300"/>
                  </a:lnTo>
                  <a:lnTo>
                    <a:pt x="58" y="292"/>
                  </a:lnTo>
                  <a:lnTo>
                    <a:pt x="46" y="282"/>
                  </a:lnTo>
                  <a:lnTo>
                    <a:pt x="36" y="272"/>
                  </a:lnTo>
                  <a:lnTo>
                    <a:pt x="28" y="258"/>
                  </a:lnTo>
                  <a:lnTo>
                    <a:pt x="20" y="246"/>
                  </a:lnTo>
                  <a:lnTo>
                    <a:pt x="12" y="232"/>
                  </a:lnTo>
                  <a:lnTo>
                    <a:pt x="8" y="216"/>
                  </a:lnTo>
                  <a:lnTo>
                    <a:pt x="4" y="200"/>
                  </a:lnTo>
                  <a:lnTo>
                    <a:pt x="2" y="182"/>
                  </a:lnTo>
                  <a:lnTo>
                    <a:pt x="0" y="164"/>
                  </a:lnTo>
                  <a:lnTo>
                    <a:pt x="0" y="164"/>
                  </a:lnTo>
                  <a:lnTo>
                    <a:pt x="2" y="146"/>
                  </a:lnTo>
                  <a:lnTo>
                    <a:pt x="4" y="128"/>
                  </a:lnTo>
                  <a:lnTo>
                    <a:pt x="8" y="112"/>
                  </a:lnTo>
                  <a:lnTo>
                    <a:pt x="12" y="96"/>
                  </a:lnTo>
                  <a:lnTo>
                    <a:pt x="20" y="82"/>
                  </a:lnTo>
                  <a:lnTo>
                    <a:pt x="28" y="68"/>
                  </a:lnTo>
                  <a:lnTo>
                    <a:pt x="36" y="56"/>
                  </a:lnTo>
                  <a:lnTo>
                    <a:pt x="48" y="44"/>
                  </a:lnTo>
                  <a:lnTo>
                    <a:pt x="58" y="34"/>
                  </a:lnTo>
                  <a:lnTo>
                    <a:pt x="72" y="26"/>
                  </a:lnTo>
                  <a:lnTo>
                    <a:pt x="84" y="18"/>
                  </a:lnTo>
                  <a:lnTo>
                    <a:pt x="100" y="12"/>
                  </a:lnTo>
                  <a:lnTo>
                    <a:pt x="114" y="6"/>
                  </a:lnTo>
                  <a:lnTo>
                    <a:pt x="130" y="2"/>
                  </a:lnTo>
                  <a:lnTo>
                    <a:pt x="148" y="0"/>
                  </a:lnTo>
                  <a:lnTo>
                    <a:pt x="164" y="0"/>
                  </a:lnTo>
                  <a:lnTo>
                    <a:pt x="164" y="0"/>
                  </a:lnTo>
                  <a:lnTo>
                    <a:pt x="182" y="0"/>
                  </a:lnTo>
                  <a:lnTo>
                    <a:pt x="200" y="2"/>
                  </a:lnTo>
                  <a:lnTo>
                    <a:pt x="216" y="4"/>
                  </a:lnTo>
                  <a:lnTo>
                    <a:pt x="232" y="8"/>
                  </a:lnTo>
                  <a:lnTo>
                    <a:pt x="248" y="14"/>
                  </a:lnTo>
                  <a:lnTo>
                    <a:pt x="262" y="22"/>
                  </a:lnTo>
                  <a:lnTo>
                    <a:pt x="276" y="30"/>
                  </a:lnTo>
                  <a:lnTo>
                    <a:pt x="290" y="40"/>
                  </a:lnTo>
                  <a:lnTo>
                    <a:pt x="250" y="82"/>
                  </a:lnTo>
                  <a:lnTo>
                    <a:pt x="250" y="82"/>
                  </a:lnTo>
                  <a:lnTo>
                    <a:pt x="232" y="70"/>
                  </a:lnTo>
                  <a:lnTo>
                    <a:pt x="212" y="62"/>
                  </a:lnTo>
                  <a:lnTo>
                    <a:pt x="188" y="56"/>
                  </a:lnTo>
                  <a:lnTo>
                    <a:pt x="162" y="56"/>
                  </a:lnTo>
                  <a:lnTo>
                    <a:pt x="162" y="56"/>
                  </a:lnTo>
                  <a:lnTo>
                    <a:pt x="140" y="58"/>
                  </a:lnTo>
                  <a:lnTo>
                    <a:pt x="122" y="64"/>
                  </a:lnTo>
                  <a:lnTo>
                    <a:pt x="104" y="74"/>
                  </a:lnTo>
                  <a:lnTo>
                    <a:pt x="90" y="86"/>
                  </a:lnTo>
                  <a:lnTo>
                    <a:pt x="80" y="102"/>
                  </a:lnTo>
                  <a:lnTo>
                    <a:pt x="72" y="120"/>
                  </a:lnTo>
                  <a:lnTo>
                    <a:pt x="66" y="140"/>
                  </a:lnTo>
                  <a:lnTo>
                    <a:pt x="64" y="160"/>
                  </a:lnTo>
                  <a:lnTo>
                    <a:pt x="64" y="160"/>
                  </a:lnTo>
                  <a:lnTo>
                    <a:pt x="66" y="184"/>
                  </a:lnTo>
                  <a:lnTo>
                    <a:pt x="72" y="206"/>
                  </a:lnTo>
                  <a:lnTo>
                    <a:pt x="80" y="224"/>
                  </a:lnTo>
                  <a:lnTo>
                    <a:pt x="92" y="240"/>
                  </a:lnTo>
                  <a:lnTo>
                    <a:pt x="106" y="254"/>
                  </a:lnTo>
                  <a:lnTo>
                    <a:pt x="124" y="262"/>
                  </a:lnTo>
                  <a:lnTo>
                    <a:pt x="144" y="270"/>
                  </a:lnTo>
                  <a:lnTo>
                    <a:pt x="166" y="272"/>
                  </a:lnTo>
                  <a:lnTo>
                    <a:pt x="166" y="272"/>
                  </a:lnTo>
                  <a:lnTo>
                    <a:pt x="186" y="272"/>
                  </a:lnTo>
                  <a:lnTo>
                    <a:pt x="204" y="270"/>
                  </a:lnTo>
                  <a:lnTo>
                    <a:pt x="220" y="266"/>
                  </a:lnTo>
                  <a:lnTo>
                    <a:pt x="234" y="260"/>
                  </a:lnTo>
                  <a:lnTo>
                    <a:pt x="234" y="194"/>
                  </a:lnTo>
                  <a:lnTo>
                    <a:pt x="170" y="194"/>
                  </a:lnTo>
                  <a:lnTo>
                    <a:pt x="174" y="140"/>
                  </a:lnTo>
                  <a:lnTo>
                    <a:pt x="294" y="140"/>
                  </a:lnTo>
                  <a:lnTo>
                    <a:pt x="294" y="296"/>
                  </a:lnTo>
                  <a:close/>
                </a:path>
              </a:pathLst>
            </a:custGeom>
            <a:solidFill>
              <a:srgbClr val="0065A4"/>
            </a:solidFill>
            <a:ln w="9525">
              <a:noFill/>
              <a:round/>
              <a:headEnd/>
              <a:tailEnd/>
            </a:ln>
          </p:spPr>
          <p:txBody>
            <a:bodyPr/>
            <a:lstStyle/>
            <a:p>
              <a:pPr>
                <a:defRPr/>
              </a:pPr>
              <a:endParaRPr lang="en-US" dirty="0">
                <a:ea typeface="+mn-ea"/>
                <a:cs typeface="+mn-cs"/>
              </a:endParaRPr>
            </a:p>
          </p:txBody>
        </p:sp>
        <p:sp>
          <p:nvSpPr>
            <p:cNvPr id="21" name="Freeform 101"/>
            <p:cNvSpPr>
              <a:spLocks noChangeAspect="1" noEditPoints="1"/>
            </p:cNvSpPr>
            <p:nvPr userDrawn="1"/>
          </p:nvSpPr>
          <p:spPr bwMode="gray">
            <a:xfrm>
              <a:off x="4080" y="3570"/>
              <a:ext cx="216" cy="223"/>
            </a:xfrm>
            <a:custGeom>
              <a:avLst/>
              <a:gdLst/>
              <a:ahLst/>
              <a:cxnLst>
                <a:cxn ang="0">
                  <a:pos x="58" y="132"/>
                </a:cxn>
                <a:cxn ang="0">
                  <a:pos x="60" y="142"/>
                </a:cxn>
                <a:cxn ang="0">
                  <a:pos x="70" y="158"/>
                </a:cxn>
                <a:cxn ang="0">
                  <a:pos x="84" y="170"/>
                </a:cxn>
                <a:cxn ang="0">
                  <a:pos x="102" y="176"/>
                </a:cxn>
                <a:cxn ang="0">
                  <a:pos x="112" y="176"/>
                </a:cxn>
                <a:cxn ang="0">
                  <a:pos x="144" y="172"/>
                </a:cxn>
                <a:cxn ang="0">
                  <a:pos x="170" y="150"/>
                </a:cxn>
                <a:cxn ang="0">
                  <a:pos x="208" y="180"/>
                </a:cxn>
                <a:cxn ang="0">
                  <a:pos x="188" y="200"/>
                </a:cxn>
                <a:cxn ang="0">
                  <a:pos x="164" y="214"/>
                </a:cxn>
                <a:cxn ang="0">
                  <a:pos x="140" y="222"/>
                </a:cxn>
                <a:cxn ang="0">
                  <a:pos x="112" y="224"/>
                </a:cxn>
                <a:cxn ang="0">
                  <a:pos x="90" y="222"/>
                </a:cxn>
                <a:cxn ang="0">
                  <a:pos x="50" y="206"/>
                </a:cxn>
                <a:cxn ang="0">
                  <a:pos x="20" y="178"/>
                </a:cxn>
                <a:cxn ang="0">
                  <a:pos x="2" y="136"/>
                </a:cxn>
                <a:cxn ang="0">
                  <a:pos x="0" y="112"/>
                </a:cxn>
                <a:cxn ang="0">
                  <a:pos x="8" y="66"/>
                </a:cxn>
                <a:cxn ang="0">
                  <a:pos x="32" y="32"/>
                </a:cxn>
                <a:cxn ang="0">
                  <a:pos x="68" y="8"/>
                </a:cxn>
                <a:cxn ang="0">
                  <a:pos x="110" y="0"/>
                </a:cxn>
                <a:cxn ang="0">
                  <a:pos x="134" y="2"/>
                </a:cxn>
                <a:cxn ang="0">
                  <a:pos x="174" y="18"/>
                </a:cxn>
                <a:cxn ang="0">
                  <a:pos x="200" y="46"/>
                </a:cxn>
                <a:cxn ang="0">
                  <a:pos x="214" y="90"/>
                </a:cxn>
                <a:cxn ang="0">
                  <a:pos x="216" y="132"/>
                </a:cxn>
                <a:cxn ang="0">
                  <a:pos x="158" y="88"/>
                </a:cxn>
                <a:cxn ang="0">
                  <a:pos x="154" y="70"/>
                </a:cxn>
                <a:cxn ang="0">
                  <a:pos x="144" y="56"/>
                </a:cxn>
                <a:cxn ang="0">
                  <a:pos x="128" y="48"/>
                </a:cxn>
                <a:cxn ang="0">
                  <a:pos x="108" y="46"/>
                </a:cxn>
                <a:cxn ang="0">
                  <a:pos x="98" y="46"/>
                </a:cxn>
                <a:cxn ang="0">
                  <a:pos x="82" y="52"/>
                </a:cxn>
                <a:cxn ang="0">
                  <a:pos x="68" y="64"/>
                </a:cxn>
                <a:cxn ang="0">
                  <a:pos x="60" y="80"/>
                </a:cxn>
                <a:cxn ang="0">
                  <a:pos x="158" y="88"/>
                </a:cxn>
              </a:cxnLst>
              <a:rect l="0" t="0" r="r" b="b"/>
              <a:pathLst>
                <a:path w="216" h="224">
                  <a:moveTo>
                    <a:pt x="216" y="132"/>
                  </a:moveTo>
                  <a:lnTo>
                    <a:pt x="58" y="132"/>
                  </a:lnTo>
                  <a:lnTo>
                    <a:pt x="58" y="132"/>
                  </a:lnTo>
                  <a:lnTo>
                    <a:pt x="60" y="142"/>
                  </a:lnTo>
                  <a:lnTo>
                    <a:pt x="64" y="150"/>
                  </a:lnTo>
                  <a:lnTo>
                    <a:pt x="70" y="158"/>
                  </a:lnTo>
                  <a:lnTo>
                    <a:pt x="76" y="164"/>
                  </a:lnTo>
                  <a:lnTo>
                    <a:pt x="84" y="170"/>
                  </a:lnTo>
                  <a:lnTo>
                    <a:pt x="92" y="174"/>
                  </a:lnTo>
                  <a:lnTo>
                    <a:pt x="102" y="176"/>
                  </a:lnTo>
                  <a:lnTo>
                    <a:pt x="112" y="176"/>
                  </a:lnTo>
                  <a:lnTo>
                    <a:pt x="112" y="176"/>
                  </a:lnTo>
                  <a:lnTo>
                    <a:pt x="128" y="176"/>
                  </a:lnTo>
                  <a:lnTo>
                    <a:pt x="144" y="172"/>
                  </a:lnTo>
                  <a:lnTo>
                    <a:pt x="156" y="162"/>
                  </a:lnTo>
                  <a:lnTo>
                    <a:pt x="170" y="150"/>
                  </a:lnTo>
                  <a:lnTo>
                    <a:pt x="208" y="180"/>
                  </a:lnTo>
                  <a:lnTo>
                    <a:pt x="208" y="180"/>
                  </a:lnTo>
                  <a:lnTo>
                    <a:pt x="198" y="190"/>
                  </a:lnTo>
                  <a:lnTo>
                    <a:pt x="188" y="200"/>
                  </a:lnTo>
                  <a:lnTo>
                    <a:pt x="176" y="208"/>
                  </a:lnTo>
                  <a:lnTo>
                    <a:pt x="164" y="214"/>
                  </a:lnTo>
                  <a:lnTo>
                    <a:pt x="152" y="218"/>
                  </a:lnTo>
                  <a:lnTo>
                    <a:pt x="140" y="222"/>
                  </a:lnTo>
                  <a:lnTo>
                    <a:pt x="126" y="224"/>
                  </a:lnTo>
                  <a:lnTo>
                    <a:pt x="112" y="224"/>
                  </a:lnTo>
                  <a:lnTo>
                    <a:pt x="112" y="224"/>
                  </a:lnTo>
                  <a:lnTo>
                    <a:pt x="90" y="222"/>
                  </a:lnTo>
                  <a:lnTo>
                    <a:pt x="68" y="216"/>
                  </a:lnTo>
                  <a:lnTo>
                    <a:pt x="50" y="206"/>
                  </a:lnTo>
                  <a:lnTo>
                    <a:pt x="32" y="194"/>
                  </a:lnTo>
                  <a:lnTo>
                    <a:pt x="20" y="178"/>
                  </a:lnTo>
                  <a:lnTo>
                    <a:pt x="10" y="158"/>
                  </a:lnTo>
                  <a:lnTo>
                    <a:pt x="2" y="136"/>
                  </a:lnTo>
                  <a:lnTo>
                    <a:pt x="0" y="112"/>
                  </a:lnTo>
                  <a:lnTo>
                    <a:pt x="0" y="112"/>
                  </a:lnTo>
                  <a:lnTo>
                    <a:pt x="2" y="88"/>
                  </a:lnTo>
                  <a:lnTo>
                    <a:pt x="8" y="66"/>
                  </a:lnTo>
                  <a:lnTo>
                    <a:pt x="18" y="48"/>
                  </a:lnTo>
                  <a:lnTo>
                    <a:pt x="32" y="32"/>
                  </a:lnTo>
                  <a:lnTo>
                    <a:pt x="48" y="18"/>
                  </a:lnTo>
                  <a:lnTo>
                    <a:pt x="68" y="8"/>
                  </a:lnTo>
                  <a:lnTo>
                    <a:pt x="88" y="2"/>
                  </a:lnTo>
                  <a:lnTo>
                    <a:pt x="110" y="0"/>
                  </a:lnTo>
                  <a:lnTo>
                    <a:pt x="110" y="0"/>
                  </a:lnTo>
                  <a:lnTo>
                    <a:pt x="134" y="2"/>
                  </a:lnTo>
                  <a:lnTo>
                    <a:pt x="156" y="8"/>
                  </a:lnTo>
                  <a:lnTo>
                    <a:pt x="174" y="18"/>
                  </a:lnTo>
                  <a:lnTo>
                    <a:pt x="190" y="30"/>
                  </a:lnTo>
                  <a:lnTo>
                    <a:pt x="200" y="46"/>
                  </a:lnTo>
                  <a:lnTo>
                    <a:pt x="210" y="66"/>
                  </a:lnTo>
                  <a:lnTo>
                    <a:pt x="214" y="90"/>
                  </a:lnTo>
                  <a:lnTo>
                    <a:pt x="216" y="116"/>
                  </a:lnTo>
                  <a:lnTo>
                    <a:pt x="216" y="132"/>
                  </a:lnTo>
                  <a:close/>
                  <a:moveTo>
                    <a:pt x="158" y="88"/>
                  </a:moveTo>
                  <a:lnTo>
                    <a:pt x="158" y="88"/>
                  </a:lnTo>
                  <a:lnTo>
                    <a:pt x="158" y="78"/>
                  </a:lnTo>
                  <a:lnTo>
                    <a:pt x="154" y="70"/>
                  </a:lnTo>
                  <a:lnTo>
                    <a:pt x="150" y="62"/>
                  </a:lnTo>
                  <a:lnTo>
                    <a:pt x="144" y="56"/>
                  </a:lnTo>
                  <a:lnTo>
                    <a:pt x="136" y="52"/>
                  </a:lnTo>
                  <a:lnTo>
                    <a:pt x="128" y="48"/>
                  </a:lnTo>
                  <a:lnTo>
                    <a:pt x="120" y="46"/>
                  </a:lnTo>
                  <a:lnTo>
                    <a:pt x="108" y="46"/>
                  </a:lnTo>
                  <a:lnTo>
                    <a:pt x="108" y="46"/>
                  </a:lnTo>
                  <a:lnTo>
                    <a:pt x="98" y="46"/>
                  </a:lnTo>
                  <a:lnTo>
                    <a:pt x="90" y="48"/>
                  </a:lnTo>
                  <a:lnTo>
                    <a:pt x="82" y="52"/>
                  </a:lnTo>
                  <a:lnTo>
                    <a:pt x="74" y="58"/>
                  </a:lnTo>
                  <a:lnTo>
                    <a:pt x="68" y="64"/>
                  </a:lnTo>
                  <a:lnTo>
                    <a:pt x="64" y="72"/>
                  </a:lnTo>
                  <a:lnTo>
                    <a:pt x="60" y="80"/>
                  </a:lnTo>
                  <a:lnTo>
                    <a:pt x="58" y="88"/>
                  </a:lnTo>
                  <a:lnTo>
                    <a:pt x="158" y="88"/>
                  </a:lnTo>
                  <a:close/>
                </a:path>
              </a:pathLst>
            </a:custGeom>
            <a:solidFill>
              <a:srgbClr val="0065A4"/>
            </a:solidFill>
            <a:ln w="9525">
              <a:noFill/>
              <a:round/>
              <a:headEnd/>
              <a:tailEnd/>
            </a:ln>
          </p:spPr>
          <p:txBody>
            <a:bodyPr/>
            <a:lstStyle/>
            <a:p>
              <a:pPr>
                <a:defRPr/>
              </a:pPr>
              <a:endParaRPr lang="en-US" dirty="0">
                <a:ea typeface="+mn-ea"/>
                <a:cs typeface="+mn-cs"/>
              </a:endParaRPr>
            </a:p>
          </p:txBody>
        </p:sp>
        <p:sp>
          <p:nvSpPr>
            <p:cNvPr id="22" name="Freeform 102"/>
            <p:cNvSpPr>
              <a:spLocks noChangeAspect="1" noEditPoints="1"/>
            </p:cNvSpPr>
            <p:nvPr userDrawn="1"/>
          </p:nvSpPr>
          <p:spPr bwMode="gray">
            <a:xfrm>
              <a:off x="3342" y="3570"/>
              <a:ext cx="196" cy="223"/>
            </a:xfrm>
            <a:custGeom>
              <a:avLst/>
              <a:gdLst/>
              <a:ahLst/>
              <a:cxnLst>
                <a:cxn ang="0">
                  <a:pos x="196" y="218"/>
                </a:cxn>
                <a:cxn ang="0">
                  <a:pos x="144" y="198"/>
                </a:cxn>
                <a:cxn ang="0">
                  <a:pos x="138" y="204"/>
                </a:cxn>
                <a:cxn ang="0">
                  <a:pos x="114" y="218"/>
                </a:cxn>
                <a:cxn ang="0">
                  <a:pos x="78" y="224"/>
                </a:cxn>
                <a:cxn ang="0">
                  <a:pos x="62" y="224"/>
                </a:cxn>
                <a:cxn ang="0">
                  <a:pos x="36" y="216"/>
                </a:cxn>
                <a:cxn ang="0">
                  <a:pos x="14" y="200"/>
                </a:cxn>
                <a:cxn ang="0">
                  <a:pos x="2" y="176"/>
                </a:cxn>
                <a:cxn ang="0">
                  <a:pos x="0" y="160"/>
                </a:cxn>
                <a:cxn ang="0">
                  <a:pos x="4" y="136"/>
                </a:cxn>
                <a:cxn ang="0">
                  <a:pos x="12" y="118"/>
                </a:cxn>
                <a:cxn ang="0">
                  <a:pos x="28" y="104"/>
                </a:cxn>
                <a:cxn ang="0">
                  <a:pos x="46" y="96"/>
                </a:cxn>
                <a:cxn ang="0">
                  <a:pos x="88" y="86"/>
                </a:cxn>
                <a:cxn ang="0">
                  <a:pos x="130" y="84"/>
                </a:cxn>
                <a:cxn ang="0">
                  <a:pos x="140" y="82"/>
                </a:cxn>
                <a:cxn ang="0">
                  <a:pos x="140" y="72"/>
                </a:cxn>
                <a:cxn ang="0">
                  <a:pos x="134" y="60"/>
                </a:cxn>
                <a:cxn ang="0">
                  <a:pos x="124" y="50"/>
                </a:cxn>
                <a:cxn ang="0">
                  <a:pos x="106" y="46"/>
                </a:cxn>
                <a:cxn ang="0">
                  <a:pos x="96" y="46"/>
                </a:cxn>
                <a:cxn ang="0">
                  <a:pos x="66" y="52"/>
                </a:cxn>
                <a:cxn ang="0">
                  <a:pos x="40" y="68"/>
                </a:cxn>
                <a:cxn ang="0">
                  <a:pos x="6" y="34"/>
                </a:cxn>
                <a:cxn ang="0">
                  <a:pos x="28" y="18"/>
                </a:cxn>
                <a:cxn ang="0">
                  <a:pos x="76" y="2"/>
                </a:cxn>
                <a:cxn ang="0">
                  <a:pos x="100" y="0"/>
                </a:cxn>
                <a:cxn ang="0">
                  <a:pos x="144" y="6"/>
                </a:cxn>
                <a:cxn ang="0">
                  <a:pos x="174" y="22"/>
                </a:cxn>
                <a:cxn ang="0">
                  <a:pos x="190" y="46"/>
                </a:cxn>
                <a:cxn ang="0">
                  <a:pos x="196" y="80"/>
                </a:cxn>
                <a:cxn ang="0">
                  <a:pos x="140" y="126"/>
                </a:cxn>
                <a:cxn ang="0">
                  <a:pos x="132" y="126"/>
                </a:cxn>
                <a:cxn ang="0">
                  <a:pos x="96" y="128"/>
                </a:cxn>
                <a:cxn ang="0">
                  <a:pos x="74" y="134"/>
                </a:cxn>
                <a:cxn ang="0">
                  <a:pos x="60" y="146"/>
                </a:cxn>
                <a:cxn ang="0">
                  <a:pos x="58" y="156"/>
                </a:cxn>
                <a:cxn ang="0">
                  <a:pos x="62" y="168"/>
                </a:cxn>
                <a:cxn ang="0">
                  <a:pos x="70" y="176"/>
                </a:cxn>
                <a:cxn ang="0">
                  <a:pos x="84" y="180"/>
                </a:cxn>
                <a:cxn ang="0">
                  <a:pos x="114" y="174"/>
                </a:cxn>
                <a:cxn ang="0">
                  <a:pos x="128" y="164"/>
                </a:cxn>
                <a:cxn ang="0">
                  <a:pos x="138" y="152"/>
                </a:cxn>
                <a:cxn ang="0">
                  <a:pos x="140" y="134"/>
                </a:cxn>
              </a:cxnLst>
              <a:rect l="0" t="0" r="r" b="b"/>
              <a:pathLst>
                <a:path w="196" h="224">
                  <a:moveTo>
                    <a:pt x="196" y="80"/>
                  </a:moveTo>
                  <a:lnTo>
                    <a:pt x="196" y="218"/>
                  </a:lnTo>
                  <a:lnTo>
                    <a:pt x="146" y="218"/>
                  </a:lnTo>
                  <a:lnTo>
                    <a:pt x="144" y="198"/>
                  </a:lnTo>
                  <a:lnTo>
                    <a:pt x="144" y="198"/>
                  </a:lnTo>
                  <a:lnTo>
                    <a:pt x="138" y="204"/>
                  </a:lnTo>
                  <a:lnTo>
                    <a:pt x="130" y="210"/>
                  </a:lnTo>
                  <a:lnTo>
                    <a:pt x="114" y="218"/>
                  </a:lnTo>
                  <a:lnTo>
                    <a:pt x="96" y="222"/>
                  </a:lnTo>
                  <a:lnTo>
                    <a:pt x="78" y="224"/>
                  </a:lnTo>
                  <a:lnTo>
                    <a:pt x="78" y="224"/>
                  </a:lnTo>
                  <a:lnTo>
                    <a:pt x="62" y="224"/>
                  </a:lnTo>
                  <a:lnTo>
                    <a:pt x="48" y="220"/>
                  </a:lnTo>
                  <a:lnTo>
                    <a:pt x="36" y="216"/>
                  </a:lnTo>
                  <a:lnTo>
                    <a:pt x="24" y="208"/>
                  </a:lnTo>
                  <a:lnTo>
                    <a:pt x="14" y="200"/>
                  </a:lnTo>
                  <a:lnTo>
                    <a:pt x="8" y="188"/>
                  </a:lnTo>
                  <a:lnTo>
                    <a:pt x="2" y="176"/>
                  </a:lnTo>
                  <a:lnTo>
                    <a:pt x="0" y="160"/>
                  </a:lnTo>
                  <a:lnTo>
                    <a:pt x="0" y="160"/>
                  </a:lnTo>
                  <a:lnTo>
                    <a:pt x="0" y="148"/>
                  </a:lnTo>
                  <a:lnTo>
                    <a:pt x="4" y="136"/>
                  </a:lnTo>
                  <a:lnTo>
                    <a:pt x="8" y="126"/>
                  </a:lnTo>
                  <a:lnTo>
                    <a:pt x="12" y="118"/>
                  </a:lnTo>
                  <a:lnTo>
                    <a:pt x="20" y="110"/>
                  </a:lnTo>
                  <a:lnTo>
                    <a:pt x="28" y="104"/>
                  </a:lnTo>
                  <a:lnTo>
                    <a:pt x="36" y="100"/>
                  </a:lnTo>
                  <a:lnTo>
                    <a:pt x="46" y="96"/>
                  </a:lnTo>
                  <a:lnTo>
                    <a:pt x="66" y="90"/>
                  </a:lnTo>
                  <a:lnTo>
                    <a:pt x="88" y="86"/>
                  </a:lnTo>
                  <a:lnTo>
                    <a:pt x="110" y="84"/>
                  </a:lnTo>
                  <a:lnTo>
                    <a:pt x="130" y="84"/>
                  </a:lnTo>
                  <a:lnTo>
                    <a:pt x="140" y="84"/>
                  </a:lnTo>
                  <a:lnTo>
                    <a:pt x="140" y="82"/>
                  </a:lnTo>
                  <a:lnTo>
                    <a:pt x="140" y="82"/>
                  </a:lnTo>
                  <a:lnTo>
                    <a:pt x="140" y="72"/>
                  </a:lnTo>
                  <a:lnTo>
                    <a:pt x="138" y="66"/>
                  </a:lnTo>
                  <a:lnTo>
                    <a:pt x="134" y="60"/>
                  </a:lnTo>
                  <a:lnTo>
                    <a:pt x="130" y="54"/>
                  </a:lnTo>
                  <a:lnTo>
                    <a:pt x="124" y="50"/>
                  </a:lnTo>
                  <a:lnTo>
                    <a:pt x="116" y="48"/>
                  </a:lnTo>
                  <a:lnTo>
                    <a:pt x="106" y="46"/>
                  </a:lnTo>
                  <a:lnTo>
                    <a:pt x="96" y="46"/>
                  </a:lnTo>
                  <a:lnTo>
                    <a:pt x="96" y="46"/>
                  </a:lnTo>
                  <a:lnTo>
                    <a:pt x="80" y="46"/>
                  </a:lnTo>
                  <a:lnTo>
                    <a:pt x="66" y="52"/>
                  </a:lnTo>
                  <a:lnTo>
                    <a:pt x="52" y="58"/>
                  </a:lnTo>
                  <a:lnTo>
                    <a:pt x="40" y="68"/>
                  </a:lnTo>
                  <a:lnTo>
                    <a:pt x="6" y="34"/>
                  </a:lnTo>
                  <a:lnTo>
                    <a:pt x="6" y="34"/>
                  </a:lnTo>
                  <a:lnTo>
                    <a:pt x="18" y="26"/>
                  </a:lnTo>
                  <a:lnTo>
                    <a:pt x="28" y="18"/>
                  </a:lnTo>
                  <a:lnTo>
                    <a:pt x="52" y="8"/>
                  </a:lnTo>
                  <a:lnTo>
                    <a:pt x="76" y="2"/>
                  </a:lnTo>
                  <a:lnTo>
                    <a:pt x="100" y="0"/>
                  </a:lnTo>
                  <a:lnTo>
                    <a:pt x="100" y="0"/>
                  </a:lnTo>
                  <a:lnTo>
                    <a:pt x="124" y="2"/>
                  </a:lnTo>
                  <a:lnTo>
                    <a:pt x="144" y="6"/>
                  </a:lnTo>
                  <a:lnTo>
                    <a:pt x="160" y="12"/>
                  </a:lnTo>
                  <a:lnTo>
                    <a:pt x="174" y="22"/>
                  </a:lnTo>
                  <a:lnTo>
                    <a:pt x="184" y="34"/>
                  </a:lnTo>
                  <a:lnTo>
                    <a:pt x="190" y="46"/>
                  </a:lnTo>
                  <a:lnTo>
                    <a:pt x="194" y="62"/>
                  </a:lnTo>
                  <a:lnTo>
                    <a:pt x="196" y="80"/>
                  </a:lnTo>
                  <a:lnTo>
                    <a:pt x="196" y="80"/>
                  </a:lnTo>
                  <a:close/>
                  <a:moveTo>
                    <a:pt x="140" y="126"/>
                  </a:moveTo>
                  <a:lnTo>
                    <a:pt x="132" y="126"/>
                  </a:lnTo>
                  <a:lnTo>
                    <a:pt x="132" y="126"/>
                  </a:lnTo>
                  <a:lnTo>
                    <a:pt x="110" y="126"/>
                  </a:lnTo>
                  <a:lnTo>
                    <a:pt x="96" y="128"/>
                  </a:lnTo>
                  <a:lnTo>
                    <a:pt x="84" y="130"/>
                  </a:lnTo>
                  <a:lnTo>
                    <a:pt x="74" y="134"/>
                  </a:lnTo>
                  <a:lnTo>
                    <a:pt x="66" y="140"/>
                  </a:lnTo>
                  <a:lnTo>
                    <a:pt x="60" y="146"/>
                  </a:lnTo>
                  <a:lnTo>
                    <a:pt x="58" y="156"/>
                  </a:lnTo>
                  <a:lnTo>
                    <a:pt x="58" y="156"/>
                  </a:lnTo>
                  <a:lnTo>
                    <a:pt x="58" y="162"/>
                  </a:lnTo>
                  <a:lnTo>
                    <a:pt x="62" y="168"/>
                  </a:lnTo>
                  <a:lnTo>
                    <a:pt x="66" y="172"/>
                  </a:lnTo>
                  <a:lnTo>
                    <a:pt x="70" y="176"/>
                  </a:lnTo>
                  <a:lnTo>
                    <a:pt x="78" y="178"/>
                  </a:lnTo>
                  <a:lnTo>
                    <a:pt x="84" y="180"/>
                  </a:lnTo>
                  <a:lnTo>
                    <a:pt x="100" y="178"/>
                  </a:lnTo>
                  <a:lnTo>
                    <a:pt x="114" y="174"/>
                  </a:lnTo>
                  <a:lnTo>
                    <a:pt x="122" y="170"/>
                  </a:lnTo>
                  <a:lnTo>
                    <a:pt x="128" y="164"/>
                  </a:lnTo>
                  <a:lnTo>
                    <a:pt x="134" y="158"/>
                  </a:lnTo>
                  <a:lnTo>
                    <a:pt x="138" y="152"/>
                  </a:lnTo>
                  <a:lnTo>
                    <a:pt x="140" y="144"/>
                  </a:lnTo>
                  <a:lnTo>
                    <a:pt x="140" y="134"/>
                  </a:lnTo>
                  <a:lnTo>
                    <a:pt x="140" y="126"/>
                  </a:lnTo>
                  <a:close/>
                </a:path>
              </a:pathLst>
            </a:custGeom>
            <a:solidFill>
              <a:srgbClr val="0065A4"/>
            </a:solidFill>
            <a:ln w="9525">
              <a:noFill/>
              <a:round/>
              <a:headEnd/>
              <a:tailEnd/>
            </a:ln>
          </p:spPr>
          <p:txBody>
            <a:bodyPr/>
            <a:lstStyle/>
            <a:p>
              <a:pPr>
                <a:defRPr/>
              </a:pPr>
              <a:endParaRPr lang="en-US" dirty="0">
                <a:ea typeface="+mn-ea"/>
                <a:cs typeface="+mn-cs"/>
              </a:endParaRPr>
            </a:p>
          </p:txBody>
        </p:sp>
        <p:sp>
          <p:nvSpPr>
            <p:cNvPr id="24" name="Freeform 103"/>
            <p:cNvSpPr>
              <a:spLocks noChangeAspect="1" noEditPoints="1"/>
            </p:cNvSpPr>
            <p:nvPr userDrawn="1"/>
          </p:nvSpPr>
          <p:spPr bwMode="gray">
            <a:xfrm>
              <a:off x="4402" y="3735"/>
              <a:ext cx="58" cy="56"/>
            </a:xfrm>
            <a:custGeom>
              <a:avLst/>
              <a:gdLst/>
              <a:ahLst/>
              <a:cxnLst>
                <a:cxn ang="0">
                  <a:pos x="6" y="28"/>
                </a:cxn>
                <a:cxn ang="0">
                  <a:pos x="14" y="12"/>
                </a:cxn>
                <a:cxn ang="0">
                  <a:pos x="30" y="4"/>
                </a:cxn>
                <a:cxn ang="0">
                  <a:pos x="38" y="6"/>
                </a:cxn>
                <a:cxn ang="0">
                  <a:pos x="52" y="18"/>
                </a:cxn>
                <a:cxn ang="0">
                  <a:pos x="54" y="28"/>
                </a:cxn>
                <a:cxn ang="0">
                  <a:pos x="46" y="46"/>
                </a:cxn>
                <a:cxn ang="0">
                  <a:pos x="30" y="52"/>
                </a:cxn>
                <a:cxn ang="0">
                  <a:pos x="20" y="50"/>
                </a:cxn>
                <a:cxn ang="0">
                  <a:pos x="8" y="38"/>
                </a:cxn>
                <a:cxn ang="0">
                  <a:pos x="6" y="28"/>
                </a:cxn>
                <a:cxn ang="0">
                  <a:pos x="30" y="56"/>
                </a:cxn>
                <a:cxn ang="0">
                  <a:pos x="50" y="48"/>
                </a:cxn>
                <a:cxn ang="0">
                  <a:pos x="58" y="34"/>
                </a:cxn>
                <a:cxn ang="0">
                  <a:pos x="58" y="28"/>
                </a:cxn>
                <a:cxn ang="0">
                  <a:pos x="56" y="16"/>
                </a:cxn>
                <a:cxn ang="0">
                  <a:pos x="42" y="2"/>
                </a:cxn>
                <a:cxn ang="0">
                  <a:pos x="30" y="0"/>
                </a:cxn>
                <a:cxn ang="0">
                  <a:pos x="10" y="8"/>
                </a:cxn>
                <a:cxn ang="0">
                  <a:pos x="2" y="22"/>
                </a:cxn>
                <a:cxn ang="0">
                  <a:pos x="0" y="28"/>
                </a:cxn>
                <a:cxn ang="0">
                  <a:pos x="4" y="40"/>
                </a:cxn>
                <a:cxn ang="0">
                  <a:pos x="18" y="54"/>
                </a:cxn>
                <a:cxn ang="0">
                  <a:pos x="30" y="56"/>
                </a:cxn>
                <a:cxn ang="0">
                  <a:pos x="30" y="30"/>
                </a:cxn>
                <a:cxn ang="0">
                  <a:pos x="44" y="44"/>
                </a:cxn>
                <a:cxn ang="0">
                  <a:pos x="34" y="30"/>
                </a:cxn>
                <a:cxn ang="0">
                  <a:pos x="42" y="24"/>
                </a:cxn>
                <a:cxn ang="0">
                  <a:pos x="44" y="22"/>
                </a:cxn>
                <a:cxn ang="0">
                  <a:pos x="40" y="14"/>
                </a:cxn>
                <a:cxn ang="0">
                  <a:pos x="32" y="12"/>
                </a:cxn>
                <a:cxn ang="0">
                  <a:pos x="18" y="44"/>
                </a:cxn>
                <a:cxn ang="0">
                  <a:pos x="24" y="30"/>
                </a:cxn>
                <a:cxn ang="0">
                  <a:pos x="24" y="16"/>
                </a:cxn>
                <a:cxn ang="0">
                  <a:pos x="30" y="16"/>
                </a:cxn>
                <a:cxn ang="0">
                  <a:pos x="38" y="18"/>
                </a:cxn>
                <a:cxn ang="0">
                  <a:pos x="38" y="20"/>
                </a:cxn>
                <a:cxn ang="0">
                  <a:pos x="36" y="26"/>
                </a:cxn>
                <a:cxn ang="0">
                  <a:pos x="24" y="26"/>
                </a:cxn>
              </a:cxnLst>
              <a:rect l="0" t="0" r="r" b="b"/>
              <a:pathLst>
                <a:path w="58" h="56">
                  <a:moveTo>
                    <a:pt x="6" y="28"/>
                  </a:moveTo>
                  <a:lnTo>
                    <a:pt x="6" y="28"/>
                  </a:lnTo>
                  <a:lnTo>
                    <a:pt x="8" y="18"/>
                  </a:lnTo>
                  <a:lnTo>
                    <a:pt x="14" y="12"/>
                  </a:lnTo>
                  <a:lnTo>
                    <a:pt x="20" y="6"/>
                  </a:lnTo>
                  <a:lnTo>
                    <a:pt x="30" y="4"/>
                  </a:lnTo>
                  <a:lnTo>
                    <a:pt x="30" y="4"/>
                  </a:lnTo>
                  <a:lnTo>
                    <a:pt x="38" y="6"/>
                  </a:lnTo>
                  <a:lnTo>
                    <a:pt x="46" y="12"/>
                  </a:lnTo>
                  <a:lnTo>
                    <a:pt x="52" y="18"/>
                  </a:lnTo>
                  <a:lnTo>
                    <a:pt x="54" y="28"/>
                  </a:lnTo>
                  <a:lnTo>
                    <a:pt x="54" y="28"/>
                  </a:lnTo>
                  <a:lnTo>
                    <a:pt x="52" y="38"/>
                  </a:lnTo>
                  <a:lnTo>
                    <a:pt x="46" y="46"/>
                  </a:lnTo>
                  <a:lnTo>
                    <a:pt x="38" y="50"/>
                  </a:lnTo>
                  <a:lnTo>
                    <a:pt x="30" y="52"/>
                  </a:lnTo>
                  <a:lnTo>
                    <a:pt x="30" y="52"/>
                  </a:lnTo>
                  <a:lnTo>
                    <a:pt x="20" y="50"/>
                  </a:lnTo>
                  <a:lnTo>
                    <a:pt x="14" y="46"/>
                  </a:lnTo>
                  <a:lnTo>
                    <a:pt x="8" y="38"/>
                  </a:lnTo>
                  <a:lnTo>
                    <a:pt x="6" y="28"/>
                  </a:lnTo>
                  <a:lnTo>
                    <a:pt x="6" y="28"/>
                  </a:lnTo>
                  <a:close/>
                  <a:moveTo>
                    <a:pt x="30" y="56"/>
                  </a:moveTo>
                  <a:lnTo>
                    <a:pt x="30" y="56"/>
                  </a:lnTo>
                  <a:lnTo>
                    <a:pt x="42" y="54"/>
                  </a:lnTo>
                  <a:lnTo>
                    <a:pt x="50" y="48"/>
                  </a:lnTo>
                  <a:lnTo>
                    <a:pt x="56" y="40"/>
                  </a:lnTo>
                  <a:lnTo>
                    <a:pt x="58" y="34"/>
                  </a:lnTo>
                  <a:lnTo>
                    <a:pt x="58" y="28"/>
                  </a:lnTo>
                  <a:lnTo>
                    <a:pt x="58" y="28"/>
                  </a:lnTo>
                  <a:lnTo>
                    <a:pt x="58" y="22"/>
                  </a:lnTo>
                  <a:lnTo>
                    <a:pt x="56" y="16"/>
                  </a:lnTo>
                  <a:lnTo>
                    <a:pt x="50" y="8"/>
                  </a:lnTo>
                  <a:lnTo>
                    <a:pt x="42" y="2"/>
                  </a:lnTo>
                  <a:lnTo>
                    <a:pt x="30" y="0"/>
                  </a:lnTo>
                  <a:lnTo>
                    <a:pt x="30" y="0"/>
                  </a:lnTo>
                  <a:lnTo>
                    <a:pt x="18" y="2"/>
                  </a:lnTo>
                  <a:lnTo>
                    <a:pt x="10" y="8"/>
                  </a:lnTo>
                  <a:lnTo>
                    <a:pt x="4" y="16"/>
                  </a:lnTo>
                  <a:lnTo>
                    <a:pt x="2" y="22"/>
                  </a:lnTo>
                  <a:lnTo>
                    <a:pt x="0" y="28"/>
                  </a:lnTo>
                  <a:lnTo>
                    <a:pt x="0" y="28"/>
                  </a:lnTo>
                  <a:lnTo>
                    <a:pt x="2" y="34"/>
                  </a:lnTo>
                  <a:lnTo>
                    <a:pt x="4" y="40"/>
                  </a:lnTo>
                  <a:lnTo>
                    <a:pt x="10" y="48"/>
                  </a:lnTo>
                  <a:lnTo>
                    <a:pt x="18" y="54"/>
                  </a:lnTo>
                  <a:lnTo>
                    <a:pt x="30" y="56"/>
                  </a:lnTo>
                  <a:lnTo>
                    <a:pt x="30" y="56"/>
                  </a:lnTo>
                  <a:close/>
                  <a:moveTo>
                    <a:pt x="24" y="30"/>
                  </a:moveTo>
                  <a:lnTo>
                    <a:pt x="30" y="30"/>
                  </a:lnTo>
                  <a:lnTo>
                    <a:pt x="38" y="44"/>
                  </a:lnTo>
                  <a:lnTo>
                    <a:pt x="44" y="44"/>
                  </a:lnTo>
                  <a:lnTo>
                    <a:pt x="34" y="30"/>
                  </a:lnTo>
                  <a:lnTo>
                    <a:pt x="34" y="30"/>
                  </a:lnTo>
                  <a:lnTo>
                    <a:pt x="40" y="28"/>
                  </a:lnTo>
                  <a:lnTo>
                    <a:pt x="42" y="24"/>
                  </a:lnTo>
                  <a:lnTo>
                    <a:pt x="44" y="22"/>
                  </a:lnTo>
                  <a:lnTo>
                    <a:pt x="44" y="22"/>
                  </a:lnTo>
                  <a:lnTo>
                    <a:pt x="42" y="16"/>
                  </a:lnTo>
                  <a:lnTo>
                    <a:pt x="40" y="14"/>
                  </a:lnTo>
                  <a:lnTo>
                    <a:pt x="36" y="12"/>
                  </a:lnTo>
                  <a:lnTo>
                    <a:pt x="32" y="12"/>
                  </a:lnTo>
                  <a:lnTo>
                    <a:pt x="18" y="12"/>
                  </a:lnTo>
                  <a:lnTo>
                    <a:pt x="18" y="44"/>
                  </a:lnTo>
                  <a:lnTo>
                    <a:pt x="24" y="44"/>
                  </a:lnTo>
                  <a:lnTo>
                    <a:pt x="24" y="30"/>
                  </a:lnTo>
                  <a:close/>
                  <a:moveTo>
                    <a:pt x="24" y="26"/>
                  </a:moveTo>
                  <a:lnTo>
                    <a:pt x="24" y="16"/>
                  </a:lnTo>
                  <a:lnTo>
                    <a:pt x="30" y="16"/>
                  </a:lnTo>
                  <a:lnTo>
                    <a:pt x="30" y="16"/>
                  </a:lnTo>
                  <a:lnTo>
                    <a:pt x="36" y="16"/>
                  </a:lnTo>
                  <a:lnTo>
                    <a:pt x="38" y="18"/>
                  </a:lnTo>
                  <a:lnTo>
                    <a:pt x="38" y="20"/>
                  </a:lnTo>
                  <a:lnTo>
                    <a:pt x="38" y="20"/>
                  </a:lnTo>
                  <a:lnTo>
                    <a:pt x="38" y="24"/>
                  </a:lnTo>
                  <a:lnTo>
                    <a:pt x="36" y="26"/>
                  </a:lnTo>
                  <a:lnTo>
                    <a:pt x="30" y="26"/>
                  </a:lnTo>
                  <a:lnTo>
                    <a:pt x="24" y="26"/>
                  </a:lnTo>
                  <a:close/>
                </a:path>
              </a:pathLst>
            </a:custGeom>
            <a:solidFill>
              <a:srgbClr val="0065A4"/>
            </a:solidFill>
            <a:ln w="9525">
              <a:noFill/>
              <a:round/>
              <a:headEnd/>
              <a:tailEnd/>
            </a:ln>
          </p:spPr>
          <p:txBody>
            <a:bodyPr/>
            <a:lstStyle/>
            <a:p>
              <a:pPr>
                <a:defRPr/>
              </a:pPr>
              <a:endParaRPr lang="en-US" dirty="0">
                <a:ea typeface="+mn-ea"/>
                <a:cs typeface="+mn-cs"/>
              </a:endParaRPr>
            </a:p>
          </p:txBody>
        </p:sp>
      </p:grpSp>
      <p:pic>
        <p:nvPicPr>
          <p:cNvPr id="2" name="Picture 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59601" y="1412875"/>
            <a:ext cx="1353312" cy="3609975"/>
          </a:xfrm>
          <a:prstGeom prst="rect">
            <a:avLst/>
          </a:prstGeom>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hasCustomPrompt="1"/>
          </p:nvPr>
        </p:nvSpPr>
        <p:spPr bwMode="gray"/>
        <p:txBody>
          <a:bodyPr/>
          <a:lstStyle/>
          <a:p>
            <a:r>
              <a:rPr lang="en-US" dirty="0" smtClean="0"/>
              <a:t>Click to edit title</a:t>
            </a:r>
            <a:endParaRPr lang="en-US" dirty="0"/>
          </a:p>
        </p:txBody>
      </p:sp>
      <p:sp>
        <p:nvSpPr>
          <p:cNvPr id="6" name="Text Placeholder 5"/>
          <p:cNvSpPr>
            <a:spLocks noGrp="1"/>
          </p:cNvSpPr>
          <p:nvPr>
            <p:ph type="body" sz="quarter" idx="10"/>
          </p:nvPr>
        </p:nvSpPr>
        <p:spPr>
          <a:xfrm>
            <a:off x="377825" y="1412875"/>
            <a:ext cx="9147175" cy="4537075"/>
          </a:xfrm>
          <a:prstGeom prst="rect">
            <a:avLst/>
          </a:prstGeom>
        </p:spPr>
        <p:txBody>
          <a:bodyPr vert="horz" lIns="0" tIns="0" rIns="0" bIns="0" rtlCol="0">
            <a:noAutofit/>
          </a:bodyPr>
          <a:lstStyle>
            <a:lvl1pPr>
              <a:defRPr lang="en-US" smtClean="0"/>
            </a:lvl1pPr>
            <a:lvl2pPr>
              <a:defRPr lang="en-US" smtClean="0"/>
            </a:lvl2pPr>
            <a:lvl3pPr>
              <a:defRPr lang="en-US" smtClean="0"/>
            </a:lvl3pPr>
            <a:lvl4pPr>
              <a:defRPr lang="en-US" smtClean="0"/>
            </a:lvl4pPr>
            <a:lvl5pPr>
              <a:defRPr lang="en-US" dirty="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bwMode="gray"/>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77825" y="1412875"/>
            <a:ext cx="4538663" cy="4572000"/>
          </a:xfrm>
          <a:prstGeom prst="rect">
            <a:avLst/>
          </a:prstGeom>
        </p:spPr>
        <p:txBody>
          <a:bodyPr vert="horz" lIns="0" tIns="0" rIns="0" bIns="0" rtlCol="0">
            <a:noAutofit/>
          </a:bodyPr>
          <a:lstStyle>
            <a:lvl1pPr>
              <a:defRPr lang="en-US" smtClean="0"/>
            </a:lvl1pPr>
            <a:lvl2pPr>
              <a:defRPr lang="en-US" smtClean="0"/>
            </a:lvl2pPr>
            <a:lvl3pPr>
              <a:defRPr lang="en-US" smtClean="0"/>
            </a:lvl3pPr>
            <a:lvl4pPr>
              <a:defRPr lang="en-US" smtClean="0"/>
            </a:lvl4pPr>
            <a:lvl5pPr>
              <a:defRPr lang="en-US" dirty="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7"/>
          <p:cNvSpPr>
            <a:spLocks noGrp="1"/>
          </p:cNvSpPr>
          <p:nvPr>
            <p:ph type="body" sz="quarter" idx="11"/>
          </p:nvPr>
        </p:nvSpPr>
        <p:spPr>
          <a:xfrm>
            <a:off x="5024439" y="1412875"/>
            <a:ext cx="4497386" cy="4572000"/>
          </a:xfrm>
          <a:prstGeom prst="rect">
            <a:avLst/>
          </a:prstGeom>
        </p:spPr>
        <p:txBody>
          <a:bodyPr vert="horz" lIns="0" tIns="0" rIns="0" bIns="0" rtlCol="0">
            <a:noAutofit/>
          </a:bodyPr>
          <a:lstStyle>
            <a:lvl1pPr>
              <a:defRPr lang="en-US" smtClean="0"/>
            </a:lvl1pPr>
            <a:lvl2pPr>
              <a:defRPr lang="en-US" smtClean="0"/>
            </a:lvl2pPr>
            <a:lvl3pPr>
              <a:defRPr lang="en-US" smtClean="0"/>
            </a:lvl3pPr>
            <a:lvl4pPr>
              <a:defRPr lang="en-US" smtClean="0"/>
            </a:lvl4pPr>
            <a:lvl5pPr>
              <a:defRPr lang="en-US" dirty="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Chart and Text">
    <p:spTree>
      <p:nvGrpSpPr>
        <p:cNvPr id="1" name=""/>
        <p:cNvGrpSpPr/>
        <p:nvPr/>
      </p:nvGrpSpPr>
      <p:grpSpPr>
        <a:xfrm>
          <a:off x="0" y="0"/>
          <a:ext cx="0" cy="0"/>
          <a:chOff x="0" y="0"/>
          <a:chExt cx="0" cy="0"/>
        </a:xfrm>
      </p:grpSpPr>
      <p:sp>
        <p:nvSpPr>
          <p:cNvPr id="3" name="Chart Placeholder 2"/>
          <p:cNvSpPr>
            <a:spLocks noGrp="1"/>
          </p:cNvSpPr>
          <p:nvPr>
            <p:ph type="chart" sz="half" idx="1"/>
          </p:nvPr>
        </p:nvSpPr>
        <p:spPr bwMode="gray">
          <a:xfrm>
            <a:off x="377825" y="1412875"/>
            <a:ext cx="4503738" cy="4537075"/>
          </a:xfrm>
          <a:prstGeom prst="rect">
            <a:avLst/>
          </a:prstGeom>
        </p:spPr>
        <p:txBody>
          <a:bodyPr vert="horz" lIns="0" tIns="0" rIns="0" bIns="0" rtlCol="0">
            <a:noAutofit/>
          </a:bodyPr>
          <a:lstStyle>
            <a:lvl1pPr>
              <a:defRPr lang="en-GB" noProof="0" dirty="0" smtClean="0"/>
            </a:lvl1pPr>
          </a:lstStyle>
          <a:p>
            <a:pPr lvl="0"/>
            <a:r>
              <a:rPr lang="en-US" noProof="0" dirty="0" smtClean="0"/>
              <a:t>Click icon to add chart</a:t>
            </a:r>
          </a:p>
        </p:txBody>
      </p:sp>
      <p:sp>
        <p:nvSpPr>
          <p:cNvPr id="4" name="Text Placeholder 3"/>
          <p:cNvSpPr>
            <a:spLocks noGrp="1"/>
          </p:cNvSpPr>
          <p:nvPr>
            <p:ph type="body" sz="half" idx="2" hasCustomPrompt="1"/>
          </p:nvPr>
        </p:nvSpPr>
        <p:spPr bwMode="gray">
          <a:xfrm>
            <a:off x="5024438" y="1412875"/>
            <a:ext cx="4478094" cy="4537075"/>
          </a:xfrm>
          <a:prstGeom prst="rect">
            <a:avLst/>
          </a:prstGeom>
        </p:spPr>
        <p:txBody>
          <a:bodyPr vert="horz" lIns="0" tIns="0" rIns="0" bIns="0" rtlCol="0">
            <a:noAutofit/>
          </a:bodyPr>
          <a:lstStyle>
            <a:lvl1pPr>
              <a:defRPr lang="en-US" noProof="0" dirty="0" smtClean="0"/>
            </a:lvl1pPr>
            <a:lvl2pPr>
              <a:defRPr lang="en-US" noProof="0" dirty="0" smtClean="0"/>
            </a:lvl2pPr>
            <a:lvl3pPr>
              <a:defRPr lang="en-US" noProof="0" dirty="0" smtClean="0"/>
            </a:lvl3pPr>
            <a:lvl4pPr>
              <a:defRPr lang="en-US" noProof="0" dirty="0" smtClean="0"/>
            </a:lvl4pPr>
            <a:lvl5pPr>
              <a:defRPr lang="en-GB" noProof="0" dirty="0"/>
            </a:lvl5pPr>
          </a:lstStyle>
          <a:p>
            <a:pPr lvl="0"/>
            <a:r>
              <a:rPr lang="en-US" noProof="0" smtClean="0"/>
              <a:t>Click to edit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5" name="Title 4"/>
          <p:cNvSpPr>
            <a:spLocks noGrp="1"/>
          </p:cNvSpPr>
          <p:nvPr>
            <p:ph type="title"/>
          </p:nvPr>
        </p:nvSpPr>
        <p:spPr bwMode="gray"/>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0" Type="http://schemas.openxmlformats.org/officeDocument/2006/relationships/vmlDrawing" Target="../drawings/vmlDrawing1.v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graphicFrame>
        <p:nvGraphicFramePr>
          <p:cNvPr id="1248" name="Rectangle 224" hidden="1"/>
          <p:cNvGraphicFramePr>
            <a:graphicFrameLocks/>
          </p:cNvGraphicFramePr>
          <p:nvPr>
            <p:custDataLst>
              <p:tags r:id="rId11"/>
            </p:custDataLst>
            <p:extLst>
              <p:ext uri="{D42A27DB-BD31-4B8C-83A1-F6EECF244321}">
                <p14:modId xmlns:p14="http://schemas.microsoft.com/office/powerpoint/2010/main" val="4280550058"/>
              </p:ext>
            </p:extLst>
          </p:nvPr>
        </p:nvGraphicFramePr>
        <p:xfrm>
          <a:off x="0" y="0"/>
          <a:ext cx="171979" cy="158750"/>
        </p:xfrm>
        <a:graphic>
          <a:graphicData uri="http://schemas.openxmlformats.org/presentationml/2006/ole">
            <mc:AlternateContent xmlns:mc="http://schemas.openxmlformats.org/markup-compatibility/2006">
              <mc:Choice xmlns:v="urn:schemas-microsoft-com:vml" Requires="v">
                <p:oleObj spid="_x0000_s1117" name="think-cell Slide" r:id="rId12" imgW="0" imgH="0" progId="TCLayout.ActiveDocument.1">
                  <p:embed/>
                </p:oleObj>
              </mc:Choice>
              <mc:Fallback>
                <p:oleObj name="think-cell Slide" r:id="rId12" imgW="0" imgH="0" progId="TCLayout.ActiveDocument.1">
                  <p:embed/>
                  <p:pic>
                    <p:nvPicPr>
                      <p:cNvPr id="0" name="AutoShape 92"/>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71979"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5" name="Rectangle 11"/>
          <p:cNvSpPr>
            <a:spLocks noGrp="1" noChangeArrowheads="1"/>
          </p:cNvSpPr>
          <p:nvPr>
            <p:ph type="title"/>
          </p:nvPr>
        </p:nvSpPr>
        <p:spPr bwMode="gray">
          <a:xfrm>
            <a:off x="377825" y="428474"/>
            <a:ext cx="9143999" cy="534797"/>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en-US" noProof="0" smtClean="0"/>
              <a:t>Click to edit title</a:t>
            </a:r>
          </a:p>
        </p:txBody>
      </p:sp>
      <p:sp>
        <p:nvSpPr>
          <p:cNvPr id="1254" name="Text Box 230"/>
          <p:cNvSpPr txBox="1">
            <a:spLocks noChangeArrowheads="1"/>
          </p:cNvSpPr>
          <p:nvPr/>
        </p:nvSpPr>
        <p:spPr bwMode="gray">
          <a:xfrm>
            <a:off x="377824" y="6500140"/>
            <a:ext cx="4503167" cy="123111"/>
          </a:xfrm>
          <a:prstGeom prst="rect">
            <a:avLst/>
          </a:prstGeom>
          <a:noFill/>
          <a:ln w="9525">
            <a:noFill/>
            <a:miter lim="800000"/>
            <a:headEnd type="none" w="lg" len="lg"/>
            <a:tailEnd type="none" w="lg" len="lg"/>
          </a:ln>
          <a:effectLst/>
        </p:spPr>
        <p:txBody>
          <a:bodyPr wrap="square" lIns="0" tIns="0" rIns="0" bIns="0" anchor="t">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800" noProof="0" dirty="0" smtClean="0">
                <a:solidFill>
                  <a:srgbClr val="808080"/>
                </a:solidFill>
                <a:latin typeface="+mn-lt"/>
                <a:ea typeface="Arial Unicode MS" pitchFamily="26" charset="0"/>
                <a:cs typeface="Arial Unicode MS" pitchFamily="26" charset="0"/>
              </a:rPr>
              <a:t>330026103</a:t>
            </a:r>
            <a:r>
              <a:rPr lang="en-US" sz="800" baseline="0" noProof="0" dirty="0" smtClean="0">
                <a:solidFill>
                  <a:srgbClr val="808080"/>
                </a:solidFill>
                <a:latin typeface="+mn-lt"/>
                <a:ea typeface="Arial Unicode MS" pitchFamily="26" charset="0"/>
                <a:cs typeface="Arial Unicode MS" pitchFamily="26" charset="0"/>
              </a:rPr>
              <a:t>| </a:t>
            </a:r>
            <a:r>
              <a:rPr lang="en-US" sz="800" noProof="0" dirty="0" smtClean="0">
                <a:solidFill>
                  <a:srgbClr val="808080"/>
                </a:solidFill>
                <a:latin typeface="+mn-lt"/>
              </a:rPr>
              <a:t>© 2015 Gartner, Inc. and/or its affiliates. All rights reserved. </a:t>
            </a:r>
          </a:p>
        </p:txBody>
      </p:sp>
      <p:sp>
        <p:nvSpPr>
          <p:cNvPr id="9" name="Text Box 21"/>
          <p:cNvSpPr txBox="1">
            <a:spLocks noChangeArrowheads="1"/>
          </p:cNvSpPr>
          <p:nvPr/>
        </p:nvSpPr>
        <p:spPr bwMode="gray">
          <a:xfrm>
            <a:off x="4772981" y="6500140"/>
            <a:ext cx="346728" cy="123111"/>
          </a:xfrm>
          <a:prstGeom prst="rect">
            <a:avLst/>
          </a:prstGeom>
          <a:noFill/>
          <a:ln w="9525">
            <a:noFill/>
            <a:miter lim="800000"/>
            <a:headEnd/>
            <a:tailEnd/>
          </a:ln>
          <a:effectLst/>
        </p:spPr>
        <p:txBody>
          <a:bodyPr lIns="0" tIns="0" rIns="0" bIns="0" anchor="b">
            <a:spAutoFit/>
          </a:bodyPr>
          <a:lstStyle/>
          <a:p>
            <a:pPr algn="ctr">
              <a:spcBef>
                <a:spcPct val="0"/>
              </a:spcBef>
              <a:buClrTx/>
              <a:buSzTx/>
              <a:buFontTx/>
              <a:buNone/>
              <a:defRPr/>
            </a:pPr>
            <a:fld id="{0DCACFB8-26F6-42D6-BECD-8F4C7C90C586}" type="slidenum">
              <a:rPr lang="en-US" sz="800" kern="1200" noProof="0" smtClean="0">
                <a:solidFill>
                  <a:srgbClr val="808080"/>
                </a:solidFill>
                <a:latin typeface="+mn-lt"/>
                <a:ea typeface="Arial Unicode MS" pitchFamily="34" charset="-128"/>
                <a:cs typeface="Arial Unicode MS" pitchFamily="34" charset="-128"/>
              </a:rPr>
              <a:pPr algn="ctr">
                <a:spcBef>
                  <a:spcPct val="0"/>
                </a:spcBef>
                <a:buClrTx/>
                <a:buSzTx/>
                <a:buFontTx/>
                <a:buNone/>
                <a:defRPr/>
              </a:pPr>
              <a:t>‹#›</a:t>
            </a:fld>
            <a:endParaRPr lang="en-US" altLang="en-US" sz="800" kern="1200" noProof="0" dirty="0">
              <a:solidFill>
                <a:srgbClr val="808080"/>
              </a:solidFill>
              <a:latin typeface="+mn-lt"/>
              <a:ea typeface="Arial Unicode MS" pitchFamily="34" charset="-128"/>
              <a:cs typeface="Arial Unicode MS" pitchFamily="34" charset="-128"/>
            </a:endParaRPr>
          </a:p>
        </p:txBody>
      </p:sp>
      <p:cxnSp>
        <p:nvCxnSpPr>
          <p:cNvPr id="25" name="Straight Connector 24"/>
          <p:cNvCxnSpPr/>
          <p:nvPr/>
        </p:nvCxnSpPr>
        <p:spPr bwMode="gray">
          <a:xfrm>
            <a:off x="377825" y="1033272"/>
            <a:ext cx="9144000" cy="1588"/>
          </a:xfrm>
          <a:prstGeom prst="line">
            <a:avLst/>
          </a:prstGeom>
          <a:noFill/>
          <a:ln w="12700">
            <a:solidFill>
              <a:schemeClr val="accent1"/>
            </a:solidFill>
            <a:round/>
            <a:headEnd type="none" w="lg" len="lg"/>
            <a:tailEnd type="none" w="lg" len="lg"/>
          </a:ln>
          <a:effectLst/>
        </p:spPr>
      </p:cxnSp>
      <p:grpSp>
        <p:nvGrpSpPr>
          <p:cNvPr id="10" name="Group 95"/>
          <p:cNvGrpSpPr>
            <a:grpSpLocks noChangeAspect="1"/>
          </p:cNvGrpSpPr>
          <p:nvPr/>
        </p:nvGrpSpPr>
        <p:grpSpPr bwMode="gray">
          <a:xfrm>
            <a:off x="8387292" y="6337298"/>
            <a:ext cx="1143000" cy="257175"/>
            <a:chOff x="3020" y="3469"/>
            <a:chExt cx="1440" cy="326"/>
          </a:xfrm>
        </p:grpSpPr>
        <p:sp>
          <p:nvSpPr>
            <p:cNvPr id="11" name="Freeform 96"/>
            <p:cNvSpPr>
              <a:spLocks noChangeAspect="1"/>
            </p:cNvSpPr>
            <p:nvPr userDrawn="1"/>
          </p:nvSpPr>
          <p:spPr bwMode="gray">
            <a:xfrm>
              <a:off x="4322" y="3576"/>
              <a:ext cx="132" cy="211"/>
            </a:xfrm>
            <a:custGeom>
              <a:avLst/>
              <a:gdLst/>
              <a:ahLst/>
              <a:cxnLst>
                <a:cxn ang="0">
                  <a:pos x="132" y="0"/>
                </a:cxn>
                <a:cxn ang="0">
                  <a:pos x="128" y="50"/>
                </a:cxn>
                <a:cxn ang="0">
                  <a:pos x="106" y="50"/>
                </a:cxn>
                <a:cxn ang="0">
                  <a:pos x="106" y="50"/>
                </a:cxn>
                <a:cxn ang="0">
                  <a:pos x="96" y="50"/>
                </a:cxn>
                <a:cxn ang="0">
                  <a:pos x="86" y="54"/>
                </a:cxn>
                <a:cxn ang="0">
                  <a:pos x="78" y="60"/>
                </a:cxn>
                <a:cxn ang="0">
                  <a:pos x="70" y="66"/>
                </a:cxn>
                <a:cxn ang="0">
                  <a:pos x="64" y="74"/>
                </a:cxn>
                <a:cxn ang="0">
                  <a:pos x="60" y="82"/>
                </a:cxn>
                <a:cxn ang="0">
                  <a:pos x="58" y="92"/>
                </a:cxn>
                <a:cxn ang="0">
                  <a:pos x="58" y="100"/>
                </a:cxn>
                <a:cxn ang="0">
                  <a:pos x="58" y="212"/>
                </a:cxn>
                <a:cxn ang="0">
                  <a:pos x="0" y="212"/>
                </a:cxn>
                <a:cxn ang="0">
                  <a:pos x="0" y="0"/>
                </a:cxn>
                <a:cxn ang="0">
                  <a:pos x="54" y="0"/>
                </a:cxn>
                <a:cxn ang="0">
                  <a:pos x="56" y="26"/>
                </a:cxn>
                <a:cxn ang="0">
                  <a:pos x="56" y="26"/>
                </a:cxn>
                <a:cxn ang="0">
                  <a:pos x="66" y="14"/>
                </a:cxn>
                <a:cxn ang="0">
                  <a:pos x="78" y="6"/>
                </a:cxn>
                <a:cxn ang="0">
                  <a:pos x="94" y="2"/>
                </a:cxn>
                <a:cxn ang="0">
                  <a:pos x="112" y="0"/>
                </a:cxn>
                <a:cxn ang="0">
                  <a:pos x="132" y="0"/>
                </a:cxn>
              </a:cxnLst>
              <a:rect l="0" t="0" r="r" b="b"/>
              <a:pathLst>
                <a:path w="132" h="212">
                  <a:moveTo>
                    <a:pt x="132" y="0"/>
                  </a:moveTo>
                  <a:lnTo>
                    <a:pt x="128" y="50"/>
                  </a:lnTo>
                  <a:lnTo>
                    <a:pt x="106" y="50"/>
                  </a:lnTo>
                  <a:lnTo>
                    <a:pt x="106" y="50"/>
                  </a:lnTo>
                  <a:lnTo>
                    <a:pt x="96" y="50"/>
                  </a:lnTo>
                  <a:lnTo>
                    <a:pt x="86" y="54"/>
                  </a:lnTo>
                  <a:lnTo>
                    <a:pt x="78" y="60"/>
                  </a:lnTo>
                  <a:lnTo>
                    <a:pt x="70" y="66"/>
                  </a:lnTo>
                  <a:lnTo>
                    <a:pt x="64" y="74"/>
                  </a:lnTo>
                  <a:lnTo>
                    <a:pt x="60" y="82"/>
                  </a:lnTo>
                  <a:lnTo>
                    <a:pt x="58" y="92"/>
                  </a:lnTo>
                  <a:lnTo>
                    <a:pt x="58" y="100"/>
                  </a:lnTo>
                  <a:lnTo>
                    <a:pt x="58" y="212"/>
                  </a:lnTo>
                  <a:lnTo>
                    <a:pt x="0" y="212"/>
                  </a:lnTo>
                  <a:lnTo>
                    <a:pt x="0" y="0"/>
                  </a:lnTo>
                  <a:lnTo>
                    <a:pt x="54" y="0"/>
                  </a:lnTo>
                  <a:lnTo>
                    <a:pt x="56" y="26"/>
                  </a:lnTo>
                  <a:lnTo>
                    <a:pt x="56" y="26"/>
                  </a:lnTo>
                  <a:lnTo>
                    <a:pt x="66" y="14"/>
                  </a:lnTo>
                  <a:lnTo>
                    <a:pt x="78" y="6"/>
                  </a:lnTo>
                  <a:lnTo>
                    <a:pt x="94" y="2"/>
                  </a:lnTo>
                  <a:lnTo>
                    <a:pt x="112" y="0"/>
                  </a:lnTo>
                  <a:lnTo>
                    <a:pt x="132" y="0"/>
                  </a:lnTo>
                  <a:close/>
                </a:path>
              </a:pathLst>
            </a:custGeom>
            <a:solidFill>
              <a:srgbClr val="0065A4"/>
            </a:solidFill>
            <a:ln w="9525">
              <a:noFill/>
              <a:round/>
              <a:headEnd/>
              <a:tailEnd/>
            </a:ln>
          </p:spPr>
          <p:txBody>
            <a:bodyPr/>
            <a:lstStyle/>
            <a:p>
              <a:pPr>
                <a:defRPr/>
              </a:pPr>
              <a:endParaRPr lang="en-US" noProof="0" dirty="0">
                <a:ea typeface="+mn-ea"/>
                <a:cs typeface="+mn-cs"/>
              </a:endParaRPr>
            </a:p>
          </p:txBody>
        </p:sp>
        <p:sp>
          <p:nvSpPr>
            <p:cNvPr id="12" name="Freeform 97"/>
            <p:cNvSpPr>
              <a:spLocks noChangeAspect="1"/>
            </p:cNvSpPr>
            <p:nvPr userDrawn="1"/>
          </p:nvSpPr>
          <p:spPr bwMode="gray">
            <a:xfrm>
              <a:off x="3860" y="3570"/>
              <a:ext cx="194" cy="217"/>
            </a:xfrm>
            <a:custGeom>
              <a:avLst/>
              <a:gdLst/>
              <a:ahLst/>
              <a:cxnLst>
                <a:cxn ang="0">
                  <a:pos x="194" y="218"/>
                </a:cxn>
                <a:cxn ang="0">
                  <a:pos x="136" y="218"/>
                </a:cxn>
                <a:cxn ang="0">
                  <a:pos x="136" y="106"/>
                </a:cxn>
                <a:cxn ang="0">
                  <a:pos x="136" y="106"/>
                </a:cxn>
                <a:cxn ang="0">
                  <a:pos x="136" y="88"/>
                </a:cxn>
                <a:cxn ang="0">
                  <a:pos x="134" y="78"/>
                </a:cxn>
                <a:cxn ang="0">
                  <a:pos x="132" y="70"/>
                </a:cxn>
                <a:cxn ang="0">
                  <a:pos x="128" y="64"/>
                </a:cxn>
                <a:cxn ang="0">
                  <a:pos x="122" y="58"/>
                </a:cxn>
                <a:cxn ang="0">
                  <a:pos x="112" y="54"/>
                </a:cxn>
                <a:cxn ang="0">
                  <a:pos x="102" y="52"/>
                </a:cxn>
                <a:cxn ang="0">
                  <a:pos x="102" y="52"/>
                </a:cxn>
                <a:cxn ang="0">
                  <a:pos x="90" y="54"/>
                </a:cxn>
                <a:cxn ang="0">
                  <a:pos x="82" y="56"/>
                </a:cxn>
                <a:cxn ang="0">
                  <a:pos x="74" y="62"/>
                </a:cxn>
                <a:cxn ang="0">
                  <a:pos x="68" y="68"/>
                </a:cxn>
                <a:cxn ang="0">
                  <a:pos x="62" y="76"/>
                </a:cxn>
                <a:cxn ang="0">
                  <a:pos x="60" y="84"/>
                </a:cxn>
                <a:cxn ang="0">
                  <a:pos x="58" y="92"/>
                </a:cxn>
                <a:cxn ang="0">
                  <a:pos x="58" y="102"/>
                </a:cxn>
                <a:cxn ang="0">
                  <a:pos x="58" y="218"/>
                </a:cxn>
                <a:cxn ang="0">
                  <a:pos x="0" y="218"/>
                </a:cxn>
                <a:cxn ang="0">
                  <a:pos x="0" y="6"/>
                </a:cxn>
                <a:cxn ang="0">
                  <a:pos x="52" y="6"/>
                </a:cxn>
                <a:cxn ang="0">
                  <a:pos x="54" y="32"/>
                </a:cxn>
                <a:cxn ang="0">
                  <a:pos x="54" y="32"/>
                </a:cxn>
                <a:cxn ang="0">
                  <a:pos x="64" y="20"/>
                </a:cxn>
                <a:cxn ang="0">
                  <a:pos x="78" y="10"/>
                </a:cxn>
                <a:cxn ang="0">
                  <a:pos x="88" y="6"/>
                </a:cxn>
                <a:cxn ang="0">
                  <a:pos x="96" y="4"/>
                </a:cxn>
                <a:cxn ang="0">
                  <a:pos x="106" y="2"/>
                </a:cxn>
                <a:cxn ang="0">
                  <a:pos x="118" y="0"/>
                </a:cxn>
                <a:cxn ang="0">
                  <a:pos x="118" y="0"/>
                </a:cxn>
                <a:cxn ang="0">
                  <a:pos x="138" y="2"/>
                </a:cxn>
                <a:cxn ang="0">
                  <a:pos x="154" y="8"/>
                </a:cxn>
                <a:cxn ang="0">
                  <a:pos x="168" y="16"/>
                </a:cxn>
                <a:cxn ang="0">
                  <a:pos x="178" y="26"/>
                </a:cxn>
                <a:cxn ang="0">
                  <a:pos x="186" y="40"/>
                </a:cxn>
                <a:cxn ang="0">
                  <a:pos x="190" y="54"/>
                </a:cxn>
                <a:cxn ang="0">
                  <a:pos x="194" y="70"/>
                </a:cxn>
                <a:cxn ang="0">
                  <a:pos x="194" y="86"/>
                </a:cxn>
                <a:cxn ang="0">
                  <a:pos x="194" y="218"/>
                </a:cxn>
              </a:cxnLst>
              <a:rect l="0" t="0" r="r" b="b"/>
              <a:pathLst>
                <a:path w="194" h="218">
                  <a:moveTo>
                    <a:pt x="194" y="218"/>
                  </a:moveTo>
                  <a:lnTo>
                    <a:pt x="136" y="218"/>
                  </a:lnTo>
                  <a:lnTo>
                    <a:pt x="136" y="106"/>
                  </a:lnTo>
                  <a:lnTo>
                    <a:pt x="136" y="106"/>
                  </a:lnTo>
                  <a:lnTo>
                    <a:pt x="136" y="88"/>
                  </a:lnTo>
                  <a:lnTo>
                    <a:pt x="134" y="78"/>
                  </a:lnTo>
                  <a:lnTo>
                    <a:pt x="132" y="70"/>
                  </a:lnTo>
                  <a:lnTo>
                    <a:pt x="128" y="64"/>
                  </a:lnTo>
                  <a:lnTo>
                    <a:pt x="122" y="58"/>
                  </a:lnTo>
                  <a:lnTo>
                    <a:pt x="112" y="54"/>
                  </a:lnTo>
                  <a:lnTo>
                    <a:pt x="102" y="52"/>
                  </a:lnTo>
                  <a:lnTo>
                    <a:pt x="102" y="52"/>
                  </a:lnTo>
                  <a:lnTo>
                    <a:pt x="90" y="54"/>
                  </a:lnTo>
                  <a:lnTo>
                    <a:pt x="82" y="56"/>
                  </a:lnTo>
                  <a:lnTo>
                    <a:pt x="74" y="62"/>
                  </a:lnTo>
                  <a:lnTo>
                    <a:pt x="68" y="68"/>
                  </a:lnTo>
                  <a:lnTo>
                    <a:pt x="62" y="76"/>
                  </a:lnTo>
                  <a:lnTo>
                    <a:pt x="60" y="84"/>
                  </a:lnTo>
                  <a:lnTo>
                    <a:pt x="58" y="92"/>
                  </a:lnTo>
                  <a:lnTo>
                    <a:pt x="58" y="102"/>
                  </a:lnTo>
                  <a:lnTo>
                    <a:pt x="58" y="218"/>
                  </a:lnTo>
                  <a:lnTo>
                    <a:pt x="0" y="218"/>
                  </a:lnTo>
                  <a:lnTo>
                    <a:pt x="0" y="6"/>
                  </a:lnTo>
                  <a:lnTo>
                    <a:pt x="52" y="6"/>
                  </a:lnTo>
                  <a:lnTo>
                    <a:pt x="54" y="32"/>
                  </a:lnTo>
                  <a:lnTo>
                    <a:pt x="54" y="32"/>
                  </a:lnTo>
                  <a:lnTo>
                    <a:pt x="64" y="20"/>
                  </a:lnTo>
                  <a:lnTo>
                    <a:pt x="78" y="10"/>
                  </a:lnTo>
                  <a:lnTo>
                    <a:pt x="88" y="6"/>
                  </a:lnTo>
                  <a:lnTo>
                    <a:pt x="96" y="4"/>
                  </a:lnTo>
                  <a:lnTo>
                    <a:pt x="106" y="2"/>
                  </a:lnTo>
                  <a:lnTo>
                    <a:pt x="118" y="0"/>
                  </a:lnTo>
                  <a:lnTo>
                    <a:pt x="118" y="0"/>
                  </a:lnTo>
                  <a:lnTo>
                    <a:pt x="138" y="2"/>
                  </a:lnTo>
                  <a:lnTo>
                    <a:pt x="154" y="8"/>
                  </a:lnTo>
                  <a:lnTo>
                    <a:pt x="168" y="16"/>
                  </a:lnTo>
                  <a:lnTo>
                    <a:pt x="178" y="26"/>
                  </a:lnTo>
                  <a:lnTo>
                    <a:pt x="186" y="40"/>
                  </a:lnTo>
                  <a:lnTo>
                    <a:pt x="190" y="54"/>
                  </a:lnTo>
                  <a:lnTo>
                    <a:pt x="194" y="70"/>
                  </a:lnTo>
                  <a:lnTo>
                    <a:pt x="194" y="86"/>
                  </a:lnTo>
                  <a:lnTo>
                    <a:pt x="194" y="218"/>
                  </a:lnTo>
                  <a:close/>
                </a:path>
              </a:pathLst>
            </a:custGeom>
            <a:solidFill>
              <a:srgbClr val="0065A4"/>
            </a:solidFill>
            <a:ln w="9525">
              <a:noFill/>
              <a:round/>
              <a:headEnd/>
              <a:tailEnd/>
            </a:ln>
          </p:spPr>
          <p:txBody>
            <a:bodyPr/>
            <a:lstStyle/>
            <a:p>
              <a:pPr>
                <a:defRPr/>
              </a:pPr>
              <a:endParaRPr lang="en-US" noProof="0" dirty="0">
                <a:ea typeface="+mn-ea"/>
                <a:cs typeface="+mn-cs"/>
              </a:endParaRPr>
            </a:p>
          </p:txBody>
        </p:sp>
        <p:sp>
          <p:nvSpPr>
            <p:cNvPr id="13" name="Freeform 98"/>
            <p:cNvSpPr>
              <a:spLocks noChangeAspect="1"/>
            </p:cNvSpPr>
            <p:nvPr userDrawn="1"/>
          </p:nvSpPr>
          <p:spPr bwMode="gray">
            <a:xfrm>
              <a:off x="3720" y="3515"/>
              <a:ext cx="114" cy="276"/>
            </a:xfrm>
            <a:custGeom>
              <a:avLst/>
              <a:gdLst/>
              <a:ahLst/>
              <a:cxnLst>
                <a:cxn ang="0">
                  <a:pos x="114" y="224"/>
                </a:cxn>
                <a:cxn ang="0">
                  <a:pos x="110" y="272"/>
                </a:cxn>
                <a:cxn ang="0">
                  <a:pos x="110" y="272"/>
                </a:cxn>
                <a:cxn ang="0">
                  <a:pos x="90" y="276"/>
                </a:cxn>
                <a:cxn ang="0">
                  <a:pos x="70" y="276"/>
                </a:cxn>
                <a:cxn ang="0">
                  <a:pos x="70" y="276"/>
                </a:cxn>
                <a:cxn ang="0">
                  <a:pos x="50" y="276"/>
                </a:cxn>
                <a:cxn ang="0">
                  <a:pos x="36" y="272"/>
                </a:cxn>
                <a:cxn ang="0">
                  <a:pos x="24" y="266"/>
                </a:cxn>
                <a:cxn ang="0">
                  <a:pos x="14" y="258"/>
                </a:cxn>
                <a:cxn ang="0">
                  <a:pos x="8" y="248"/>
                </a:cxn>
                <a:cxn ang="0">
                  <a:pos x="2" y="234"/>
                </a:cxn>
                <a:cxn ang="0">
                  <a:pos x="0" y="220"/>
                </a:cxn>
                <a:cxn ang="0">
                  <a:pos x="0" y="202"/>
                </a:cxn>
                <a:cxn ang="0">
                  <a:pos x="0" y="0"/>
                </a:cxn>
                <a:cxn ang="0">
                  <a:pos x="58" y="0"/>
                </a:cxn>
                <a:cxn ang="0">
                  <a:pos x="58" y="60"/>
                </a:cxn>
                <a:cxn ang="0">
                  <a:pos x="114" y="60"/>
                </a:cxn>
                <a:cxn ang="0">
                  <a:pos x="110" y="110"/>
                </a:cxn>
                <a:cxn ang="0">
                  <a:pos x="58" y="110"/>
                </a:cxn>
                <a:cxn ang="0">
                  <a:pos x="58" y="198"/>
                </a:cxn>
                <a:cxn ang="0">
                  <a:pos x="58" y="198"/>
                </a:cxn>
                <a:cxn ang="0">
                  <a:pos x="58" y="210"/>
                </a:cxn>
                <a:cxn ang="0">
                  <a:pos x="62" y="220"/>
                </a:cxn>
                <a:cxn ang="0">
                  <a:pos x="66" y="224"/>
                </a:cxn>
                <a:cxn ang="0">
                  <a:pos x="70" y="226"/>
                </a:cxn>
                <a:cxn ang="0">
                  <a:pos x="84" y="228"/>
                </a:cxn>
                <a:cxn ang="0">
                  <a:pos x="84" y="228"/>
                </a:cxn>
                <a:cxn ang="0">
                  <a:pos x="98" y="228"/>
                </a:cxn>
                <a:cxn ang="0">
                  <a:pos x="114" y="224"/>
                </a:cxn>
                <a:cxn ang="0">
                  <a:pos x="114" y="224"/>
                </a:cxn>
              </a:cxnLst>
              <a:rect l="0" t="0" r="r" b="b"/>
              <a:pathLst>
                <a:path w="114" h="276">
                  <a:moveTo>
                    <a:pt x="114" y="224"/>
                  </a:moveTo>
                  <a:lnTo>
                    <a:pt x="110" y="272"/>
                  </a:lnTo>
                  <a:lnTo>
                    <a:pt x="110" y="272"/>
                  </a:lnTo>
                  <a:lnTo>
                    <a:pt x="90" y="276"/>
                  </a:lnTo>
                  <a:lnTo>
                    <a:pt x="70" y="276"/>
                  </a:lnTo>
                  <a:lnTo>
                    <a:pt x="70" y="276"/>
                  </a:lnTo>
                  <a:lnTo>
                    <a:pt x="50" y="276"/>
                  </a:lnTo>
                  <a:lnTo>
                    <a:pt x="36" y="272"/>
                  </a:lnTo>
                  <a:lnTo>
                    <a:pt x="24" y="266"/>
                  </a:lnTo>
                  <a:lnTo>
                    <a:pt x="14" y="258"/>
                  </a:lnTo>
                  <a:lnTo>
                    <a:pt x="8" y="248"/>
                  </a:lnTo>
                  <a:lnTo>
                    <a:pt x="2" y="234"/>
                  </a:lnTo>
                  <a:lnTo>
                    <a:pt x="0" y="220"/>
                  </a:lnTo>
                  <a:lnTo>
                    <a:pt x="0" y="202"/>
                  </a:lnTo>
                  <a:lnTo>
                    <a:pt x="0" y="0"/>
                  </a:lnTo>
                  <a:lnTo>
                    <a:pt x="58" y="0"/>
                  </a:lnTo>
                  <a:lnTo>
                    <a:pt x="58" y="60"/>
                  </a:lnTo>
                  <a:lnTo>
                    <a:pt x="114" y="60"/>
                  </a:lnTo>
                  <a:lnTo>
                    <a:pt x="110" y="110"/>
                  </a:lnTo>
                  <a:lnTo>
                    <a:pt x="58" y="110"/>
                  </a:lnTo>
                  <a:lnTo>
                    <a:pt x="58" y="198"/>
                  </a:lnTo>
                  <a:lnTo>
                    <a:pt x="58" y="198"/>
                  </a:lnTo>
                  <a:lnTo>
                    <a:pt x="58" y="210"/>
                  </a:lnTo>
                  <a:lnTo>
                    <a:pt x="62" y="220"/>
                  </a:lnTo>
                  <a:lnTo>
                    <a:pt x="66" y="224"/>
                  </a:lnTo>
                  <a:lnTo>
                    <a:pt x="70" y="226"/>
                  </a:lnTo>
                  <a:lnTo>
                    <a:pt x="84" y="228"/>
                  </a:lnTo>
                  <a:lnTo>
                    <a:pt x="84" y="228"/>
                  </a:lnTo>
                  <a:lnTo>
                    <a:pt x="98" y="228"/>
                  </a:lnTo>
                  <a:lnTo>
                    <a:pt x="114" y="224"/>
                  </a:lnTo>
                  <a:lnTo>
                    <a:pt x="114" y="224"/>
                  </a:lnTo>
                  <a:close/>
                </a:path>
              </a:pathLst>
            </a:custGeom>
            <a:solidFill>
              <a:srgbClr val="0065A4"/>
            </a:solidFill>
            <a:ln w="9525">
              <a:noFill/>
              <a:round/>
              <a:headEnd/>
              <a:tailEnd/>
            </a:ln>
          </p:spPr>
          <p:txBody>
            <a:bodyPr/>
            <a:lstStyle/>
            <a:p>
              <a:pPr>
                <a:defRPr/>
              </a:pPr>
              <a:endParaRPr lang="en-US" noProof="0" dirty="0">
                <a:ea typeface="+mn-ea"/>
                <a:cs typeface="+mn-cs"/>
              </a:endParaRPr>
            </a:p>
          </p:txBody>
        </p:sp>
        <p:sp>
          <p:nvSpPr>
            <p:cNvPr id="14" name="Freeform 99"/>
            <p:cNvSpPr>
              <a:spLocks noChangeAspect="1"/>
            </p:cNvSpPr>
            <p:nvPr userDrawn="1"/>
          </p:nvSpPr>
          <p:spPr bwMode="gray">
            <a:xfrm>
              <a:off x="3574" y="3576"/>
              <a:ext cx="126" cy="211"/>
            </a:xfrm>
            <a:custGeom>
              <a:avLst/>
              <a:gdLst/>
              <a:ahLst/>
              <a:cxnLst>
                <a:cxn ang="0">
                  <a:pos x="126" y="0"/>
                </a:cxn>
                <a:cxn ang="0">
                  <a:pos x="122" y="50"/>
                </a:cxn>
                <a:cxn ang="0">
                  <a:pos x="106" y="50"/>
                </a:cxn>
                <a:cxn ang="0">
                  <a:pos x="106" y="50"/>
                </a:cxn>
                <a:cxn ang="0">
                  <a:pos x="96" y="50"/>
                </a:cxn>
                <a:cxn ang="0">
                  <a:pos x="86" y="54"/>
                </a:cxn>
                <a:cxn ang="0">
                  <a:pos x="76" y="60"/>
                </a:cxn>
                <a:cxn ang="0">
                  <a:pos x="70" y="66"/>
                </a:cxn>
                <a:cxn ang="0">
                  <a:pos x="64" y="74"/>
                </a:cxn>
                <a:cxn ang="0">
                  <a:pos x="60" y="82"/>
                </a:cxn>
                <a:cxn ang="0">
                  <a:pos x="58" y="92"/>
                </a:cxn>
                <a:cxn ang="0">
                  <a:pos x="58" y="100"/>
                </a:cxn>
                <a:cxn ang="0">
                  <a:pos x="58" y="212"/>
                </a:cxn>
                <a:cxn ang="0">
                  <a:pos x="0" y="212"/>
                </a:cxn>
                <a:cxn ang="0">
                  <a:pos x="0" y="0"/>
                </a:cxn>
                <a:cxn ang="0">
                  <a:pos x="54" y="0"/>
                </a:cxn>
                <a:cxn ang="0">
                  <a:pos x="56" y="26"/>
                </a:cxn>
                <a:cxn ang="0">
                  <a:pos x="56" y="26"/>
                </a:cxn>
                <a:cxn ang="0">
                  <a:pos x="66" y="14"/>
                </a:cxn>
                <a:cxn ang="0">
                  <a:pos x="80" y="6"/>
                </a:cxn>
                <a:cxn ang="0">
                  <a:pos x="94" y="2"/>
                </a:cxn>
                <a:cxn ang="0">
                  <a:pos x="112" y="0"/>
                </a:cxn>
                <a:cxn ang="0">
                  <a:pos x="126" y="0"/>
                </a:cxn>
              </a:cxnLst>
              <a:rect l="0" t="0" r="r" b="b"/>
              <a:pathLst>
                <a:path w="126" h="212">
                  <a:moveTo>
                    <a:pt x="126" y="0"/>
                  </a:moveTo>
                  <a:lnTo>
                    <a:pt x="122" y="50"/>
                  </a:lnTo>
                  <a:lnTo>
                    <a:pt x="106" y="50"/>
                  </a:lnTo>
                  <a:lnTo>
                    <a:pt x="106" y="50"/>
                  </a:lnTo>
                  <a:lnTo>
                    <a:pt x="96" y="50"/>
                  </a:lnTo>
                  <a:lnTo>
                    <a:pt x="86" y="54"/>
                  </a:lnTo>
                  <a:lnTo>
                    <a:pt x="76" y="60"/>
                  </a:lnTo>
                  <a:lnTo>
                    <a:pt x="70" y="66"/>
                  </a:lnTo>
                  <a:lnTo>
                    <a:pt x="64" y="74"/>
                  </a:lnTo>
                  <a:lnTo>
                    <a:pt x="60" y="82"/>
                  </a:lnTo>
                  <a:lnTo>
                    <a:pt x="58" y="92"/>
                  </a:lnTo>
                  <a:lnTo>
                    <a:pt x="58" y="100"/>
                  </a:lnTo>
                  <a:lnTo>
                    <a:pt x="58" y="212"/>
                  </a:lnTo>
                  <a:lnTo>
                    <a:pt x="0" y="212"/>
                  </a:lnTo>
                  <a:lnTo>
                    <a:pt x="0" y="0"/>
                  </a:lnTo>
                  <a:lnTo>
                    <a:pt x="54" y="0"/>
                  </a:lnTo>
                  <a:lnTo>
                    <a:pt x="56" y="26"/>
                  </a:lnTo>
                  <a:lnTo>
                    <a:pt x="56" y="26"/>
                  </a:lnTo>
                  <a:lnTo>
                    <a:pt x="66" y="14"/>
                  </a:lnTo>
                  <a:lnTo>
                    <a:pt x="80" y="6"/>
                  </a:lnTo>
                  <a:lnTo>
                    <a:pt x="94" y="2"/>
                  </a:lnTo>
                  <a:lnTo>
                    <a:pt x="112" y="0"/>
                  </a:lnTo>
                  <a:lnTo>
                    <a:pt x="126" y="0"/>
                  </a:lnTo>
                  <a:close/>
                </a:path>
              </a:pathLst>
            </a:custGeom>
            <a:solidFill>
              <a:srgbClr val="0065A4"/>
            </a:solidFill>
            <a:ln w="9525">
              <a:noFill/>
              <a:round/>
              <a:headEnd/>
              <a:tailEnd/>
            </a:ln>
          </p:spPr>
          <p:txBody>
            <a:bodyPr/>
            <a:lstStyle/>
            <a:p>
              <a:pPr>
                <a:defRPr/>
              </a:pPr>
              <a:endParaRPr lang="en-US" noProof="0" dirty="0">
                <a:ea typeface="+mn-ea"/>
                <a:cs typeface="+mn-cs"/>
              </a:endParaRPr>
            </a:p>
          </p:txBody>
        </p:sp>
        <p:sp>
          <p:nvSpPr>
            <p:cNvPr id="15" name="Freeform 100"/>
            <p:cNvSpPr>
              <a:spLocks noChangeAspect="1"/>
            </p:cNvSpPr>
            <p:nvPr userDrawn="1"/>
          </p:nvSpPr>
          <p:spPr bwMode="gray">
            <a:xfrm>
              <a:off x="3020" y="3469"/>
              <a:ext cx="294" cy="326"/>
            </a:xfrm>
            <a:custGeom>
              <a:avLst/>
              <a:gdLst/>
              <a:ahLst/>
              <a:cxnLst>
                <a:cxn ang="0">
                  <a:pos x="294" y="296"/>
                </a:cxn>
                <a:cxn ang="0">
                  <a:pos x="234" y="320"/>
                </a:cxn>
                <a:cxn ang="0">
                  <a:pos x="202" y="326"/>
                </a:cxn>
                <a:cxn ang="0">
                  <a:pos x="164" y="326"/>
                </a:cxn>
                <a:cxn ang="0">
                  <a:pos x="148" y="326"/>
                </a:cxn>
                <a:cxn ang="0">
                  <a:pos x="114" y="320"/>
                </a:cxn>
                <a:cxn ang="0">
                  <a:pos x="84" y="308"/>
                </a:cxn>
                <a:cxn ang="0">
                  <a:pos x="58" y="292"/>
                </a:cxn>
                <a:cxn ang="0">
                  <a:pos x="36" y="272"/>
                </a:cxn>
                <a:cxn ang="0">
                  <a:pos x="20" y="246"/>
                </a:cxn>
                <a:cxn ang="0">
                  <a:pos x="8" y="216"/>
                </a:cxn>
                <a:cxn ang="0">
                  <a:pos x="2" y="182"/>
                </a:cxn>
                <a:cxn ang="0">
                  <a:pos x="0" y="164"/>
                </a:cxn>
                <a:cxn ang="0">
                  <a:pos x="4" y="128"/>
                </a:cxn>
                <a:cxn ang="0">
                  <a:pos x="12" y="96"/>
                </a:cxn>
                <a:cxn ang="0">
                  <a:pos x="28" y="68"/>
                </a:cxn>
                <a:cxn ang="0">
                  <a:pos x="48" y="44"/>
                </a:cxn>
                <a:cxn ang="0">
                  <a:pos x="72" y="26"/>
                </a:cxn>
                <a:cxn ang="0">
                  <a:pos x="100" y="12"/>
                </a:cxn>
                <a:cxn ang="0">
                  <a:pos x="130" y="2"/>
                </a:cxn>
                <a:cxn ang="0">
                  <a:pos x="164" y="0"/>
                </a:cxn>
                <a:cxn ang="0">
                  <a:pos x="182" y="0"/>
                </a:cxn>
                <a:cxn ang="0">
                  <a:pos x="216" y="4"/>
                </a:cxn>
                <a:cxn ang="0">
                  <a:pos x="248" y="14"/>
                </a:cxn>
                <a:cxn ang="0">
                  <a:pos x="276" y="30"/>
                </a:cxn>
                <a:cxn ang="0">
                  <a:pos x="250" y="82"/>
                </a:cxn>
                <a:cxn ang="0">
                  <a:pos x="232" y="70"/>
                </a:cxn>
                <a:cxn ang="0">
                  <a:pos x="188" y="56"/>
                </a:cxn>
                <a:cxn ang="0">
                  <a:pos x="162" y="56"/>
                </a:cxn>
                <a:cxn ang="0">
                  <a:pos x="122" y="64"/>
                </a:cxn>
                <a:cxn ang="0">
                  <a:pos x="90" y="86"/>
                </a:cxn>
                <a:cxn ang="0">
                  <a:pos x="72" y="120"/>
                </a:cxn>
                <a:cxn ang="0">
                  <a:pos x="64" y="160"/>
                </a:cxn>
                <a:cxn ang="0">
                  <a:pos x="66" y="184"/>
                </a:cxn>
                <a:cxn ang="0">
                  <a:pos x="80" y="224"/>
                </a:cxn>
                <a:cxn ang="0">
                  <a:pos x="106" y="254"/>
                </a:cxn>
                <a:cxn ang="0">
                  <a:pos x="144" y="270"/>
                </a:cxn>
                <a:cxn ang="0">
                  <a:pos x="166" y="272"/>
                </a:cxn>
                <a:cxn ang="0">
                  <a:pos x="204" y="270"/>
                </a:cxn>
                <a:cxn ang="0">
                  <a:pos x="234" y="260"/>
                </a:cxn>
                <a:cxn ang="0">
                  <a:pos x="170" y="194"/>
                </a:cxn>
                <a:cxn ang="0">
                  <a:pos x="294" y="140"/>
                </a:cxn>
              </a:cxnLst>
              <a:rect l="0" t="0" r="r" b="b"/>
              <a:pathLst>
                <a:path w="294" h="326">
                  <a:moveTo>
                    <a:pt x="294" y="296"/>
                  </a:moveTo>
                  <a:lnTo>
                    <a:pt x="294" y="296"/>
                  </a:lnTo>
                  <a:lnTo>
                    <a:pt x="266" y="310"/>
                  </a:lnTo>
                  <a:lnTo>
                    <a:pt x="234" y="320"/>
                  </a:lnTo>
                  <a:lnTo>
                    <a:pt x="218" y="322"/>
                  </a:lnTo>
                  <a:lnTo>
                    <a:pt x="202" y="326"/>
                  </a:lnTo>
                  <a:lnTo>
                    <a:pt x="184" y="326"/>
                  </a:lnTo>
                  <a:lnTo>
                    <a:pt x="164" y="326"/>
                  </a:lnTo>
                  <a:lnTo>
                    <a:pt x="164" y="326"/>
                  </a:lnTo>
                  <a:lnTo>
                    <a:pt x="148" y="326"/>
                  </a:lnTo>
                  <a:lnTo>
                    <a:pt x="130" y="324"/>
                  </a:lnTo>
                  <a:lnTo>
                    <a:pt x="114" y="320"/>
                  </a:lnTo>
                  <a:lnTo>
                    <a:pt x="98" y="314"/>
                  </a:lnTo>
                  <a:lnTo>
                    <a:pt x="84" y="308"/>
                  </a:lnTo>
                  <a:lnTo>
                    <a:pt x="70" y="300"/>
                  </a:lnTo>
                  <a:lnTo>
                    <a:pt x="58" y="292"/>
                  </a:lnTo>
                  <a:lnTo>
                    <a:pt x="46" y="282"/>
                  </a:lnTo>
                  <a:lnTo>
                    <a:pt x="36" y="272"/>
                  </a:lnTo>
                  <a:lnTo>
                    <a:pt x="28" y="258"/>
                  </a:lnTo>
                  <a:lnTo>
                    <a:pt x="20" y="246"/>
                  </a:lnTo>
                  <a:lnTo>
                    <a:pt x="12" y="232"/>
                  </a:lnTo>
                  <a:lnTo>
                    <a:pt x="8" y="216"/>
                  </a:lnTo>
                  <a:lnTo>
                    <a:pt x="4" y="200"/>
                  </a:lnTo>
                  <a:lnTo>
                    <a:pt x="2" y="182"/>
                  </a:lnTo>
                  <a:lnTo>
                    <a:pt x="0" y="164"/>
                  </a:lnTo>
                  <a:lnTo>
                    <a:pt x="0" y="164"/>
                  </a:lnTo>
                  <a:lnTo>
                    <a:pt x="2" y="146"/>
                  </a:lnTo>
                  <a:lnTo>
                    <a:pt x="4" y="128"/>
                  </a:lnTo>
                  <a:lnTo>
                    <a:pt x="8" y="112"/>
                  </a:lnTo>
                  <a:lnTo>
                    <a:pt x="12" y="96"/>
                  </a:lnTo>
                  <a:lnTo>
                    <a:pt x="20" y="82"/>
                  </a:lnTo>
                  <a:lnTo>
                    <a:pt x="28" y="68"/>
                  </a:lnTo>
                  <a:lnTo>
                    <a:pt x="36" y="56"/>
                  </a:lnTo>
                  <a:lnTo>
                    <a:pt x="48" y="44"/>
                  </a:lnTo>
                  <a:lnTo>
                    <a:pt x="58" y="34"/>
                  </a:lnTo>
                  <a:lnTo>
                    <a:pt x="72" y="26"/>
                  </a:lnTo>
                  <a:lnTo>
                    <a:pt x="84" y="18"/>
                  </a:lnTo>
                  <a:lnTo>
                    <a:pt x="100" y="12"/>
                  </a:lnTo>
                  <a:lnTo>
                    <a:pt x="114" y="6"/>
                  </a:lnTo>
                  <a:lnTo>
                    <a:pt x="130" y="2"/>
                  </a:lnTo>
                  <a:lnTo>
                    <a:pt x="148" y="0"/>
                  </a:lnTo>
                  <a:lnTo>
                    <a:pt x="164" y="0"/>
                  </a:lnTo>
                  <a:lnTo>
                    <a:pt x="164" y="0"/>
                  </a:lnTo>
                  <a:lnTo>
                    <a:pt x="182" y="0"/>
                  </a:lnTo>
                  <a:lnTo>
                    <a:pt x="200" y="2"/>
                  </a:lnTo>
                  <a:lnTo>
                    <a:pt x="216" y="4"/>
                  </a:lnTo>
                  <a:lnTo>
                    <a:pt x="232" y="8"/>
                  </a:lnTo>
                  <a:lnTo>
                    <a:pt x="248" y="14"/>
                  </a:lnTo>
                  <a:lnTo>
                    <a:pt x="262" y="22"/>
                  </a:lnTo>
                  <a:lnTo>
                    <a:pt x="276" y="30"/>
                  </a:lnTo>
                  <a:lnTo>
                    <a:pt x="290" y="40"/>
                  </a:lnTo>
                  <a:lnTo>
                    <a:pt x="250" y="82"/>
                  </a:lnTo>
                  <a:lnTo>
                    <a:pt x="250" y="82"/>
                  </a:lnTo>
                  <a:lnTo>
                    <a:pt x="232" y="70"/>
                  </a:lnTo>
                  <a:lnTo>
                    <a:pt x="212" y="62"/>
                  </a:lnTo>
                  <a:lnTo>
                    <a:pt x="188" y="56"/>
                  </a:lnTo>
                  <a:lnTo>
                    <a:pt x="162" y="56"/>
                  </a:lnTo>
                  <a:lnTo>
                    <a:pt x="162" y="56"/>
                  </a:lnTo>
                  <a:lnTo>
                    <a:pt x="140" y="58"/>
                  </a:lnTo>
                  <a:lnTo>
                    <a:pt x="122" y="64"/>
                  </a:lnTo>
                  <a:lnTo>
                    <a:pt x="104" y="74"/>
                  </a:lnTo>
                  <a:lnTo>
                    <a:pt x="90" y="86"/>
                  </a:lnTo>
                  <a:lnTo>
                    <a:pt x="80" y="102"/>
                  </a:lnTo>
                  <a:lnTo>
                    <a:pt x="72" y="120"/>
                  </a:lnTo>
                  <a:lnTo>
                    <a:pt x="66" y="140"/>
                  </a:lnTo>
                  <a:lnTo>
                    <a:pt x="64" y="160"/>
                  </a:lnTo>
                  <a:lnTo>
                    <a:pt x="64" y="160"/>
                  </a:lnTo>
                  <a:lnTo>
                    <a:pt x="66" y="184"/>
                  </a:lnTo>
                  <a:lnTo>
                    <a:pt x="72" y="206"/>
                  </a:lnTo>
                  <a:lnTo>
                    <a:pt x="80" y="224"/>
                  </a:lnTo>
                  <a:lnTo>
                    <a:pt x="92" y="240"/>
                  </a:lnTo>
                  <a:lnTo>
                    <a:pt x="106" y="254"/>
                  </a:lnTo>
                  <a:lnTo>
                    <a:pt x="124" y="262"/>
                  </a:lnTo>
                  <a:lnTo>
                    <a:pt x="144" y="270"/>
                  </a:lnTo>
                  <a:lnTo>
                    <a:pt x="166" y="272"/>
                  </a:lnTo>
                  <a:lnTo>
                    <a:pt x="166" y="272"/>
                  </a:lnTo>
                  <a:lnTo>
                    <a:pt x="186" y="272"/>
                  </a:lnTo>
                  <a:lnTo>
                    <a:pt x="204" y="270"/>
                  </a:lnTo>
                  <a:lnTo>
                    <a:pt x="220" y="266"/>
                  </a:lnTo>
                  <a:lnTo>
                    <a:pt x="234" y="260"/>
                  </a:lnTo>
                  <a:lnTo>
                    <a:pt x="234" y="194"/>
                  </a:lnTo>
                  <a:lnTo>
                    <a:pt x="170" y="194"/>
                  </a:lnTo>
                  <a:lnTo>
                    <a:pt x="174" y="140"/>
                  </a:lnTo>
                  <a:lnTo>
                    <a:pt x="294" y="140"/>
                  </a:lnTo>
                  <a:lnTo>
                    <a:pt x="294" y="296"/>
                  </a:lnTo>
                  <a:close/>
                </a:path>
              </a:pathLst>
            </a:custGeom>
            <a:solidFill>
              <a:srgbClr val="0065A4"/>
            </a:solidFill>
            <a:ln w="9525">
              <a:noFill/>
              <a:round/>
              <a:headEnd/>
              <a:tailEnd/>
            </a:ln>
          </p:spPr>
          <p:txBody>
            <a:bodyPr/>
            <a:lstStyle/>
            <a:p>
              <a:pPr>
                <a:defRPr/>
              </a:pPr>
              <a:endParaRPr lang="en-US" noProof="0" dirty="0">
                <a:ea typeface="+mn-ea"/>
                <a:cs typeface="+mn-cs"/>
              </a:endParaRPr>
            </a:p>
          </p:txBody>
        </p:sp>
        <p:sp>
          <p:nvSpPr>
            <p:cNvPr id="16" name="Freeform 101"/>
            <p:cNvSpPr>
              <a:spLocks noChangeAspect="1" noEditPoints="1"/>
            </p:cNvSpPr>
            <p:nvPr userDrawn="1"/>
          </p:nvSpPr>
          <p:spPr bwMode="gray">
            <a:xfrm>
              <a:off x="4080" y="3570"/>
              <a:ext cx="216" cy="223"/>
            </a:xfrm>
            <a:custGeom>
              <a:avLst/>
              <a:gdLst/>
              <a:ahLst/>
              <a:cxnLst>
                <a:cxn ang="0">
                  <a:pos x="58" y="132"/>
                </a:cxn>
                <a:cxn ang="0">
                  <a:pos x="60" y="142"/>
                </a:cxn>
                <a:cxn ang="0">
                  <a:pos x="70" y="158"/>
                </a:cxn>
                <a:cxn ang="0">
                  <a:pos x="84" y="170"/>
                </a:cxn>
                <a:cxn ang="0">
                  <a:pos x="102" y="176"/>
                </a:cxn>
                <a:cxn ang="0">
                  <a:pos x="112" y="176"/>
                </a:cxn>
                <a:cxn ang="0">
                  <a:pos x="144" y="172"/>
                </a:cxn>
                <a:cxn ang="0">
                  <a:pos x="170" y="150"/>
                </a:cxn>
                <a:cxn ang="0">
                  <a:pos x="208" y="180"/>
                </a:cxn>
                <a:cxn ang="0">
                  <a:pos x="188" y="200"/>
                </a:cxn>
                <a:cxn ang="0">
                  <a:pos x="164" y="214"/>
                </a:cxn>
                <a:cxn ang="0">
                  <a:pos x="140" y="222"/>
                </a:cxn>
                <a:cxn ang="0">
                  <a:pos x="112" y="224"/>
                </a:cxn>
                <a:cxn ang="0">
                  <a:pos x="90" y="222"/>
                </a:cxn>
                <a:cxn ang="0">
                  <a:pos x="50" y="206"/>
                </a:cxn>
                <a:cxn ang="0">
                  <a:pos x="20" y="178"/>
                </a:cxn>
                <a:cxn ang="0">
                  <a:pos x="2" y="136"/>
                </a:cxn>
                <a:cxn ang="0">
                  <a:pos x="0" y="112"/>
                </a:cxn>
                <a:cxn ang="0">
                  <a:pos x="8" y="66"/>
                </a:cxn>
                <a:cxn ang="0">
                  <a:pos x="32" y="32"/>
                </a:cxn>
                <a:cxn ang="0">
                  <a:pos x="68" y="8"/>
                </a:cxn>
                <a:cxn ang="0">
                  <a:pos x="110" y="0"/>
                </a:cxn>
                <a:cxn ang="0">
                  <a:pos x="134" y="2"/>
                </a:cxn>
                <a:cxn ang="0">
                  <a:pos x="174" y="18"/>
                </a:cxn>
                <a:cxn ang="0">
                  <a:pos x="200" y="46"/>
                </a:cxn>
                <a:cxn ang="0">
                  <a:pos x="214" y="90"/>
                </a:cxn>
                <a:cxn ang="0">
                  <a:pos x="216" y="132"/>
                </a:cxn>
                <a:cxn ang="0">
                  <a:pos x="158" y="88"/>
                </a:cxn>
                <a:cxn ang="0">
                  <a:pos x="154" y="70"/>
                </a:cxn>
                <a:cxn ang="0">
                  <a:pos x="144" y="56"/>
                </a:cxn>
                <a:cxn ang="0">
                  <a:pos x="128" y="48"/>
                </a:cxn>
                <a:cxn ang="0">
                  <a:pos x="108" y="46"/>
                </a:cxn>
                <a:cxn ang="0">
                  <a:pos x="98" y="46"/>
                </a:cxn>
                <a:cxn ang="0">
                  <a:pos x="82" y="52"/>
                </a:cxn>
                <a:cxn ang="0">
                  <a:pos x="68" y="64"/>
                </a:cxn>
                <a:cxn ang="0">
                  <a:pos x="60" y="80"/>
                </a:cxn>
                <a:cxn ang="0">
                  <a:pos x="158" y="88"/>
                </a:cxn>
              </a:cxnLst>
              <a:rect l="0" t="0" r="r" b="b"/>
              <a:pathLst>
                <a:path w="216" h="224">
                  <a:moveTo>
                    <a:pt x="216" y="132"/>
                  </a:moveTo>
                  <a:lnTo>
                    <a:pt x="58" y="132"/>
                  </a:lnTo>
                  <a:lnTo>
                    <a:pt x="58" y="132"/>
                  </a:lnTo>
                  <a:lnTo>
                    <a:pt x="60" y="142"/>
                  </a:lnTo>
                  <a:lnTo>
                    <a:pt x="64" y="150"/>
                  </a:lnTo>
                  <a:lnTo>
                    <a:pt x="70" y="158"/>
                  </a:lnTo>
                  <a:lnTo>
                    <a:pt x="76" y="164"/>
                  </a:lnTo>
                  <a:lnTo>
                    <a:pt x="84" y="170"/>
                  </a:lnTo>
                  <a:lnTo>
                    <a:pt x="92" y="174"/>
                  </a:lnTo>
                  <a:lnTo>
                    <a:pt x="102" y="176"/>
                  </a:lnTo>
                  <a:lnTo>
                    <a:pt x="112" y="176"/>
                  </a:lnTo>
                  <a:lnTo>
                    <a:pt x="112" y="176"/>
                  </a:lnTo>
                  <a:lnTo>
                    <a:pt x="128" y="176"/>
                  </a:lnTo>
                  <a:lnTo>
                    <a:pt x="144" y="172"/>
                  </a:lnTo>
                  <a:lnTo>
                    <a:pt x="156" y="162"/>
                  </a:lnTo>
                  <a:lnTo>
                    <a:pt x="170" y="150"/>
                  </a:lnTo>
                  <a:lnTo>
                    <a:pt x="208" y="180"/>
                  </a:lnTo>
                  <a:lnTo>
                    <a:pt x="208" y="180"/>
                  </a:lnTo>
                  <a:lnTo>
                    <a:pt x="198" y="190"/>
                  </a:lnTo>
                  <a:lnTo>
                    <a:pt x="188" y="200"/>
                  </a:lnTo>
                  <a:lnTo>
                    <a:pt x="176" y="208"/>
                  </a:lnTo>
                  <a:lnTo>
                    <a:pt x="164" y="214"/>
                  </a:lnTo>
                  <a:lnTo>
                    <a:pt x="152" y="218"/>
                  </a:lnTo>
                  <a:lnTo>
                    <a:pt x="140" y="222"/>
                  </a:lnTo>
                  <a:lnTo>
                    <a:pt x="126" y="224"/>
                  </a:lnTo>
                  <a:lnTo>
                    <a:pt x="112" y="224"/>
                  </a:lnTo>
                  <a:lnTo>
                    <a:pt x="112" y="224"/>
                  </a:lnTo>
                  <a:lnTo>
                    <a:pt x="90" y="222"/>
                  </a:lnTo>
                  <a:lnTo>
                    <a:pt x="68" y="216"/>
                  </a:lnTo>
                  <a:lnTo>
                    <a:pt x="50" y="206"/>
                  </a:lnTo>
                  <a:lnTo>
                    <a:pt x="32" y="194"/>
                  </a:lnTo>
                  <a:lnTo>
                    <a:pt x="20" y="178"/>
                  </a:lnTo>
                  <a:lnTo>
                    <a:pt x="10" y="158"/>
                  </a:lnTo>
                  <a:lnTo>
                    <a:pt x="2" y="136"/>
                  </a:lnTo>
                  <a:lnTo>
                    <a:pt x="0" y="112"/>
                  </a:lnTo>
                  <a:lnTo>
                    <a:pt x="0" y="112"/>
                  </a:lnTo>
                  <a:lnTo>
                    <a:pt x="2" y="88"/>
                  </a:lnTo>
                  <a:lnTo>
                    <a:pt x="8" y="66"/>
                  </a:lnTo>
                  <a:lnTo>
                    <a:pt x="18" y="48"/>
                  </a:lnTo>
                  <a:lnTo>
                    <a:pt x="32" y="32"/>
                  </a:lnTo>
                  <a:lnTo>
                    <a:pt x="48" y="18"/>
                  </a:lnTo>
                  <a:lnTo>
                    <a:pt x="68" y="8"/>
                  </a:lnTo>
                  <a:lnTo>
                    <a:pt x="88" y="2"/>
                  </a:lnTo>
                  <a:lnTo>
                    <a:pt x="110" y="0"/>
                  </a:lnTo>
                  <a:lnTo>
                    <a:pt x="110" y="0"/>
                  </a:lnTo>
                  <a:lnTo>
                    <a:pt x="134" y="2"/>
                  </a:lnTo>
                  <a:lnTo>
                    <a:pt x="156" y="8"/>
                  </a:lnTo>
                  <a:lnTo>
                    <a:pt x="174" y="18"/>
                  </a:lnTo>
                  <a:lnTo>
                    <a:pt x="190" y="30"/>
                  </a:lnTo>
                  <a:lnTo>
                    <a:pt x="200" y="46"/>
                  </a:lnTo>
                  <a:lnTo>
                    <a:pt x="210" y="66"/>
                  </a:lnTo>
                  <a:lnTo>
                    <a:pt x="214" y="90"/>
                  </a:lnTo>
                  <a:lnTo>
                    <a:pt x="216" y="116"/>
                  </a:lnTo>
                  <a:lnTo>
                    <a:pt x="216" y="132"/>
                  </a:lnTo>
                  <a:close/>
                  <a:moveTo>
                    <a:pt x="158" y="88"/>
                  </a:moveTo>
                  <a:lnTo>
                    <a:pt x="158" y="88"/>
                  </a:lnTo>
                  <a:lnTo>
                    <a:pt x="158" y="78"/>
                  </a:lnTo>
                  <a:lnTo>
                    <a:pt x="154" y="70"/>
                  </a:lnTo>
                  <a:lnTo>
                    <a:pt x="150" y="62"/>
                  </a:lnTo>
                  <a:lnTo>
                    <a:pt x="144" y="56"/>
                  </a:lnTo>
                  <a:lnTo>
                    <a:pt x="136" y="52"/>
                  </a:lnTo>
                  <a:lnTo>
                    <a:pt x="128" y="48"/>
                  </a:lnTo>
                  <a:lnTo>
                    <a:pt x="120" y="46"/>
                  </a:lnTo>
                  <a:lnTo>
                    <a:pt x="108" y="46"/>
                  </a:lnTo>
                  <a:lnTo>
                    <a:pt x="108" y="46"/>
                  </a:lnTo>
                  <a:lnTo>
                    <a:pt x="98" y="46"/>
                  </a:lnTo>
                  <a:lnTo>
                    <a:pt x="90" y="48"/>
                  </a:lnTo>
                  <a:lnTo>
                    <a:pt x="82" y="52"/>
                  </a:lnTo>
                  <a:lnTo>
                    <a:pt x="74" y="58"/>
                  </a:lnTo>
                  <a:lnTo>
                    <a:pt x="68" y="64"/>
                  </a:lnTo>
                  <a:lnTo>
                    <a:pt x="64" y="72"/>
                  </a:lnTo>
                  <a:lnTo>
                    <a:pt x="60" y="80"/>
                  </a:lnTo>
                  <a:lnTo>
                    <a:pt x="58" y="88"/>
                  </a:lnTo>
                  <a:lnTo>
                    <a:pt x="158" y="88"/>
                  </a:lnTo>
                  <a:close/>
                </a:path>
              </a:pathLst>
            </a:custGeom>
            <a:solidFill>
              <a:srgbClr val="0065A4"/>
            </a:solidFill>
            <a:ln w="9525">
              <a:noFill/>
              <a:round/>
              <a:headEnd/>
              <a:tailEnd/>
            </a:ln>
          </p:spPr>
          <p:txBody>
            <a:bodyPr/>
            <a:lstStyle/>
            <a:p>
              <a:pPr>
                <a:defRPr/>
              </a:pPr>
              <a:endParaRPr lang="en-US" noProof="0" dirty="0">
                <a:ea typeface="+mn-ea"/>
                <a:cs typeface="+mn-cs"/>
              </a:endParaRPr>
            </a:p>
          </p:txBody>
        </p:sp>
        <p:sp>
          <p:nvSpPr>
            <p:cNvPr id="17" name="Freeform 102"/>
            <p:cNvSpPr>
              <a:spLocks noChangeAspect="1" noEditPoints="1"/>
            </p:cNvSpPr>
            <p:nvPr userDrawn="1"/>
          </p:nvSpPr>
          <p:spPr bwMode="gray">
            <a:xfrm>
              <a:off x="3342" y="3570"/>
              <a:ext cx="196" cy="223"/>
            </a:xfrm>
            <a:custGeom>
              <a:avLst/>
              <a:gdLst/>
              <a:ahLst/>
              <a:cxnLst>
                <a:cxn ang="0">
                  <a:pos x="196" y="218"/>
                </a:cxn>
                <a:cxn ang="0">
                  <a:pos x="144" y="198"/>
                </a:cxn>
                <a:cxn ang="0">
                  <a:pos x="138" y="204"/>
                </a:cxn>
                <a:cxn ang="0">
                  <a:pos x="114" y="218"/>
                </a:cxn>
                <a:cxn ang="0">
                  <a:pos x="78" y="224"/>
                </a:cxn>
                <a:cxn ang="0">
                  <a:pos x="62" y="224"/>
                </a:cxn>
                <a:cxn ang="0">
                  <a:pos x="36" y="216"/>
                </a:cxn>
                <a:cxn ang="0">
                  <a:pos x="14" y="200"/>
                </a:cxn>
                <a:cxn ang="0">
                  <a:pos x="2" y="176"/>
                </a:cxn>
                <a:cxn ang="0">
                  <a:pos x="0" y="160"/>
                </a:cxn>
                <a:cxn ang="0">
                  <a:pos x="4" y="136"/>
                </a:cxn>
                <a:cxn ang="0">
                  <a:pos x="12" y="118"/>
                </a:cxn>
                <a:cxn ang="0">
                  <a:pos x="28" y="104"/>
                </a:cxn>
                <a:cxn ang="0">
                  <a:pos x="46" y="96"/>
                </a:cxn>
                <a:cxn ang="0">
                  <a:pos x="88" y="86"/>
                </a:cxn>
                <a:cxn ang="0">
                  <a:pos x="130" y="84"/>
                </a:cxn>
                <a:cxn ang="0">
                  <a:pos x="140" y="82"/>
                </a:cxn>
                <a:cxn ang="0">
                  <a:pos x="140" y="72"/>
                </a:cxn>
                <a:cxn ang="0">
                  <a:pos x="134" y="60"/>
                </a:cxn>
                <a:cxn ang="0">
                  <a:pos x="124" y="50"/>
                </a:cxn>
                <a:cxn ang="0">
                  <a:pos x="106" y="46"/>
                </a:cxn>
                <a:cxn ang="0">
                  <a:pos x="96" y="46"/>
                </a:cxn>
                <a:cxn ang="0">
                  <a:pos x="66" y="52"/>
                </a:cxn>
                <a:cxn ang="0">
                  <a:pos x="40" y="68"/>
                </a:cxn>
                <a:cxn ang="0">
                  <a:pos x="6" y="34"/>
                </a:cxn>
                <a:cxn ang="0">
                  <a:pos x="28" y="18"/>
                </a:cxn>
                <a:cxn ang="0">
                  <a:pos x="76" y="2"/>
                </a:cxn>
                <a:cxn ang="0">
                  <a:pos x="100" y="0"/>
                </a:cxn>
                <a:cxn ang="0">
                  <a:pos x="144" y="6"/>
                </a:cxn>
                <a:cxn ang="0">
                  <a:pos x="174" y="22"/>
                </a:cxn>
                <a:cxn ang="0">
                  <a:pos x="190" y="46"/>
                </a:cxn>
                <a:cxn ang="0">
                  <a:pos x="196" y="80"/>
                </a:cxn>
                <a:cxn ang="0">
                  <a:pos x="140" y="126"/>
                </a:cxn>
                <a:cxn ang="0">
                  <a:pos x="132" y="126"/>
                </a:cxn>
                <a:cxn ang="0">
                  <a:pos x="96" y="128"/>
                </a:cxn>
                <a:cxn ang="0">
                  <a:pos x="74" y="134"/>
                </a:cxn>
                <a:cxn ang="0">
                  <a:pos x="60" y="146"/>
                </a:cxn>
                <a:cxn ang="0">
                  <a:pos x="58" y="156"/>
                </a:cxn>
                <a:cxn ang="0">
                  <a:pos x="62" y="168"/>
                </a:cxn>
                <a:cxn ang="0">
                  <a:pos x="70" y="176"/>
                </a:cxn>
                <a:cxn ang="0">
                  <a:pos x="84" y="180"/>
                </a:cxn>
                <a:cxn ang="0">
                  <a:pos x="114" y="174"/>
                </a:cxn>
                <a:cxn ang="0">
                  <a:pos x="128" y="164"/>
                </a:cxn>
                <a:cxn ang="0">
                  <a:pos x="138" y="152"/>
                </a:cxn>
                <a:cxn ang="0">
                  <a:pos x="140" y="134"/>
                </a:cxn>
              </a:cxnLst>
              <a:rect l="0" t="0" r="r" b="b"/>
              <a:pathLst>
                <a:path w="196" h="224">
                  <a:moveTo>
                    <a:pt x="196" y="80"/>
                  </a:moveTo>
                  <a:lnTo>
                    <a:pt x="196" y="218"/>
                  </a:lnTo>
                  <a:lnTo>
                    <a:pt x="146" y="218"/>
                  </a:lnTo>
                  <a:lnTo>
                    <a:pt x="144" y="198"/>
                  </a:lnTo>
                  <a:lnTo>
                    <a:pt x="144" y="198"/>
                  </a:lnTo>
                  <a:lnTo>
                    <a:pt x="138" y="204"/>
                  </a:lnTo>
                  <a:lnTo>
                    <a:pt x="130" y="210"/>
                  </a:lnTo>
                  <a:lnTo>
                    <a:pt x="114" y="218"/>
                  </a:lnTo>
                  <a:lnTo>
                    <a:pt x="96" y="222"/>
                  </a:lnTo>
                  <a:lnTo>
                    <a:pt x="78" y="224"/>
                  </a:lnTo>
                  <a:lnTo>
                    <a:pt x="78" y="224"/>
                  </a:lnTo>
                  <a:lnTo>
                    <a:pt x="62" y="224"/>
                  </a:lnTo>
                  <a:lnTo>
                    <a:pt x="48" y="220"/>
                  </a:lnTo>
                  <a:lnTo>
                    <a:pt x="36" y="216"/>
                  </a:lnTo>
                  <a:lnTo>
                    <a:pt x="24" y="208"/>
                  </a:lnTo>
                  <a:lnTo>
                    <a:pt x="14" y="200"/>
                  </a:lnTo>
                  <a:lnTo>
                    <a:pt x="8" y="188"/>
                  </a:lnTo>
                  <a:lnTo>
                    <a:pt x="2" y="176"/>
                  </a:lnTo>
                  <a:lnTo>
                    <a:pt x="0" y="160"/>
                  </a:lnTo>
                  <a:lnTo>
                    <a:pt x="0" y="160"/>
                  </a:lnTo>
                  <a:lnTo>
                    <a:pt x="0" y="148"/>
                  </a:lnTo>
                  <a:lnTo>
                    <a:pt x="4" y="136"/>
                  </a:lnTo>
                  <a:lnTo>
                    <a:pt x="8" y="126"/>
                  </a:lnTo>
                  <a:lnTo>
                    <a:pt x="12" y="118"/>
                  </a:lnTo>
                  <a:lnTo>
                    <a:pt x="20" y="110"/>
                  </a:lnTo>
                  <a:lnTo>
                    <a:pt x="28" y="104"/>
                  </a:lnTo>
                  <a:lnTo>
                    <a:pt x="36" y="100"/>
                  </a:lnTo>
                  <a:lnTo>
                    <a:pt x="46" y="96"/>
                  </a:lnTo>
                  <a:lnTo>
                    <a:pt x="66" y="90"/>
                  </a:lnTo>
                  <a:lnTo>
                    <a:pt x="88" y="86"/>
                  </a:lnTo>
                  <a:lnTo>
                    <a:pt x="110" y="84"/>
                  </a:lnTo>
                  <a:lnTo>
                    <a:pt x="130" y="84"/>
                  </a:lnTo>
                  <a:lnTo>
                    <a:pt x="140" y="84"/>
                  </a:lnTo>
                  <a:lnTo>
                    <a:pt x="140" y="82"/>
                  </a:lnTo>
                  <a:lnTo>
                    <a:pt x="140" y="82"/>
                  </a:lnTo>
                  <a:lnTo>
                    <a:pt x="140" y="72"/>
                  </a:lnTo>
                  <a:lnTo>
                    <a:pt x="138" y="66"/>
                  </a:lnTo>
                  <a:lnTo>
                    <a:pt x="134" y="60"/>
                  </a:lnTo>
                  <a:lnTo>
                    <a:pt x="130" y="54"/>
                  </a:lnTo>
                  <a:lnTo>
                    <a:pt x="124" y="50"/>
                  </a:lnTo>
                  <a:lnTo>
                    <a:pt x="116" y="48"/>
                  </a:lnTo>
                  <a:lnTo>
                    <a:pt x="106" y="46"/>
                  </a:lnTo>
                  <a:lnTo>
                    <a:pt x="96" y="46"/>
                  </a:lnTo>
                  <a:lnTo>
                    <a:pt x="96" y="46"/>
                  </a:lnTo>
                  <a:lnTo>
                    <a:pt x="80" y="46"/>
                  </a:lnTo>
                  <a:lnTo>
                    <a:pt x="66" y="52"/>
                  </a:lnTo>
                  <a:lnTo>
                    <a:pt x="52" y="58"/>
                  </a:lnTo>
                  <a:lnTo>
                    <a:pt x="40" y="68"/>
                  </a:lnTo>
                  <a:lnTo>
                    <a:pt x="6" y="34"/>
                  </a:lnTo>
                  <a:lnTo>
                    <a:pt x="6" y="34"/>
                  </a:lnTo>
                  <a:lnTo>
                    <a:pt x="18" y="26"/>
                  </a:lnTo>
                  <a:lnTo>
                    <a:pt x="28" y="18"/>
                  </a:lnTo>
                  <a:lnTo>
                    <a:pt x="52" y="8"/>
                  </a:lnTo>
                  <a:lnTo>
                    <a:pt x="76" y="2"/>
                  </a:lnTo>
                  <a:lnTo>
                    <a:pt x="100" y="0"/>
                  </a:lnTo>
                  <a:lnTo>
                    <a:pt x="100" y="0"/>
                  </a:lnTo>
                  <a:lnTo>
                    <a:pt x="124" y="2"/>
                  </a:lnTo>
                  <a:lnTo>
                    <a:pt x="144" y="6"/>
                  </a:lnTo>
                  <a:lnTo>
                    <a:pt x="160" y="12"/>
                  </a:lnTo>
                  <a:lnTo>
                    <a:pt x="174" y="22"/>
                  </a:lnTo>
                  <a:lnTo>
                    <a:pt x="184" y="34"/>
                  </a:lnTo>
                  <a:lnTo>
                    <a:pt x="190" y="46"/>
                  </a:lnTo>
                  <a:lnTo>
                    <a:pt x="194" y="62"/>
                  </a:lnTo>
                  <a:lnTo>
                    <a:pt x="196" y="80"/>
                  </a:lnTo>
                  <a:lnTo>
                    <a:pt x="196" y="80"/>
                  </a:lnTo>
                  <a:close/>
                  <a:moveTo>
                    <a:pt x="140" y="126"/>
                  </a:moveTo>
                  <a:lnTo>
                    <a:pt x="132" y="126"/>
                  </a:lnTo>
                  <a:lnTo>
                    <a:pt x="132" y="126"/>
                  </a:lnTo>
                  <a:lnTo>
                    <a:pt x="110" y="126"/>
                  </a:lnTo>
                  <a:lnTo>
                    <a:pt x="96" y="128"/>
                  </a:lnTo>
                  <a:lnTo>
                    <a:pt x="84" y="130"/>
                  </a:lnTo>
                  <a:lnTo>
                    <a:pt x="74" y="134"/>
                  </a:lnTo>
                  <a:lnTo>
                    <a:pt x="66" y="140"/>
                  </a:lnTo>
                  <a:lnTo>
                    <a:pt x="60" y="146"/>
                  </a:lnTo>
                  <a:lnTo>
                    <a:pt x="58" y="156"/>
                  </a:lnTo>
                  <a:lnTo>
                    <a:pt x="58" y="156"/>
                  </a:lnTo>
                  <a:lnTo>
                    <a:pt x="58" y="162"/>
                  </a:lnTo>
                  <a:lnTo>
                    <a:pt x="62" y="168"/>
                  </a:lnTo>
                  <a:lnTo>
                    <a:pt x="66" y="172"/>
                  </a:lnTo>
                  <a:lnTo>
                    <a:pt x="70" y="176"/>
                  </a:lnTo>
                  <a:lnTo>
                    <a:pt x="78" y="178"/>
                  </a:lnTo>
                  <a:lnTo>
                    <a:pt x="84" y="180"/>
                  </a:lnTo>
                  <a:lnTo>
                    <a:pt x="100" y="178"/>
                  </a:lnTo>
                  <a:lnTo>
                    <a:pt x="114" y="174"/>
                  </a:lnTo>
                  <a:lnTo>
                    <a:pt x="122" y="170"/>
                  </a:lnTo>
                  <a:lnTo>
                    <a:pt x="128" y="164"/>
                  </a:lnTo>
                  <a:lnTo>
                    <a:pt x="134" y="158"/>
                  </a:lnTo>
                  <a:lnTo>
                    <a:pt x="138" y="152"/>
                  </a:lnTo>
                  <a:lnTo>
                    <a:pt x="140" y="144"/>
                  </a:lnTo>
                  <a:lnTo>
                    <a:pt x="140" y="134"/>
                  </a:lnTo>
                  <a:lnTo>
                    <a:pt x="140" y="126"/>
                  </a:lnTo>
                  <a:close/>
                </a:path>
              </a:pathLst>
            </a:custGeom>
            <a:solidFill>
              <a:srgbClr val="0065A4"/>
            </a:solidFill>
            <a:ln w="9525">
              <a:noFill/>
              <a:round/>
              <a:headEnd/>
              <a:tailEnd/>
            </a:ln>
          </p:spPr>
          <p:txBody>
            <a:bodyPr/>
            <a:lstStyle/>
            <a:p>
              <a:pPr>
                <a:defRPr/>
              </a:pPr>
              <a:endParaRPr lang="en-US" noProof="0" dirty="0">
                <a:ea typeface="+mn-ea"/>
                <a:cs typeface="+mn-cs"/>
              </a:endParaRPr>
            </a:p>
          </p:txBody>
        </p:sp>
        <p:sp>
          <p:nvSpPr>
            <p:cNvPr id="18" name="Freeform 103"/>
            <p:cNvSpPr>
              <a:spLocks noChangeAspect="1" noEditPoints="1"/>
            </p:cNvSpPr>
            <p:nvPr userDrawn="1"/>
          </p:nvSpPr>
          <p:spPr bwMode="gray">
            <a:xfrm>
              <a:off x="4402" y="3735"/>
              <a:ext cx="58" cy="56"/>
            </a:xfrm>
            <a:custGeom>
              <a:avLst/>
              <a:gdLst/>
              <a:ahLst/>
              <a:cxnLst>
                <a:cxn ang="0">
                  <a:pos x="6" y="28"/>
                </a:cxn>
                <a:cxn ang="0">
                  <a:pos x="14" y="12"/>
                </a:cxn>
                <a:cxn ang="0">
                  <a:pos x="30" y="4"/>
                </a:cxn>
                <a:cxn ang="0">
                  <a:pos x="38" y="6"/>
                </a:cxn>
                <a:cxn ang="0">
                  <a:pos x="52" y="18"/>
                </a:cxn>
                <a:cxn ang="0">
                  <a:pos x="54" y="28"/>
                </a:cxn>
                <a:cxn ang="0">
                  <a:pos x="46" y="46"/>
                </a:cxn>
                <a:cxn ang="0">
                  <a:pos x="30" y="52"/>
                </a:cxn>
                <a:cxn ang="0">
                  <a:pos x="20" y="50"/>
                </a:cxn>
                <a:cxn ang="0">
                  <a:pos x="8" y="38"/>
                </a:cxn>
                <a:cxn ang="0">
                  <a:pos x="6" y="28"/>
                </a:cxn>
                <a:cxn ang="0">
                  <a:pos x="30" y="56"/>
                </a:cxn>
                <a:cxn ang="0">
                  <a:pos x="50" y="48"/>
                </a:cxn>
                <a:cxn ang="0">
                  <a:pos x="58" y="34"/>
                </a:cxn>
                <a:cxn ang="0">
                  <a:pos x="58" y="28"/>
                </a:cxn>
                <a:cxn ang="0">
                  <a:pos x="56" y="16"/>
                </a:cxn>
                <a:cxn ang="0">
                  <a:pos x="42" y="2"/>
                </a:cxn>
                <a:cxn ang="0">
                  <a:pos x="30" y="0"/>
                </a:cxn>
                <a:cxn ang="0">
                  <a:pos x="10" y="8"/>
                </a:cxn>
                <a:cxn ang="0">
                  <a:pos x="2" y="22"/>
                </a:cxn>
                <a:cxn ang="0">
                  <a:pos x="0" y="28"/>
                </a:cxn>
                <a:cxn ang="0">
                  <a:pos x="4" y="40"/>
                </a:cxn>
                <a:cxn ang="0">
                  <a:pos x="18" y="54"/>
                </a:cxn>
                <a:cxn ang="0">
                  <a:pos x="30" y="56"/>
                </a:cxn>
                <a:cxn ang="0">
                  <a:pos x="30" y="30"/>
                </a:cxn>
                <a:cxn ang="0">
                  <a:pos x="44" y="44"/>
                </a:cxn>
                <a:cxn ang="0">
                  <a:pos x="34" y="30"/>
                </a:cxn>
                <a:cxn ang="0">
                  <a:pos x="42" y="24"/>
                </a:cxn>
                <a:cxn ang="0">
                  <a:pos x="44" y="22"/>
                </a:cxn>
                <a:cxn ang="0">
                  <a:pos x="40" y="14"/>
                </a:cxn>
                <a:cxn ang="0">
                  <a:pos x="32" y="12"/>
                </a:cxn>
                <a:cxn ang="0">
                  <a:pos x="18" y="44"/>
                </a:cxn>
                <a:cxn ang="0">
                  <a:pos x="24" y="30"/>
                </a:cxn>
                <a:cxn ang="0">
                  <a:pos x="24" y="16"/>
                </a:cxn>
                <a:cxn ang="0">
                  <a:pos x="30" y="16"/>
                </a:cxn>
                <a:cxn ang="0">
                  <a:pos x="38" y="18"/>
                </a:cxn>
                <a:cxn ang="0">
                  <a:pos x="38" y="20"/>
                </a:cxn>
                <a:cxn ang="0">
                  <a:pos x="36" y="26"/>
                </a:cxn>
                <a:cxn ang="0">
                  <a:pos x="24" y="26"/>
                </a:cxn>
              </a:cxnLst>
              <a:rect l="0" t="0" r="r" b="b"/>
              <a:pathLst>
                <a:path w="58" h="56">
                  <a:moveTo>
                    <a:pt x="6" y="28"/>
                  </a:moveTo>
                  <a:lnTo>
                    <a:pt x="6" y="28"/>
                  </a:lnTo>
                  <a:lnTo>
                    <a:pt x="8" y="18"/>
                  </a:lnTo>
                  <a:lnTo>
                    <a:pt x="14" y="12"/>
                  </a:lnTo>
                  <a:lnTo>
                    <a:pt x="20" y="6"/>
                  </a:lnTo>
                  <a:lnTo>
                    <a:pt x="30" y="4"/>
                  </a:lnTo>
                  <a:lnTo>
                    <a:pt x="30" y="4"/>
                  </a:lnTo>
                  <a:lnTo>
                    <a:pt x="38" y="6"/>
                  </a:lnTo>
                  <a:lnTo>
                    <a:pt x="46" y="12"/>
                  </a:lnTo>
                  <a:lnTo>
                    <a:pt x="52" y="18"/>
                  </a:lnTo>
                  <a:lnTo>
                    <a:pt x="54" y="28"/>
                  </a:lnTo>
                  <a:lnTo>
                    <a:pt x="54" y="28"/>
                  </a:lnTo>
                  <a:lnTo>
                    <a:pt x="52" y="38"/>
                  </a:lnTo>
                  <a:lnTo>
                    <a:pt x="46" y="46"/>
                  </a:lnTo>
                  <a:lnTo>
                    <a:pt x="38" y="50"/>
                  </a:lnTo>
                  <a:lnTo>
                    <a:pt x="30" y="52"/>
                  </a:lnTo>
                  <a:lnTo>
                    <a:pt x="30" y="52"/>
                  </a:lnTo>
                  <a:lnTo>
                    <a:pt x="20" y="50"/>
                  </a:lnTo>
                  <a:lnTo>
                    <a:pt x="14" y="46"/>
                  </a:lnTo>
                  <a:lnTo>
                    <a:pt x="8" y="38"/>
                  </a:lnTo>
                  <a:lnTo>
                    <a:pt x="6" y="28"/>
                  </a:lnTo>
                  <a:lnTo>
                    <a:pt x="6" y="28"/>
                  </a:lnTo>
                  <a:close/>
                  <a:moveTo>
                    <a:pt x="30" y="56"/>
                  </a:moveTo>
                  <a:lnTo>
                    <a:pt x="30" y="56"/>
                  </a:lnTo>
                  <a:lnTo>
                    <a:pt x="42" y="54"/>
                  </a:lnTo>
                  <a:lnTo>
                    <a:pt x="50" y="48"/>
                  </a:lnTo>
                  <a:lnTo>
                    <a:pt x="56" y="40"/>
                  </a:lnTo>
                  <a:lnTo>
                    <a:pt x="58" y="34"/>
                  </a:lnTo>
                  <a:lnTo>
                    <a:pt x="58" y="28"/>
                  </a:lnTo>
                  <a:lnTo>
                    <a:pt x="58" y="28"/>
                  </a:lnTo>
                  <a:lnTo>
                    <a:pt x="58" y="22"/>
                  </a:lnTo>
                  <a:lnTo>
                    <a:pt x="56" y="16"/>
                  </a:lnTo>
                  <a:lnTo>
                    <a:pt x="50" y="8"/>
                  </a:lnTo>
                  <a:lnTo>
                    <a:pt x="42" y="2"/>
                  </a:lnTo>
                  <a:lnTo>
                    <a:pt x="30" y="0"/>
                  </a:lnTo>
                  <a:lnTo>
                    <a:pt x="30" y="0"/>
                  </a:lnTo>
                  <a:lnTo>
                    <a:pt x="18" y="2"/>
                  </a:lnTo>
                  <a:lnTo>
                    <a:pt x="10" y="8"/>
                  </a:lnTo>
                  <a:lnTo>
                    <a:pt x="4" y="16"/>
                  </a:lnTo>
                  <a:lnTo>
                    <a:pt x="2" y="22"/>
                  </a:lnTo>
                  <a:lnTo>
                    <a:pt x="0" y="28"/>
                  </a:lnTo>
                  <a:lnTo>
                    <a:pt x="0" y="28"/>
                  </a:lnTo>
                  <a:lnTo>
                    <a:pt x="2" y="34"/>
                  </a:lnTo>
                  <a:lnTo>
                    <a:pt x="4" y="40"/>
                  </a:lnTo>
                  <a:lnTo>
                    <a:pt x="10" y="48"/>
                  </a:lnTo>
                  <a:lnTo>
                    <a:pt x="18" y="54"/>
                  </a:lnTo>
                  <a:lnTo>
                    <a:pt x="30" y="56"/>
                  </a:lnTo>
                  <a:lnTo>
                    <a:pt x="30" y="56"/>
                  </a:lnTo>
                  <a:close/>
                  <a:moveTo>
                    <a:pt x="24" y="30"/>
                  </a:moveTo>
                  <a:lnTo>
                    <a:pt x="30" y="30"/>
                  </a:lnTo>
                  <a:lnTo>
                    <a:pt x="38" y="44"/>
                  </a:lnTo>
                  <a:lnTo>
                    <a:pt x="44" y="44"/>
                  </a:lnTo>
                  <a:lnTo>
                    <a:pt x="34" y="30"/>
                  </a:lnTo>
                  <a:lnTo>
                    <a:pt x="34" y="30"/>
                  </a:lnTo>
                  <a:lnTo>
                    <a:pt x="40" y="28"/>
                  </a:lnTo>
                  <a:lnTo>
                    <a:pt x="42" y="24"/>
                  </a:lnTo>
                  <a:lnTo>
                    <a:pt x="44" y="22"/>
                  </a:lnTo>
                  <a:lnTo>
                    <a:pt x="44" y="22"/>
                  </a:lnTo>
                  <a:lnTo>
                    <a:pt x="42" y="16"/>
                  </a:lnTo>
                  <a:lnTo>
                    <a:pt x="40" y="14"/>
                  </a:lnTo>
                  <a:lnTo>
                    <a:pt x="36" y="12"/>
                  </a:lnTo>
                  <a:lnTo>
                    <a:pt x="32" y="12"/>
                  </a:lnTo>
                  <a:lnTo>
                    <a:pt x="18" y="12"/>
                  </a:lnTo>
                  <a:lnTo>
                    <a:pt x="18" y="44"/>
                  </a:lnTo>
                  <a:lnTo>
                    <a:pt x="24" y="44"/>
                  </a:lnTo>
                  <a:lnTo>
                    <a:pt x="24" y="30"/>
                  </a:lnTo>
                  <a:close/>
                  <a:moveTo>
                    <a:pt x="24" y="26"/>
                  </a:moveTo>
                  <a:lnTo>
                    <a:pt x="24" y="16"/>
                  </a:lnTo>
                  <a:lnTo>
                    <a:pt x="30" y="16"/>
                  </a:lnTo>
                  <a:lnTo>
                    <a:pt x="30" y="16"/>
                  </a:lnTo>
                  <a:lnTo>
                    <a:pt x="36" y="16"/>
                  </a:lnTo>
                  <a:lnTo>
                    <a:pt x="38" y="18"/>
                  </a:lnTo>
                  <a:lnTo>
                    <a:pt x="38" y="20"/>
                  </a:lnTo>
                  <a:lnTo>
                    <a:pt x="38" y="20"/>
                  </a:lnTo>
                  <a:lnTo>
                    <a:pt x="38" y="24"/>
                  </a:lnTo>
                  <a:lnTo>
                    <a:pt x="36" y="26"/>
                  </a:lnTo>
                  <a:lnTo>
                    <a:pt x="30" y="26"/>
                  </a:lnTo>
                  <a:lnTo>
                    <a:pt x="24" y="26"/>
                  </a:lnTo>
                  <a:close/>
                </a:path>
              </a:pathLst>
            </a:custGeom>
            <a:solidFill>
              <a:srgbClr val="0065A4"/>
            </a:solidFill>
            <a:ln w="9525">
              <a:noFill/>
              <a:round/>
              <a:headEnd/>
              <a:tailEnd/>
            </a:ln>
          </p:spPr>
          <p:txBody>
            <a:bodyPr/>
            <a:lstStyle/>
            <a:p>
              <a:pPr>
                <a:defRPr/>
              </a:pPr>
              <a:endParaRPr lang="en-US" noProof="0" dirty="0">
                <a:ea typeface="+mn-ea"/>
                <a:cs typeface="+mn-cs"/>
              </a:endParaRPr>
            </a:p>
          </p:txBody>
        </p:sp>
      </p:grpSp>
      <p:sp>
        <p:nvSpPr>
          <p:cNvPr id="3" name="Text Placeholder 2"/>
          <p:cNvSpPr>
            <a:spLocks noGrp="1"/>
          </p:cNvSpPr>
          <p:nvPr>
            <p:ph type="body" idx="1"/>
          </p:nvPr>
        </p:nvSpPr>
        <p:spPr>
          <a:xfrm>
            <a:off x="377824" y="1412876"/>
            <a:ext cx="9144000" cy="4537074"/>
          </a:xfrm>
          <a:prstGeom prst="rect">
            <a:avLst/>
          </a:prstGeom>
        </p:spPr>
        <p:txBody>
          <a:bodyPr vert="horz" lIns="0" tIns="0" rIns="0" bIns="0" rtlCol="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iming>
    <p:tnLst>
      <p:par>
        <p:cTn id="1" dur="indefinite" restart="never" nodeType="tmRoot"/>
      </p:par>
    </p:tnLst>
  </p:timing>
  <p:txStyles>
    <p:titleStyle>
      <a:lvl1pPr algn="l" rtl="0" eaLnBrk="1" fontAlgn="base" hangingPunct="1">
        <a:spcBef>
          <a:spcPct val="0"/>
        </a:spcBef>
        <a:spcAft>
          <a:spcPct val="0"/>
        </a:spcAft>
        <a:defRPr b="0">
          <a:solidFill>
            <a:schemeClr val="tx2"/>
          </a:solidFill>
          <a:latin typeface="+mj-lt"/>
          <a:ea typeface="+mj-ea"/>
          <a:cs typeface="+mj-cs"/>
        </a:defRPr>
      </a:lvl1pPr>
      <a:lvl2pPr algn="l" rtl="0" eaLnBrk="1" fontAlgn="base" hangingPunct="1">
        <a:spcBef>
          <a:spcPct val="0"/>
        </a:spcBef>
        <a:spcAft>
          <a:spcPct val="0"/>
        </a:spcAft>
        <a:defRPr>
          <a:solidFill>
            <a:schemeClr val="accent1"/>
          </a:solidFill>
          <a:latin typeface="Arial" charset="0"/>
          <a:ea typeface="Arial Unicode MS" pitchFamily="34" charset="-128"/>
          <a:cs typeface="Arial Unicode MS" pitchFamily="34" charset="-128"/>
        </a:defRPr>
      </a:lvl2pPr>
      <a:lvl3pPr algn="l" rtl="0" eaLnBrk="1" fontAlgn="base" hangingPunct="1">
        <a:spcBef>
          <a:spcPct val="0"/>
        </a:spcBef>
        <a:spcAft>
          <a:spcPct val="0"/>
        </a:spcAft>
        <a:defRPr>
          <a:solidFill>
            <a:schemeClr val="accent1"/>
          </a:solidFill>
          <a:latin typeface="Arial" charset="0"/>
          <a:ea typeface="Arial Unicode MS" pitchFamily="34" charset="-128"/>
          <a:cs typeface="Arial Unicode MS" pitchFamily="34" charset="-128"/>
        </a:defRPr>
      </a:lvl3pPr>
      <a:lvl4pPr algn="l" rtl="0" eaLnBrk="1" fontAlgn="base" hangingPunct="1">
        <a:spcBef>
          <a:spcPct val="0"/>
        </a:spcBef>
        <a:spcAft>
          <a:spcPct val="0"/>
        </a:spcAft>
        <a:defRPr>
          <a:solidFill>
            <a:schemeClr val="accent1"/>
          </a:solidFill>
          <a:latin typeface="Arial" charset="0"/>
          <a:ea typeface="Arial Unicode MS" pitchFamily="34" charset="-128"/>
          <a:cs typeface="Arial Unicode MS" pitchFamily="34" charset="-128"/>
        </a:defRPr>
      </a:lvl4pPr>
      <a:lvl5pPr algn="l" rtl="0" eaLnBrk="1" fontAlgn="base" hangingPunct="1">
        <a:spcBef>
          <a:spcPct val="0"/>
        </a:spcBef>
        <a:spcAft>
          <a:spcPct val="0"/>
        </a:spcAft>
        <a:defRPr>
          <a:solidFill>
            <a:schemeClr val="accent1"/>
          </a:solidFill>
          <a:latin typeface="Arial" charset="0"/>
          <a:ea typeface="Arial Unicode MS" pitchFamily="34" charset="-128"/>
          <a:cs typeface="Arial Unicode MS" pitchFamily="34" charset="-128"/>
        </a:defRPr>
      </a:lvl5pPr>
      <a:lvl6pPr marL="457200" algn="l" rtl="0" eaLnBrk="1" fontAlgn="base" hangingPunct="1">
        <a:spcBef>
          <a:spcPct val="0"/>
        </a:spcBef>
        <a:spcAft>
          <a:spcPct val="0"/>
        </a:spcAft>
        <a:defRPr>
          <a:solidFill>
            <a:schemeClr val="accent1"/>
          </a:solidFill>
          <a:latin typeface="Arial" charset="0"/>
          <a:ea typeface="Arial Unicode MS" pitchFamily="34" charset="-128"/>
          <a:cs typeface="Arial Unicode MS" pitchFamily="34" charset="-128"/>
        </a:defRPr>
      </a:lvl6pPr>
      <a:lvl7pPr marL="914400" algn="l" rtl="0" eaLnBrk="1" fontAlgn="base" hangingPunct="1">
        <a:spcBef>
          <a:spcPct val="0"/>
        </a:spcBef>
        <a:spcAft>
          <a:spcPct val="0"/>
        </a:spcAft>
        <a:defRPr>
          <a:solidFill>
            <a:schemeClr val="accent1"/>
          </a:solidFill>
          <a:latin typeface="Arial" charset="0"/>
          <a:ea typeface="Arial Unicode MS" pitchFamily="34" charset="-128"/>
          <a:cs typeface="Arial Unicode MS" pitchFamily="34" charset="-128"/>
        </a:defRPr>
      </a:lvl7pPr>
      <a:lvl8pPr marL="1371600" algn="l" rtl="0" eaLnBrk="1" fontAlgn="base" hangingPunct="1">
        <a:spcBef>
          <a:spcPct val="0"/>
        </a:spcBef>
        <a:spcAft>
          <a:spcPct val="0"/>
        </a:spcAft>
        <a:defRPr>
          <a:solidFill>
            <a:schemeClr val="accent1"/>
          </a:solidFill>
          <a:latin typeface="Arial" charset="0"/>
          <a:ea typeface="Arial Unicode MS" pitchFamily="34" charset="-128"/>
          <a:cs typeface="Arial Unicode MS" pitchFamily="34" charset="-128"/>
        </a:defRPr>
      </a:lvl8pPr>
      <a:lvl9pPr marL="1828800" algn="l" rtl="0" eaLnBrk="1" fontAlgn="base" hangingPunct="1">
        <a:spcBef>
          <a:spcPct val="0"/>
        </a:spcBef>
        <a:spcAft>
          <a:spcPct val="0"/>
        </a:spcAft>
        <a:defRPr>
          <a:solidFill>
            <a:schemeClr val="accent1"/>
          </a:solidFill>
          <a:latin typeface="Arial" charset="0"/>
          <a:ea typeface="Arial Unicode MS" pitchFamily="34" charset="-128"/>
          <a:cs typeface="Arial Unicode MS" pitchFamily="34" charset="-128"/>
        </a:defRPr>
      </a:lvl9pPr>
    </p:titleStyle>
    <p:bodyStyle>
      <a:lvl1pPr marL="0" indent="0" algn="l" rtl="0" eaLnBrk="1" fontAlgn="base" hangingPunct="1">
        <a:lnSpc>
          <a:spcPct val="100000"/>
        </a:lnSpc>
        <a:spcBef>
          <a:spcPct val="31250"/>
        </a:spcBef>
        <a:spcAft>
          <a:spcPct val="0"/>
        </a:spcAft>
        <a:buClr>
          <a:schemeClr val="accent1"/>
        </a:buClr>
        <a:buSzPct val="100000"/>
        <a:buFontTx/>
        <a:buNone/>
        <a:defRPr lang="en-US" sz="1600" b="0" i="0" dirty="0" smtClean="0">
          <a:solidFill>
            <a:schemeClr val="tx1"/>
          </a:solidFill>
          <a:latin typeface="+mn-lt"/>
          <a:ea typeface="+mn-ea"/>
          <a:cs typeface="+mn-cs"/>
        </a:defRPr>
      </a:lvl1pPr>
      <a:lvl2pPr marL="180000" indent="-180000" algn="l" rtl="0" eaLnBrk="1" fontAlgn="base" hangingPunct="1">
        <a:lnSpc>
          <a:spcPct val="100000"/>
        </a:lnSpc>
        <a:spcBef>
          <a:spcPct val="31250"/>
        </a:spcBef>
        <a:spcAft>
          <a:spcPct val="0"/>
        </a:spcAft>
        <a:buClr>
          <a:schemeClr val="tx2"/>
        </a:buClr>
        <a:buSzPct val="100000"/>
        <a:buFont typeface="Wingdings" pitchFamily="2" charset="2"/>
        <a:buChar char="§"/>
        <a:defRPr lang="en-US" sz="1600" b="0" i="0" dirty="0" smtClean="0">
          <a:solidFill>
            <a:schemeClr val="tx1"/>
          </a:solidFill>
          <a:latin typeface="+mn-lt"/>
          <a:ea typeface="+mn-ea"/>
          <a:cs typeface="+mn-cs"/>
        </a:defRPr>
      </a:lvl2pPr>
      <a:lvl3pPr marL="360000" indent="-180000" algn="l" rtl="0" eaLnBrk="1" fontAlgn="base" hangingPunct="1">
        <a:lnSpc>
          <a:spcPct val="100000"/>
        </a:lnSpc>
        <a:spcBef>
          <a:spcPct val="31250"/>
        </a:spcBef>
        <a:spcAft>
          <a:spcPct val="0"/>
        </a:spcAft>
        <a:buClr>
          <a:schemeClr val="tx1"/>
        </a:buClr>
        <a:buSzPct val="100000"/>
        <a:buFont typeface="Arial" pitchFamily="34" charset="0"/>
        <a:buChar char="–"/>
        <a:defRPr lang="en-US" sz="1600" b="0" i="0" dirty="0" smtClean="0">
          <a:solidFill>
            <a:schemeClr val="tx1"/>
          </a:solidFill>
          <a:latin typeface="+mn-lt"/>
          <a:ea typeface="+mn-ea"/>
          <a:cs typeface="+mn-cs"/>
        </a:defRPr>
      </a:lvl3pPr>
      <a:lvl4pPr marL="540000" indent="-180000" algn="l" rtl="0" eaLnBrk="1" fontAlgn="base" hangingPunct="1">
        <a:lnSpc>
          <a:spcPct val="100000"/>
        </a:lnSpc>
        <a:spcBef>
          <a:spcPct val="31250"/>
        </a:spcBef>
        <a:spcAft>
          <a:spcPct val="0"/>
        </a:spcAft>
        <a:buClr>
          <a:schemeClr val="tx1"/>
        </a:buClr>
        <a:buSzPct val="100000"/>
        <a:buFont typeface="Arial" pitchFamily="34" charset="0"/>
        <a:buChar char="•"/>
        <a:defRPr lang="en-US" sz="1600" b="0" i="0" dirty="0" smtClean="0">
          <a:solidFill>
            <a:schemeClr val="tx1"/>
          </a:solidFill>
          <a:latin typeface="+mn-lt"/>
          <a:ea typeface="+mn-ea"/>
          <a:cs typeface="+mn-cs"/>
        </a:defRPr>
      </a:lvl4pPr>
      <a:lvl5pPr marL="720000" indent="-180000" algn="l" rtl="0" eaLnBrk="1" fontAlgn="base" hangingPunct="1">
        <a:lnSpc>
          <a:spcPct val="100000"/>
        </a:lnSpc>
        <a:spcBef>
          <a:spcPct val="31250"/>
        </a:spcBef>
        <a:spcAft>
          <a:spcPct val="0"/>
        </a:spcAft>
        <a:buClr>
          <a:schemeClr val="tx1"/>
        </a:buClr>
        <a:buSzPct val="100000"/>
        <a:buFont typeface="Arial" pitchFamily="34" charset="0"/>
        <a:buChar char="–"/>
        <a:defRPr lang="en-US" sz="1600" b="0" i="0" dirty="0">
          <a:solidFill>
            <a:schemeClr val="tx1"/>
          </a:solidFill>
          <a:latin typeface="+mn-lt"/>
          <a:ea typeface="+mn-ea"/>
          <a:cs typeface="+mn-cs"/>
        </a:defRPr>
      </a:lvl5pPr>
      <a:lvl6pPr marL="2005013" indent="-173038" algn="l" rtl="0" eaLnBrk="1" fontAlgn="base" hangingPunct="1">
        <a:spcBef>
          <a:spcPct val="30000"/>
        </a:spcBef>
        <a:spcAft>
          <a:spcPct val="10000"/>
        </a:spcAft>
        <a:buClr>
          <a:schemeClr val="tx1"/>
        </a:buClr>
        <a:buFont typeface="Times" pitchFamily="26" charset="0"/>
        <a:buChar char="•"/>
        <a:defRPr sz="1200">
          <a:solidFill>
            <a:schemeClr val="tx1"/>
          </a:solidFill>
          <a:latin typeface="+mn-lt"/>
          <a:ea typeface="+mn-ea"/>
          <a:cs typeface="+mn-cs"/>
        </a:defRPr>
      </a:lvl6pPr>
      <a:lvl7pPr marL="2462213" indent="-173038" algn="l" rtl="0" eaLnBrk="1" fontAlgn="base" hangingPunct="1">
        <a:spcBef>
          <a:spcPct val="30000"/>
        </a:spcBef>
        <a:spcAft>
          <a:spcPct val="10000"/>
        </a:spcAft>
        <a:buClr>
          <a:schemeClr val="tx1"/>
        </a:buClr>
        <a:buFont typeface="Times" pitchFamily="26" charset="0"/>
        <a:buChar char="•"/>
        <a:defRPr sz="1200">
          <a:solidFill>
            <a:schemeClr val="tx1"/>
          </a:solidFill>
          <a:latin typeface="+mn-lt"/>
          <a:ea typeface="+mn-ea"/>
          <a:cs typeface="+mn-cs"/>
        </a:defRPr>
      </a:lvl7pPr>
      <a:lvl8pPr marL="2919413" indent="-173038" algn="l" rtl="0" eaLnBrk="1" fontAlgn="base" hangingPunct="1">
        <a:spcBef>
          <a:spcPct val="30000"/>
        </a:spcBef>
        <a:spcAft>
          <a:spcPct val="10000"/>
        </a:spcAft>
        <a:buClr>
          <a:schemeClr val="tx1"/>
        </a:buClr>
        <a:buFont typeface="Times" pitchFamily="26" charset="0"/>
        <a:buChar char="•"/>
        <a:defRPr sz="1200">
          <a:solidFill>
            <a:schemeClr val="tx1"/>
          </a:solidFill>
          <a:latin typeface="+mn-lt"/>
          <a:ea typeface="+mn-ea"/>
          <a:cs typeface="+mn-cs"/>
        </a:defRPr>
      </a:lvl8pPr>
      <a:lvl9pPr marL="3376613" indent="-173038" algn="l" rtl="0" eaLnBrk="1" fontAlgn="base" hangingPunct="1">
        <a:spcBef>
          <a:spcPct val="30000"/>
        </a:spcBef>
        <a:spcAft>
          <a:spcPct val="10000"/>
        </a:spcAft>
        <a:buClr>
          <a:schemeClr val="tx1"/>
        </a:buClr>
        <a:buFont typeface="Times" pitchFamily="26" charset="0"/>
        <a:buChar char="•"/>
        <a:defRPr sz="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3" Type="http://schemas.openxmlformats.org/officeDocument/2006/relationships/tags" Target="../tags/tag7.xml"/><Relationship Id="rId7" Type="http://schemas.openxmlformats.org/officeDocument/2006/relationships/slideLayout" Target="../slideLayouts/slideLayout1.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9"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4.xml"/><Relationship Id="rId5" Type="http://schemas.openxmlformats.org/officeDocument/2006/relationships/chart" Target="../charts/chart3.xml"/><Relationship Id="rId4" Type="http://schemas.openxmlformats.org/officeDocument/2006/relationships/chart" Target="../charts/chart2.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chart" Target="../charts/chart5.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chart" Target="../charts/chart8.xml"/></Relationships>
</file>

<file path=ppt/slides/_rels/slide2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6.xml"/><Relationship Id="rId1" Type="http://schemas.openxmlformats.org/officeDocument/2006/relationships/slideLayout" Target="../slideLayouts/slideLayout7.xml"/><Relationship Id="rId5" Type="http://schemas.openxmlformats.org/officeDocument/2006/relationships/chart" Target="../charts/chart14.xml"/><Relationship Id="rId4" Type="http://schemas.openxmlformats.org/officeDocument/2006/relationships/chart" Target="../charts/chart13.xml"/></Relationships>
</file>

<file path=ppt/slides/_rels/slide2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Layout" Target="../slideLayouts/slideLayout7.xml"/><Relationship Id="rId7" Type="http://schemas.openxmlformats.org/officeDocument/2006/relationships/image" Target="../media/image12.png"/><Relationship Id="rId2" Type="http://schemas.openxmlformats.org/officeDocument/2006/relationships/tags" Target="../tags/tag13.xml"/><Relationship Id="rId1" Type="http://schemas.openxmlformats.org/officeDocument/2006/relationships/vmlDrawing" Target="../drawings/vmlDrawing4.vml"/><Relationship Id="rId6" Type="http://schemas.openxmlformats.org/officeDocument/2006/relationships/image" Target="../media/image11.emf"/><Relationship Id="rId5" Type="http://schemas.openxmlformats.org/officeDocument/2006/relationships/oleObject" Target="../embeddings/oleObject4.bin"/><Relationship Id="rId4"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30.xml"/><Relationship Id="rId1" Type="http://schemas.openxmlformats.org/officeDocument/2006/relationships/slideLayout" Target="../slideLayouts/slideLayout7.xml"/><Relationship Id="rId6" Type="http://schemas.openxmlformats.org/officeDocument/2006/relationships/chart" Target="../charts/chart19.xml"/><Relationship Id="rId5" Type="http://schemas.openxmlformats.org/officeDocument/2006/relationships/chart" Target="../charts/chart18.xml"/><Relationship Id="rId4" Type="http://schemas.openxmlformats.org/officeDocument/2006/relationships/chart" Target="../charts/chart17.xml"/></Relationships>
</file>

<file path=ppt/slides/_rels/slide31.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31.xml"/><Relationship Id="rId1" Type="http://schemas.openxmlformats.org/officeDocument/2006/relationships/slideLayout" Target="../slideLayouts/slideLayout7.xml"/><Relationship Id="rId5" Type="http://schemas.openxmlformats.org/officeDocument/2006/relationships/chart" Target="../charts/chart22.xml"/><Relationship Id="rId4" Type="http://schemas.openxmlformats.org/officeDocument/2006/relationships/chart" Target="../charts/chart21.xml"/></Relationships>
</file>

<file path=ppt/slides/_rels/slide32.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chart" Target="../charts/char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4.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embeddings/oleObject5.bin"/><Relationship Id="rId4"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custDataLst>
              <p:tags r:id="rId1"/>
            </p:custDataLst>
          </p:nvPr>
        </p:nvSpPr>
        <p:spPr/>
        <p:txBody>
          <a:bodyPr>
            <a:noAutofit/>
          </a:bodyPr>
          <a:lstStyle/>
          <a:p>
            <a:r>
              <a:rPr lang="en-US" dirty="0" smtClean="0"/>
              <a:t>16 March 2015</a:t>
            </a:r>
            <a:endParaRPr lang="en-US" dirty="0"/>
          </a:p>
        </p:txBody>
      </p:sp>
      <p:sp>
        <p:nvSpPr>
          <p:cNvPr id="2" name="Title 1"/>
          <p:cNvSpPr>
            <a:spLocks noGrp="1"/>
          </p:cNvSpPr>
          <p:nvPr>
            <p:ph type="ctrTitle" sz="quarter"/>
            <p:custDataLst>
              <p:tags r:id="rId2"/>
            </p:custDataLst>
          </p:nvPr>
        </p:nvSpPr>
        <p:spPr/>
        <p:txBody>
          <a:bodyPr>
            <a:noAutofit/>
          </a:bodyPr>
          <a:lstStyle/>
          <a:p>
            <a:r>
              <a:rPr lang="en-US" dirty="0" smtClean="0"/>
              <a:t>2014 PISA IT Survey Results</a:t>
            </a:r>
            <a:endParaRPr lang="en-US" dirty="0"/>
          </a:p>
        </p:txBody>
      </p:sp>
      <p:sp>
        <p:nvSpPr>
          <p:cNvPr id="19" name="Text Box 16"/>
          <p:cNvSpPr txBox="1">
            <a:spLocks noChangeArrowheads="1"/>
          </p:cNvSpPr>
          <p:nvPr>
            <p:custDataLst>
              <p:tags r:id="rId3"/>
            </p:custDataLst>
          </p:nvPr>
        </p:nvSpPr>
        <p:spPr bwMode="gray">
          <a:xfrm>
            <a:off x="6530050" y="4420158"/>
            <a:ext cx="2823898" cy="800219"/>
          </a:xfrm>
          <a:prstGeom prst="rect">
            <a:avLst/>
          </a:prstGeom>
          <a:noFill/>
          <a:ln w="12700">
            <a:noFill/>
            <a:miter lim="800000"/>
            <a:headEnd type="none" w="lg" len="lg"/>
            <a:tailEnd type="none" w="lg" len="lg"/>
          </a:ln>
        </p:spPr>
        <p:txBody>
          <a:bodyPr lIns="0" tIns="0" rIns="0" bIns="0">
            <a:noAutofit/>
          </a:bodyPr>
          <a:lstStyle/>
          <a:p>
            <a:pPr>
              <a:spcBef>
                <a:spcPts val="0"/>
              </a:spcBef>
            </a:pPr>
            <a:r>
              <a:rPr lang="en-US" sz="1200" b="1" dirty="0" smtClean="0">
                <a:solidFill>
                  <a:srgbClr val="808080"/>
                </a:solidFill>
              </a:rPr>
              <a:t>Ralph Baskin</a:t>
            </a:r>
          </a:p>
          <a:p>
            <a:pPr>
              <a:spcBef>
                <a:spcPts val="0"/>
              </a:spcBef>
            </a:pPr>
            <a:r>
              <a:rPr lang="en-US" sz="1000" dirty="0" smtClean="0">
                <a:solidFill>
                  <a:srgbClr val="808080"/>
                </a:solidFill>
              </a:rPr>
              <a:t>Director</a:t>
            </a:r>
          </a:p>
          <a:p>
            <a:pPr>
              <a:spcBef>
                <a:spcPts val="0"/>
              </a:spcBef>
            </a:pPr>
            <a:r>
              <a:rPr lang="en-US" sz="1000" dirty="0" smtClean="0">
                <a:solidFill>
                  <a:srgbClr val="808080"/>
                </a:solidFill>
              </a:rPr>
              <a:t>Gartner Consulting</a:t>
            </a:r>
          </a:p>
          <a:p>
            <a:pPr>
              <a:spcBef>
                <a:spcPts val="0"/>
              </a:spcBef>
            </a:pPr>
            <a:r>
              <a:rPr lang="en-US" sz="1000" dirty="0">
                <a:solidFill>
                  <a:srgbClr val="808080"/>
                </a:solidFill>
              </a:rPr>
              <a:t>r</a:t>
            </a:r>
            <a:r>
              <a:rPr lang="en-US" sz="1000" dirty="0" smtClean="0">
                <a:solidFill>
                  <a:srgbClr val="808080"/>
                </a:solidFill>
              </a:rPr>
              <a:t>alph.baskin@gartner.com</a:t>
            </a:r>
            <a:endParaRPr lang="en-US" sz="1000" dirty="0">
              <a:solidFill>
                <a:srgbClr val="808080"/>
              </a:solidFill>
            </a:endParaRPr>
          </a:p>
        </p:txBody>
      </p:sp>
      <p:sp>
        <p:nvSpPr>
          <p:cNvPr id="20" name="Text Box 62"/>
          <p:cNvSpPr txBox="1">
            <a:spLocks noChangeArrowheads="1"/>
          </p:cNvSpPr>
          <p:nvPr>
            <p:custDataLst>
              <p:tags r:id="rId4"/>
            </p:custDataLst>
          </p:nvPr>
        </p:nvSpPr>
        <p:spPr bwMode="gray">
          <a:xfrm>
            <a:off x="1925996" y="3886758"/>
            <a:ext cx="3518654" cy="456642"/>
          </a:xfrm>
          <a:prstGeom prst="rect">
            <a:avLst/>
          </a:prstGeom>
          <a:noFill/>
          <a:ln w="12700">
            <a:noFill/>
            <a:miter lim="800000"/>
            <a:headEnd type="none" w="lg" len="lg"/>
            <a:tailEnd type="none" w="lg" len="lg"/>
          </a:ln>
        </p:spPr>
        <p:txBody>
          <a:bodyPr wrap="square" lIns="0" tIns="0" rIns="0" bIns="0">
            <a:noAutofit/>
          </a:bodyPr>
          <a:lstStyle/>
          <a:p>
            <a:r>
              <a:rPr lang="en-US" sz="1200" dirty="0" smtClean="0">
                <a:solidFill>
                  <a:srgbClr val="808080"/>
                </a:solidFill>
              </a:rPr>
              <a:t>Prepared for: Pharmaceutical Information System Association </a:t>
            </a:r>
            <a:endParaRPr lang="en-US" sz="1200" dirty="0">
              <a:solidFill>
                <a:srgbClr val="808080"/>
              </a:solidFill>
            </a:endParaRPr>
          </a:p>
        </p:txBody>
      </p:sp>
      <p:sp>
        <p:nvSpPr>
          <p:cNvPr id="21" name="Text Box 138"/>
          <p:cNvSpPr txBox="1">
            <a:spLocks noChangeArrowheads="1"/>
          </p:cNvSpPr>
          <p:nvPr>
            <p:custDataLst>
              <p:tags r:id="rId5"/>
            </p:custDataLst>
          </p:nvPr>
        </p:nvSpPr>
        <p:spPr bwMode="gray">
          <a:xfrm>
            <a:off x="4203192" y="5507072"/>
            <a:ext cx="3198080" cy="153888"/>
          </a:xfrm>
          <a:prstGeom prst="rect">
            <a:avLst/>
          </a:prstGeom>
          <a:noFill/>
          <a:ln w="12700" algn="ctr">
            <a:noFill/>
            <a:miter lim="800000"/>
            <a:headEnd type="none" w="lg" len="lg"/>
            <a:tailEnd type="none" w="lg" len="lg"/>
          </a:ln>
          <a:effectLst/>
        </p:spPr>
        <p:txBody>
          <a:bodyPr wrap="square" lIns="0" tIns="0" rIns="0" bIns="0">
            <a:noAutofit/>
          </a:bodyPr>
          <a:lstStyle/>
          <a:p>
            <a:r>
              <a:rPr lang="en-US" sz="1000" noProof="0" dirty="0" smtClean="0">
                <a:solidFill>
                  <a:srgbClr val="808080"/>
                </a:solidFill>
                <a:latin typeface="+mn-lt"/>
              </a:rPr>
              <a:t>Version #3</a:t>
            </a:r>
            <a:endParaRPr lang="en-US" sz="1000" noProof="0" dirty="0">
              <a:solidFill>
                <a:srgbClr val="808080"/>
              </a:solidFill>
              <a:latin typeface="+mn-lt"/>
            </a:endParaRPr>
          </a:p>
        </p:txBody>
      </p:sp>
      <p:sp>
        <p:nvSpPr>
          <p:cNvPr id="22" name="Text Box 139"/>
          <p:cNvSpPr txBox="1">
            <a:spLocks noChangeArrowheads="1"/>
          </p:cNvSpPr>
          <p:nvPr>
            <p:custDataLst>
              <p:tags r:id="rId6"/>
            </p:custDataLst>
          </p:nvPr>
        </p:nvSpPr>
        <p:spPr bwMode="gray">
          <a:xfrm>
            <a:off x="1925997" y="5507360"/>
            <a:ext cx="1918509" cy="153888"/>
          </a:xfrm>
          <a:prstGeom prst="rect">
            <a:avLst/>
          </a:prstGeom>
          <a:noFill/>
          <a:ln w="12700" algn="ctr">
            <a:noFill/>
            <a:miter lim="800000"/>
            <a:headEnd type="none" w="lg" len="lg"/>
            <a:tailEnd type="none" w="lg" len="lg"/>
          </a:ln>
          <a:effectLst/>
        </p:spPr>
        <p:txBody>
          <a:bodyPr wrap="square" lIns="0" tIns="0" rIns="0" bIns="0">
            <a:noAutofit/>
          </a:bodyPr>
          <a:lstStyle/>
          <a:p>
            <a:pPr>
              <a:defRPr/>
            </a:pPr>
            <a:r>
              <a:rPr lang="en-US" sz="1000" noProof="0" dirty="0" smtClean="0">
                <a:solidFill>
                  <a:srgbClr val="808080"/>
                </a:solidFill>
                <a:latin typeface="+mn-lt"/>
                <a:ea typeface="Arial Unicode MS" pitchFamily="26" charset="0"/>
                <a:cs typeface="Arial Unicode MS" pitchFamily="26" charset="0"/>
              </a:rPr>
              <a:t>Project Number: </a:t>
            </a:r>
            <a:r>
              <a:rPr lang="en-US" sz="1000" dirty="0">
                <a:solidFill>
                  <a:srgbClr val="808080"/>
                </a:solidFill>
                <a:ea typeface="Arial Unicode MS" pitchFamily="26" charset="0"/>
                <a:cs typeface="Arial Unicode MS" pitchFamily="26" charset="0"/>
              </a:rPr>
              <a:t>330026103</a:t>
            </a:r>
            <a:endParaRPr lang="en-US" sz="1000" noProof="0" dirty="0">
              <a:solidFill>
                <a:srgbClr val="808080"/>
              </a:solidFill>
              <a:latin typeface="+mn-lt"/>
              <a:ea typeface="Arial Unicode MS" pitchFamily="26" charset="0"/>
              <a:cs typeface="Arial Unicode MS" pitchFamily="26" charset="0"/>
            </a:endParaRPr>
          </a:p>
        </p:txBody>
      </p:sp>
      <p:pic>
        <p:nvPicPr>
          <p:cNvPr id="12" name="Picture 169" descr="PISA Logo"/>
          <p:cNvPicPr>
            <a:picLocks noChangeAspect="1" noChangeArrowheads="1"/>
          </p:cNvPicPr>
          <p:nvPr/>
        </p:nvPicPr>
        <p:blipFill>
          <a:blip r:embed="rId9" cstate="print"/>
          <a:srcRect/>
          <a:stretch>
            <a:fillRect/>
          </a:stretch>
        </p:blipFill>
        <p:spPr bwMode="auto">
          <a:xfrm>
            <a:off x="2498217" y="4343400"/>
            <a:ext cx="1704975" cy="781050"/>
          </a:xfrm>
          <a:prstGeom prst="rect">
            <a:avLst/>
          </a:prstGeom>
          <a:noFill/>
          <a:ln w="9525">
            <a:noFill/>
            <a:miter lim="800000"/>
            <a:headEnd/>
            <a:tailEnd/>
          </a:ln>
        </p:spPr>
      </p:pic>
    </p:spTree>
    <p:extLst>
      <p:ext uri="{BB962C8B-B14F-4D97-AF65-F5344CB8AC3E}">
        <p14:creationId xmlns:p14="http://schemas.microsoft.com/office/powerpoint/2010/main" val="17969671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Metrics and percentage change from 2013</a:t>
            </a:r>
            <a:endParaRPr lang="en-US" dirty="0"/>
          </a:p>
        </p:txBody>
      </p:sp>
      <p:graphicFrame>
        <p:nvGraphicFramePr>
          <p:cNvPr id="5" name="Table 4"/>
          <p:cNvGraphicFramePr>
            <a:graphicFrameLocks noGrp="1"/>
          </p:cNvGraphicFramePr>
          <p:nvPr/>
        </p:nvGraphicFramePr>
        <p:xfrm>
          <a:off x="381000" y="1234440"/>
          <a:ext cx="8915400" cy="4673600"/>
        </p:xfrm>
        <a:graphic>
          <a:graphicData uri="http://schemas.openxmlformats.org/drawingml/2006/table">
            <a:tbl>
              <a:tblPr firstRow="1" bandRow="1">
                <a:tableStyleId>{3B4B98B0-60AC-42C2-AFA5-B58CD77FA1E5}</a:tableStyleId>
              </a:tblPr>
              <a:tblGrid>
                <a:gridCol w="4114800"/>
                <a:gridCol w="1447800"/>
                <a:gridCol w="1676400"/>
                <a:gridCol w="1676400"/>
              </a:tblGrid>
              <a:tr h="370840">
                <a:tc>
                  <a:txBody>
                    <a:bodyPr/>
                    <a:lstStyle/>
                    <a:p>
                      <a:r>
                        <a:rPr lang="en-US" sz="1400" dirty="0" smtClean="0"/>
                        <a:t>2014 Metric</a:t>
                      </a:r>
                      <a:endParaRPr lang="en-US" sz="1400" dirty="0"/>
                    </a:p>
                  </a:txBody>
                  <a:tcPr/>
                </a:tc>
                <a:tc>
                  <a:txBody>
                    <a:bodyPr/>
                    <a:lstStyle/>
                    <a:p>
                      <a:pPr algn="ctr"/>
                      <a:r>
                        <a:rPr lang="en-US" sz="1400" dirty="0" smtClean="0"/>
                        <a:t>Global</a:t>
                      </a:r>
                      <a:endParaRPr lang="en-US" sz="1400" dirty="0"/>
                    </a:p>
                  </a:txBody>
                  <a:tcPr/>
                </a:tc>
                <a:tc>
                  <a:txBody>
                    <a:bodyPr/>
                    <a:lstStyle/>
                    <a:p>
                      <a:pPr algn="ctr"/>
                      <a:r>
                        <a:rPr lang="en-US" sz="1400" dirty="0" smtClean="0"/>
                        <a:t>US</a:t>
                      </a:r>
                      <a:r>
                        <a:rPr lang="en-US" sz="1400" baseline="0" dirty="0" smtClean="0"/>
                        <a:t> Only</a:t>
                      </a:r>
                      <a:endParaRPr lang="en-US" sz="1400" dirty="0"/>
                    </a:p>
                  </a:txBody>
                  <a:tcPr/>
                </a:tc>
                <a:tc>
                  <a:txBody>
                    <a:bodyPr/>
                    <a:lstStyle/>
                    <a:p>
                      <a:pPr algn="ctr"/>
                      <a:r>
                        <a:rPr lang="en-US" sz="1400" dirty="0" smtClean="0"/>
                        <a:t>Gartner Avg.</a:t>
                      </a:r>
                      <a:endParaRPr lang="en-US" sz="1400" dirty="0"/>
                    </a:p>
                  </a:txBody>
                  <a:tcPr/>
                </a:tc>
              </a:tr>
              <a:tr h="370840">
                <a:tc>
                  <a:txBody>
                    <a:bodyPr/>
                    <a:lstStyle/>
                    <a:p>
                      <a:r>
                        <a:rPr lang="en-US" sz="1400" b="0" i="0" u="none" strike="noStrike" kern="1200" baseline="0" dirty="0" smtClean="0">
                          <a:solidFill>
                            <a:schemeClr val="tx1"/>
                          </a:solidFill>
                          <a:latin typeface="Tahoma"/>
                          <a:cs typeface="Tahoma"/>
                        </a:rPr>
                        <a:t>Company FTE per IT FTE (including contractors)</a:t>
                      </a:r>
                      <a:endParaRPr lang="en-US" sz="1400" dirty="0"/>
                    </a:p>
                  </a:txBody>
                  <a:tcPr/>
                </a:tc>
                <a:tc>
                  <a:txBody>
                    <a:bodyPr/>
                    <a:lstStyle/>
                    <a:p>
                      <a:pPr algn="ctr"/>
                      <a:r>
                        <a:rPr lang="en-US" sz="1400" dirty="0" smtClean="0"/>
                        <a:t>25</a:t>
                      </a:r>
                      <a:r>
                        <a:rPr lang="en-US" sz="1400" b="1" dirty="0" smtClean="0"/>
                        <a:t> </a:t>
                      </a:r>
                      <a:r>
                        <a:rPr lang="en-US" sz="1400" b="1" dirty="0" smtClean="0">
                          <a:solidFill>
                            <a:schemeClr val="accent1"/>
                          </a:solidFill>
                        </a:rPr>
                        <a:t>**</a:t>
                      </a:r>
                      <a:endParaRPr lang="en-US" sz="1400" b="1" dirty="0">
                        <a:solidFill>
                          <a:schemeClr val="accent1"/>
                        </a:solidFill>
                      </a:endParaRPr>
                    </a:p>
                  </a:txBody>
                  <a:tcPr/>
                </a:tc>
                <a:tc>
                  <a:txBody>
                    <a:bodyPr/>
                    <a:lstStyle/>
                    <a:p>
                      <a:pPr algn="ctr"/>
                      <a:r>
                        <a:rPr lang="en-US" sz="1400" dirty="0" smtClean="0"/>
                        <a:t>14 </a:t>
                      </a:r>
                      <a:r>
                        <a:rPr lang="en-US" sz="1400" b="1" dirty="0" smtClean="0">
                          <a:solidFill>
                            <a:schemeClr val="accent1"/>
                          </a:solidFill>
                        </a:rPr>
                        <a:t>**</a:t>
                      </a:r>
                      <a:endParaRPr lang="en-US" sz="1400" b="1" dirty="0">
                        <a:solidFill>
                          <a:schemeClr val="accent1"/>
                        </a:solidFill>
                      </a:endParaRPr>
                    </a:p>
                  </a:txBody>
                  <a:tcPr/>
                </a:tc>
                <a:tc>
                  <a:txBody>
                    <a:bodyPr/>
                    <a:lstStyle/>
                    <a:p>
                      <a:pPr algn="ctr"/>
                      <a:r>
                        <a:rPr lang="en-US" sz="1400" dirty="0" smtClean="0"/>
                        <a:t>31</a:t>
                      </a:r>
                    </a:p>
                  </a:txBody>
                  <a:tcPr/>
                </a:tc>
              </a:tr>
              <a:tr h="309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dirty="0" smtClean="0">
                          <a:latin typeface="+mn-lt"/>
                        </a:rPr>
                        <a:t>Company FTE</a:t>
                      </a:r>
                      <a:r>
                        <a:rPr lang="en-US" sz="1400" b="0" i="0" u="none" strike="noStrike" baseline="0" dirty="0" smtClean="0">
                          <a:latin typeface="+mn-lt"/>
                        </a:rPr>
                        <a:t> per In-house IT FTE</a:t>
                      </a:r>
                      <a:endParaRPr lang="en-US" sz="1400" b="0" i="0" u="none" strike="noStrike" dirty="0" smtClean="0">
                        <a:latin typeface="+mn-lt"/>
                      </a:endParaRPr>
                    </a:p>
                  </a:txBody>
                  <a:tcPr/>
                </a:tc>
                <a:tc>
                  <a:txBody>
                    <a:bodyPr/>
                    <a:lstStyle/>
                    <a:p>
                      <a:pPr algn="ctr"/>
                      <a:r>
                        <a:rPr lang="en-US" sz="1400" dirty="0" smtClean="0"/>
                        <a:t>32 </a:t>
                      </a:r>
                      <a:r>
                        <a:rPr lang="en-US" sz="1400" b="1" dirty="0" smtClean="0">
                          <a:solidFill>
                            <a:schemeClr val="accent1"/>
                          </a:solidFill>
                        </a:rPr>
                        <a:t>**</a:t>
                      </a:r>
                      <a:endParaRPr lang="en-US" sz="1400" b="1" dirty="0">
                        <a:solidFill>
                          <a:schemeClr val="accent1"/>
                        </a:solidFill>
                      </a:endParaRPr>
                    </a:p>
                  </a:txBody>
                  <a:tcPr/>
                </a:tc>
                <a:tc>
                  <a:txBody>
                    <a:bodyPr/>
                    <a:lstStyle/>
                    <a:p>
                      <a:pPr algn="ctr"/>
                      <a:r>
                        <a:rPr lang="en-US" sz="1400" dirty="0" smtClean="0"/>
                        <a:t>23 </a:t>
                      </a:r>
                      <a:r>
                        <a:rPr lang="en-US" sz="1400" b="1" dirty="0" smtClean="0">
                          <a:solidFill>
                            <a:schemeClr val="accent1"/>
                          </a:solidFill>
                        </a:rPr>
                        <a:t>**</a:t>
                      </a:r>
                    </a:p>
                  </a:txBody>
                  <a:tcPr/>
                </a:tc>
                <a:tc>
                  <a:txBody>
                    <a:bodyPr/>
                    <a:lstStyle/>
                    <a:p>
                      <a:pPr algn="ctr"/>
                      <a:r>
                        <a:rPr lang="en-US" sz="1400" dirty="0" smtClean="0"/>
                        <a:t>43</a:t>
                      </a:r>
                    </a:p>
                  </a:txBody>
                  <a:tcPr/>
                </a:tc>
              </a:tr>
              <a:tr h="360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Tahoma"/>
                          <a:cs typeface="Tahoma"/>
                        </a:rPr>
                        <a:t>IT Expense Spending per Company FTE</a:t>
                      </a:r>
                      <a:endParaRPr lang="en-US" sz="1400" b="0" i="0" u="none" strike="noStrike" dirty="0" smtClean="0">
                        <a:latin typeface="+mn-lt"/>
                      </a:endParaRPr>
                    </a:p>
                  </a:txBody>
                  <a:tcPr/>
                </a:tc>
                <a:tc>
                  <a:txBody>
                    <a:bodyPr/>
                    <a:lstStyle/>
                    <a:p>
                      <a:pPr algn="ctr"/>
                      <a:r>
                        <a:rPr lang="en-US" sz="1400" dirty="0" smtClean="0"/>
                        <a:t>$23,103 </a:t>
                      </a:r>
                      <a:r>
                        <a:rPr lang="en-US" sz="1200" b="1" i="1" dirty="0" err="1" smtClean="0">
                          <a:solidFill>
                            <a:schemeClr val="accent1"/>
                          </a:solidFill>
                        </a:rPr>
                        <a:t>dn</a:t>
                      </a:r>
                      <a:r>
                        <a:rPr lang="en-US" sz="1200" b="1" i="1" baseline="0" dirty="0" smtClean="0">
                          <a:solidFill>
                            <a:schemeClr val="accent1"/>
                          </a:solidFill>
                        </a:rPr>
                        <a:t> 2</a:t>
                      </a:r>
                      <a:r>
                        <a:rPr lang="en-US" sz="1200" b="1" i="1" dirty="0" smtClean="0">
                          <a:solidFill>
                            <a:schemeClr val="accent1"/>
                          </a:solidFill>
                        </a:rPr>
                        <a:t>% </a:t>
                      </a:r>
                      <a:endParaRPr lang="en-US" sz="1400" b="1" i="1" dirty="0">
                        <a:solidFill>
                          <a:schemeClr val="accent1"/>
                        </a:solidFill>
                      </a:endParaRPr>
                    </a:p>
                  </a:txBody>
                  <a:tcPr/>
                </a:tc>
                <a:tc>
                  <a:txBody>
                    <a:bodyPr/>
                    <a:lstStyle/>
                    <a:p>
                      <a:pPr algn="ctr"/>
                      <a:r>
                        <a:rPr lang="en-US" sz="1400" dirty="0" smtClean="0"/>
                        <a:t>$34,103 </a:t>
                      </a:r>
                      <a:r>
                        <a:rPr lang="en-US" sz="1200" b="1" i="1" dirty="0" smtClean="0">
                          <a:solidFill>
                            <a:schemeClr val="accent1"/>
                          </a:solidFill>
                        </a:rPr>
                        <a:t>flat</a:t>
                      </a:r>
                      <a:endParaRPr lang="en-US" sz="1400" dirty="0" smtClean="0"/>
                    </a:p>
                  </a:txBody>
                  <a:tcPr/>
                </a:tc>
                <a:tc>
                  <a:txBody>
                    <a:bodyPr/>
                    <a:lstStyle/>
                    <a:p>
                      <a:pPr algn="ctr"/>
                      <a:r>
                        <a:rPr lang="en-US" sz="1400" dirty="0" smtClean="0"/>
                        <a:t>$17,428 </a:t>
                      </a:r>
                      <a:r>
                        <a:rPr lang="en-US" sz="1200" b="1" i="1" dirty="0" smtClean="0">
                          <a:solidFill>
                            <a:schemeClr val="accent1"/>
                          </a:solidFill>
                        </a:rPr>
                        <a:t>up 7%</a:t>
                      </a:r>
                      <a:r>
                        <a:rPr lang="en-US" sz="1400" b="1" i="1" dirty="0" smtClean="0">
                          <a:solidFill>
                            <a:schemeClr val="accent1"/>
                          </a:solidFill>
                        </a:rPr>
                        <a:t> </a:t>
                      </a:r>
                      <a:endParaRPr lang="en-US" sz="1400"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dirty="0" smtClean="0">
                          <a:latin typeface="+mn-lt"/>
                        </a:rPr>
                        <a:t>Revenue</a:t>
                      </a:r>
                      <a:r>
                        <a:rPr lang="en-US" sz="1400" b="0" i="0" u="none" strike="noStrike" baseline="0" dirty="0" smtClean="0">
                          <a:latin typeface="+mn-lt"/>
                        </a:rPr>
                        <a:t> per Company FTE</a:t>
                      </a:r>
                      <a:endParaRPr lang="en-US" sz="1400" b="0" i="0" u="none" strike="noStrike" dirty="0" smtClean="0">
                        <a:latin typeface="+mn-lt"/>
                      </a:endParaRPr>
                    </a:p>
                  </a:txBody>
                  <a:tcPr/>
                </a:tc>
                <a:tc>
                  <a:txBody>
                    <a:bodyPr/>
                    <a:lstStyle/>
                    <a:p>
                      <a:pPr algn="ctr"/>
                      <a:r>
                        <a:rPr lang="en-US" sz="1400" dirty="0" smtClean="0"/>
                        <a:t>$644,776 </a:t>
                      </a:r>
                      <a:r>
                        <a:rPr lang="en-US" sz="1200" b="1" i="1" dirty="0" smtClean="0">
                          <a:solidFill>
                            <a:schemeClr val="accent1"/>
                          </a:solidFill>
                        </a:rPr>
                        <a:t>up 7%</a:t>
                      </a:r>
                      <a:endParaRPr lang="en-US" sz="1400" dirty="0"/>
                    </a:p>
                  </a:txBody>
                  <a:tcPr/>
                </a:tc>
                <a:tc>
                  <a:txBody>
                    <a:bodyPr/>
                    <a:lstStyle/>
                    <a:p>
                      <a:pPr algn="ctr"/>
                      <a:r>
                        <a:rPr lang="en-US" sz="1400" dirty="0" smtClean="0"/>
                        <a:t>$1,138.648 </a:t>
                      </a:r>
                      <a:r>
                        <a:rPr lang="en-US" sz="1200" b="1" i="1" dirty="0" smtClean="0">
                          <a:solidFill>
                            <a:schemeClr val="accent1"/>
                          </a:solidFill>
                        </a:rPr>
                        <a:t>up 10%</a:t>
                      </a:r>
                      <a:endParaRPr lang="en-US" sz="1400" dirty="0"/>
                    </a:p>
                  </a:txBody>
                  <a:tcPr/>
                </a:tc>
                <a:tc>
                  <a:txBody>
                    <a:bodyPr/>
                    <a:lstStyle/>
                    <a:p>
                      <a:pPr algn="ctr"/>
                      <a:r>
                        <a:rPr lang="en-US" sz="1400" dirty="0" smtClean="0"/>
                        <a:t>$656.525 </a:t>
                      </a:r>
                      <a:r>
                        <a:rPr lang="en-US" sz="1200" b="1" i="1" dirty="0" smtClean="0">
                          <a:solidFill>
                            <a:schemeClr val="accent1"/>
                          </a:solidFill>
                        </a:rPr>
                        <a:t>up 2%</a:t>
                      </a:r>
                      <a:endParaRPr lang="en-US" sz="1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Tahoma"/>
                          <a:cs typeface="Tahoma"/>
                        </a:rPr>
                        <a:t>IT Expense (capital &amp; operating) % of Revenue</a:t>
                      </a:r>
                      <a:endParaRPr lang="en-US" sz="1400" b="0" i="0" u="none" strike="noStrike" dirty="0" smtClean="0">
                        <a:latin typeface="+mn-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3.7% </a:t>
                      </a:r>
                      <a:r>
                        <a:rPr lang="en-US" sz="1200" b="1" i="1" dirty="0" smtClean="0">
                          <a:solidFill>
                            <a:schemeClr val="accent1"/>
                          </a:solidFill>
                        </a:rPr>
                        <a:t>up 7%</a:t>
                      </a:r>
                      <a:endParaRPr lang="en-US" sz="1600" dirty="0" smtClean="0"/>
                    </a:p>
                    <a:p>
                      <a:pPr algn="ctr"/>
                      <a:endParaRPr lang="en-US" sz="1400" dirty="0"/>
                    </a:p>
                  </a:txBody>
                  <a:tcPr/>
                </a:tc>
                <a:tc>
                  <a:txBody>
                    <a:bodyPr/>
                    <a:lstStyle/>
                    <a:p>
                      <a:pPr algn="ctr"/>
                      <a:r>
                        <a:rPr lang="en-US" sz="1400" dirty="0" smtClean="0"/>
                        <a:t>3.3% </a:t>
                      </a:r>
                      <a:r>
                        <a:rPr lang="en-US" sz="1200" b="1" i="1" dirty="0" smtClean="0">
                          <a:solidFill>
                            <a:schemeClr val="accent1"/>
                          </a:solidFill>
                        </a:rPr>
                        <a:t>up 10%</a:t>
                      </a:r>
                      <a:r>
                        <a:rPr lang="en-US" sz="1200" dirty="0" smtClean="0"/>
                        <a:t> </a:t>
                      </a:r>
                      <a:endParaRPr lang="en-US" sz="1200" dirty="0"/>
                    </a:p>
                  </a:txBody>
                  <a:tcPr/>
                </a:tc>
                <a:tc>
                  <a:txBody>
                    <a:bodyPr/>
                    <a:lstStyle/>
                    <a:p>
                      <a:pPr algn="ctr"/>
                      <a:r>
                        <a:rPr lang="en-US" sz="1400" dirty="0" smtClean="0"/>
                        <a:t>3.9% </a:t>
                      </a:r>
                      <a:r>
                        <a:rPr lang="en-US" sz="1200" b="1" i="1" dirty="0" smtClean="0">
                          <a:solidFill>
                            <a:schemeClr val="accent1"/>
                          </a:solidFill>
                        </a:rPr>
                        <a:t>up 2%</a:t>
                      </a:r>
                      <a:endParaRPr lang="en-US" sz="1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Tahoma"/>
                          <a:cs typeface="Tahoma"/>
                        </a:rPr>
                        <a:t>IT Capital Investment % of Revenue</a:t>
                      </a:r>
                      <a:endParaRPr lang="en-US" sz="1400" b="0" i="0" u="none" strike="noStrike" dirty="0" smtClean="0">
                        <a:latin typeface="+mn-lt"/>
                      </a:endParaRPr>
                    </a:p>
                  </a:txBody>
                  <a:tcPr/>
                </a:tc>
                <a:tc>
                  <a:txBody>
                    <a:bodyPr/>
                    <a:lstStyle/>
                    <a:p>
                      <a:pPr algn="ctr"/>
                      <a:r>
                        <a:rPr lang="en-US" sz="1400" dirty="0" smtClean="0"/>
                        <a:t>.5% </a:t>
                      </a:r>
                      <a:r>
                        <a:rPr lang="en-US" sz="1200" b="1" i="1" kern="1200" baseline="0" dirty="0" smtClean="0">
                          <a:solidFill>
                            <a:srgbClr val="00529B"/>
                          </a:solidFill>
                          <a:latin typeface="+mn-lt"/>
                        </a:rPr>
                        <a:t>up 25%</a:t>
                      </a:r>
                      <a:r>
                        <a:rPr lang="en-US" sz="1200" dirty="0" smtClean="0"/>
                        <a:t>  </a:t>
                      </a:r>
                      <a:endParaRPr lang="en-US" sz="1400" dirty="0"/>
                    </a:p>
                  </a:txBody>
                  <a:tcPr/>
                </a:tc>
                <a:tc>
                  <a:txBody>
                    <a:bodyPr/>
                    <a:lstStyle/>
                    <a:p>
                      <a:pPr algn="ctr"/>
                      <a:r>
                        <a:rPr lang="en-US" sz="1400" dirty="0" smtClean="0"/>
                        <a:t>.6% </a:t>
                      </a:r>
                      <a:r>
                        <a:rPr lang="en-US" sz="1200" b="1" i="1" dirty="0" err="1" smtClean="0">
                          <a:solidFill>
                            <a:schemeClr val="accent1"/>
                          </a:solidFill>
                        </a:rPr>
                        <a:t>dn</a:t>
                      </a:r>
                      <a:r>
                        <a:rPr lang="en-US" sz="1200" b="1" i="1" baseline="0" dirty="0" smtClean="0">
                          <a:solidFill>
                            <a:schemeClr val="accent1"/>
                          </a:solidFill>
                        </a:rPr>
                        <a:t> 2</a:t>
                      </a:r>
                      <a:r>
                        <a:rPr lang="en-US" sz="1200" b="1" i="1" dirty="0" smtClean="0">
                          <a:solidFill>
                            <a:schemeClr val="accent1"/>
                          </a:solidFill>
                        </a:rPr>
                        <a:t>%</a:t>
                      </a:r>
                      <a:endParaRPr lang="en-US" sz="1400" dirty="0"/>
                    </a:p>
                  </a:txBody>
                  <a:tcPr/>
                </a:tc>
                <a:tc>
                  <a:txBody>
                    <a:bodyPr/>
                    <a:lstStyle/>
                    <a:p>
                      <a:pPr algn="ctr"/>
                      <a:r>
                        <a:rPr lang="en-US" sz="1400" dirty="0" smtClean="0"/>
                        <a:t>.9% </a:t>
                      </a:r>
                      <a:r>
                        <a:rPr lang="en-US" sz="1200" b="1" i="1" kern="1200" baseline="0" dirty="0" smtClean="0">
                          <a:solidFill>
                            <a:srgbClr val="00529B"/>
                          </a:solidFill>
                          <a:latin typeface="+mn-lt"/>
                        </a:rPr>
                        <a:t>up 29%</a:t>
                      </a:r>
                      <a:r>
                        <a:rPr lang="en-US" sz="1200" dirty="0" smtClean="0"/>
                        <a:t> </a:t>
                      </a:r>
                      <a:endParaRPr lang="en-US" sz="1400" dirty="0"/>
                    </a:p>
                  </a:txBody>
                  <a:tcPr/>
                </a:tc>
              </a:tr>
              <a:tr h="370840">
                <a:tc>
                  <a:txBody>
                    <a:bodyPr/>
                    <a:lstStyle/>
                    <a:p>
                      <a:r>
                        <a:rPr lang="en-US" sz="1400" b="0" i="0" u="none" strike="noStrike" dirty="0" smtClean="0">
                          <a:latin typeface="+mn-lt"/>
                        </a:rPr>
                        <a:t>$ Spend Outsourced (including</a:t>
                      </a:r>
                      <a:r>
                        <a:rPr lang="en-US" sz="1400" b="0" i="0" u="none" strike="noStrike" baseline="0" dirty="0" smtClean="0">
                          <a:latin typeface="+mn-lt"/>
                        </a:rPr>
                        <a:t> Transmission)</a:t>
                      </a:r>
                      <a:r>
                        <a:rPr lang="en-US" sz="1400" b="0" i="0" u="none" strike="noStrike" dirty="0" smtClean="0">
                          <a:latin typeface="+mn-lt"/>
                        </a:rPr>
                        <a:t> as % of IT OpEx</a:t>
                      </a:r>
                      <a:endParaRPr lang="en-US" sz="1400" dirty="0"/>
                    </a:p>
                  </a:txBody>
                  <a:tcPr/>
                </a:tc>
                <a:tc>
                  <a:txBody>
                    <a:bodyPr/>
                    <a:lstStyle/>
                    <a:p>
                      <a:pPr algn="ctr"/>
                      <a:r>
                        <a:rPr lang="en-US" sz="1400" dirty="0" smtClean="0"/>
                        <a:t>42.3%</a:t>
                      </a:r>
                      <a:r>
                        <a:rPr lang="en-US" sz="1400" b="1" dirty="0" smtClean="0">
                          <a:solidFill>
                            <a:schemeClr val="accent1"/>
                          </a:solidFill>
                        </a:rPr>
                        <a:t> **</a:t>
                      </a:r>
                      <a:endParaRPr lang="en-US" sz="1400" b="1" dirty="0">
                        <a:solidFill>
                          <a:schemeClr val="accent1"/>
                        </a:solidFill>
                      </a:endParaRPr>
                    </a:p>
                  </a:txBody>
                  <a:tcPr/>
                </a:tc>
                <a:tc>
                  <a:txBody>
                    <a:bodyPr/>
                    <a:lstStyle/>
                    <a:p>
                      <a:pPr algn="ctr"/>
                      <a:r>
                        <a:rPr lang="en-US" sz="1400" dirty="0" smtClean="0"/>
                        <a:t>51.6%</a:t>
                      </a:r>
                      <a:r>
                        <a:rPr lang="en-US" sz="1400" b="1" dirty="0" smtClean="0"/>
                        <a:t> </a:t>
                      </a:r>
                      <a:r>
                        <a:rPr lang="en-US" sz="1400" b="1" dirty="0" smtClean="0">
                          <a:solidFill>
                            <a:schemeClr val="accent1"/>
                          </a:solidFill>
                        </a:rPr>
                        <a:t>**</a:t>
                      </a:r>
                      <a:endParaRPr lang="en-US" sz="1400" b="1" dirty="0">
                        <a:solidFill>
                          <a:schemeClr val="accent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26.8% </a:t>
                      </a:r>
                      <a:r>
                        <a:rPr lang="en-US" sz="1400" b="1" i="1" dirty="0" err="1" smtClean="0">
                          <a:solidFill>
                            <a:schemeClr val="accent1"/>
                          </a:solidFill>
                        </a:rPr>
                        <a:t>dn</a:t>
                      </a:r>
                      <a:r>
                        <a:rPr lang="en-US" sz="1400" b="1" i="1" baseline="0" dirty="0" smtClean="0">
                          <a:solidFill>
                            <a:schemeClr val="accent1"/>
                          </a:solidFill>
                        </a:rPr>
                        <a:t> 37</a:t>
                      </a:r>
                      <a:r>
                        <a:rPr lang="en-US" sz="1400" b="1" i="1" dirty="0" smtClean="0">
                          <a:solidFill>
                            <a:schemeClr val="accent1"/>
                          </a:solidFill>
                        </a:rPr>
                        <a:t>%</a:t>
                      </a:r>
                      <a:endParaRPr lang="en-US" sz="1600" dirty="0" smtClean="0"/>
                    </a:p>
                  </a:txBody>
                  <a:tcPr/>
                </a:tc>
              </a:tr>
              <a:tr h="370840">
                <a:tc>
                  <a:txBody>
                    <a:bodyPr/>
                    <a:lstStyle/>
                    <a:p>
                      <a:r>
                        <a:rPr lang="en-US" sz="1400" dirty="0" smtClean="0"/>
                        <a:t>$</a:t>
                      </a:r>
                      <a:r>
                        <a:rPr lang="en-US" sz="1400" baseline="0" dirty="0" smtClean="0"/>
                        <a:t> Spend Outsourced – Managed Services only</a:t>
                      </a:r>
                      <a:endParaRPr lang="en-US" sz="1400" dirty="0"/>
                    </a:p>
                  </a:txBody>
                  <a:tcPr/>
                </a:tc>
                <a:tc>
                  <a:txBody>
                    <a:bodyPr/>
                    <a:lstStyle/>
                    <a:p>
                      <a:pPr algn="ctr"/>
                      <a:r>
                        <a:rPr lang="en-US" sz="1400" dirty="0" smtClean="0"/>
                        <a:t>23.9%</a:t>
                      </a:r>
                      <a:endParaRPr lang="en-US" sz="1400" dirty="0"/>
                    </a:p>
                  </a:txBody>
                  <a:tcPr/>
                </a:tc>
                <a:tc>
                  <a:txBody>
                    <a:bodyPr/>
                    <a:lstStyle/>
                    <a:p>
                      <a:pPr algn="ctr"/>
                      <a:r>
                        <a:rPr lang="en-US" sz="1400" dirty="0" smtClean="0"/>
                        <a:t>17.8%</a:t>
                      </a:r>
                      <a:endParaRPr lang="en-US" sz="1400" dirty="0"/>
                    </a:p>
                  </a:txBody>
                  <a:tcPr/>
                </a:tc>
                <a:tc>
                  <a:txBody>
                    <a:bodyPr/>
                    <a:lstStyle/>
                    <a:p>
                      <a:pPr algn="ctr"/>
                      <a:r>
                        <a:rPr lang="en-US" sz="1400" dirty="0" smtClean="0"/>
                        <a:t>N/A</a:t>
                      </a:r>
                      <a:endParaRPr lang="en-US" sz="1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dirty="0" smtClean="0">
                          <a:latin typeface="+mn-lt"/>
                        </a:rPr>
                        <a:t>IT OpEx</a:t>
                      </a:r>
                      <a:r>
                        <a:rPr lang="en-US" sz="1400" b="0" i="0" u="none" strike="noStrike" baseline="0" dirty="0" smtClean="0">
                          <a:latin typeface="+mn-lt"/>
                        </a:rPr>
                        <a:t> as % of Company OpEx</a:t>
                      </a:r>
                      <a:endParaRPr lang="en-US" sz="1400" b="0" i="0" u="none" strike="noStrike" dirty="0" smtClean="0">
                        <a:latin typeface="+mn-lt"/>
                      </a:endParaRPr>
                    </a:p>
                  </a:txBody>
                  <a:tcPr/>
                </a:tc>
                <a:tc>
                  <a:txBody>
                    <a:bodyPr/>
                    <a:lstStyle/>
                    <a:p>
                      <a:pPr algn="ctr"/>
                      <a:r>
                        <a:rPr lang="en-US" sz="1400" dirty="0" smtClean="0"/>
                        <a:t>5.9% </a:t>
                      </a:r>
                      <a:r>
                        <a:rPr lang="en-US" sz="1200" b="1" i="1" dirty="0" smtClean="0">
                          <a:solidFill>
                            <a:schemeClr val="accent1"/>
                          </a:solidFill>
                        </a:rPr>
                        <a:t>flat</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6.6% </a:t>
                      </a:r>
                      <a:r>
                        <a:rPr lang="en-US" sz="1200" b="1" i="1" dirty="0" smtClean="0">
                          <a:solidFill>
                            <a:schemeClr val="accent1"/>
                          </a:solidFill>
                        </a:rPr>
                        <a:t>up</a:t>
                      </a:r>
                      <a:r>
                        <a:rPr lang="en-US" sz="1200" b="1" i="1" baseline="0" dirty="0" smtClean="0">
                          <a:solidFill>
                            <a:schemeClr val="accent1"/>
                          </a:solidFill>
                        </a:rPr>
                        <a:t> 12</a:t>
                      </a:r>
                      <a:r>
                        <a:rPr lang="en-US" sz="1200" b="1" i="1" dirty="0" smtClean="0">
                          <a:solidFill>
                            <a:schemeClr val="accent1"/>
                          </a:solidFill>
                        </a:rPr>
                        <a:t>%</a:t>
                      </a:r>
                      <a:r>
                        <a:rPr lang="en-US" sz="1200" dirty="0" smtClean="0"/>
                        <a:t> </a:t>
                      </a:r>
                      <a:endParaRPr lang="en-US" sz="1400" dirty="0"/>
                    </a:p>
                  </a:txBody>
                  <a:tcPr/>
                </a:tc>
                <a:tc>
                  <a:txBody>
                    <a:bodyPr/>
                    <a:lstStyle/>
                    <a:p>
                      <a:pPr algn="ctr"/>
                      <a:r>
                        <a:rPr lang="en-US" sz="1400" dirty="0" smtClean="0"/>
                        <a:t>2.8% </a:t>
                      </a:r>
                      <a:r>
                        <a:rPr lang="en-US" sz="1200" b="1" i="1" kern="1200" baseline="0" dirty="0" smtClean="0">
                          <a:solidFill>
                            <a:srgbClr val="00529B"/>
                          </a:solidFill>
                          <a:latin typeface="+mn-lt"/>
                        </a:rPr>
                        <a:t>up 3%</a:t>
                      </a:r>
                      <a:endParaRPr lang="en-US" sz="1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dirty="0" smtClean="0">
                          <a:latin typeface="+mn-lt"/>
                        </a:rPr>
                        <a:t>Highest Ranked</a:t>
                      </a:r>
                      <a:r>
                        <a:rPr lang="en-US" sz="1400" b="0" i="0" u="none" strike="noStrike" baseline="0" dirty="0" smtClean="0">
                          <a:latin typeface="+mn-lt"/>
                        </a:rPr>
                        <a:t> Investment Priority</a:t>
                      </a:r>
                      <a:endParaRPr lang="en-US" sz="1400" b="0" i="0" u="none" strike="noStrike" dirty="0" smtClean="0">
                        <a:latin typeface="+mn-lt"/>
                      </a:endParaRPr>
                    </a:p>
                  </a:txBody>
                  <a:tcPr/>
                </a:tc>
                <a:tc gridSpan="2">
                  <a:txBody>
                    <a:bodyPr/>
                    <a:lstStyle/>
                    <a:p>
                      <a:pPr algn="ctr"/>
                      <a:r>
                        <a:rPr lang="en-US" sz="1400" dirty="0" smtClean="0"/>
                        <a:t>BI/Analytics</a:t>
                      </a:r>
                      <a:endParaRPr lang="en-US" sz="1400" dirty="0"/>
                    </a:p>
                  </a:txBody>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BI</a:t>
                      </a:r>
                      <a:r>
                        <a:rPr lang="en-US" sz="1400" baseline="0" dirty="0" smtClean="0"/>
                        <a:t>/Analytics</a:t>
                      </a:r>
                      <a:endParaRPr lang="en-US" sz="1400"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Tahoma"/>
                          <a:cs typeface="Tahoma"/>
                        </a:rPr>
                        <a:t>Highest Ranked IT Activity</a:t>
                      </a:r>
                      <a:endParaRPr lang="en-US" sz="1400" b="0" i="0" u="none" strike="noStrike" dirty="0" smtClean="0">
                        <a:latin typeface="+mn-lt"/>
                      </a:endParaRPr>
                    </a:p>
                  </a:txBody>
                  <a:tcPr/>
                </a:tc>
                <a:tc gridSpan="2">
                  <a:txBody>
                    <a:bodyPr/>
                    <a:lstStyle/>
                    <a:p>
                      <a:pPr algn="ctr"/>
                      <a:r>
                        <a:rPr lang="en-US" sz="1400" dirty="0" smtClean="0"/>
                        <a:t>Increasing Enterprise</a:t>
                      </a:r>
                      <a:r>
                        <a:rPr lang="en-US" sz="1400" baseline="0" dirty="0" smtClean="0"/>
                        <a:t> Growth</a:t>
                      </a:r>
                      <a:endParaRPr lang="en-US" sz="1400" dirty="0"/>
                    </a:p>
                  </a:txBody>
                  <a:tcPr/>
                </a:tc>
                <a:tc hMerge="1">
                  <a:txBody>
                    <a:bodyPr/>
                    <a:lstStyle/>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N/A</a:t>
                      </a:r>
                    </a:p>
                  </a:txBody>
                  <a:tcPr/>
                </a:tc>
              </a:tr>
            </a:tbl>
          </a:graphicData>
        </a:graphic>
      </p:graphicFrame>
      <p:sp>
        <p:nvSpPr>
          <p:cNvPr id="15" name="TextBox 14"/>
          <p:cNvSpPr txBox="1"/>
          <p:nvPr/>
        </p:nvSpPr>
        <p:spPr>
          <a:xfrm>
            <a:off x="377825" y="6339840"/>
            <a:ext cx="9299575" cy="213360"/>
          </a:xfrm>
          <a:prstGeom prst="rect">
            <a:avLst/>
          </a:prstGeom>
        </p:spPr>
        <p:txBody>
          <a:bodyPr vert="horz" wrap="square" lIns="0" tIns="0" rIns="0" bIns="0" rtlCol="0">
            <a:noAutofit/>
          </a:bodyPr>
          <a:lstStyle/>
          <a:p>
            <a:r>
              <a:rPr lang="en-US" sz="1200" dirty="0" smtClean="0"/>
              <a:t>Gartner 2014 averages are derived from  726 enterprises across all industries with revenue above $2 billion per year</a:t>
            </a:r>
            <a:endParaRPr lang="en-US" sz="1200" dirty="0"/>
          </a:p>
        </p:txBody>
      </p:sp>
      <p:sp>
        <p:nvSpPr>
          <p:cNvPr id="14" name="TextBox 13"/>
          <p:cNvSpPr txBox="1"/>
          <p:nvPr/>
        </p:nvSpPr>
        <p:spPr>
          <a:xfrm>
            <a:off x="990600" y="6019800"/>
            <a:ext cx="7848600" cy="320040"/>
          </a:xfrm>
          <a:prstGeom prst="rect">
            <a:avLst/>
          </a:prstGeom>
        </p:spPr>
        <p:txBody>
          <a:bodyPr vert="horz" wrap="square" lIns="0" tIns="0" rIns="0" bIns="0" rtlCol="0">
            <a:noAutofit/>
          </a:bodyPr>
          <a:lstStyle/>
          <a:p>
            <a:r>
              <a:rPr lang="en-US" sz="1200" b="1" dirty="0" smtClean="0">
                <a:solidFill>
                  <a:schemeClr val="accent1"/>
                </a:solidFill>
              </a:rPr>
              <a:t>** year-year changes were highly impacted by the change in survey participants and not reported here  </a:t>
            </a:r>
            <a:endParaRPr lang="en-US" sz="1200" b="1" dirty="0">
              <a:solidFill>
                <a:schemeClr val="accent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Metrics – Global Grouped by Revenue (PISA/</a:t>
            </a:r>
            <a:r>
              <a:rPr lang="en-US" i="1" dirty="0" smtClean="0"/>
              <a:t>Gartner</a:t>
            </a:r>
            <a:r>
              <a:rPr lang="en-US" dirty="0" smtClean="0"/>
              <a:t>)</a:t>
            </a:r>
            <a:endParaRPr lang="en-US" dirty="0"/>
          </a:p>
        </p:txBody>
      </p:sp>
      <p:graphicFrame>
        <p:nvGraphicFramePr>
          <p:cNvPr id="5" name="Table 4"/>
          <p:cNvGraphicFramePr>
            <a:graphicFrameLocks noGrp="1"/>
          </p:cNvGraphicFramePr>
          <p:nvPr/>
        </p:nvGraphicFramePr>
        <p:xfrm>
          <a:off x="609600" y="1173480"/>
          <a:ext cx="8765540" cy="4846320"/>
        </p:xfrm>
        <a:graphic>
          <a:graphicData uri="http://schemas.openxmlformats.org/drawingml/2006/table">
            <a:tbl>
              <a:tblPr firstRow="1" bandRow="1">
                <a:tableStyleId>{3B4B98B0-60AC-42C2-AFA5-B58CD77FA1E5}</a:tableStyleId>
              </a:tblPr>
              <a:tblGrid>
                <a:gridCol w="3352800"/>
                <a:gridCol w="1907540"/>
                <a:gridCol w="1752600"/>
                <a:gridCol w="1752600"/>
              </a:tblGrid>
              <a:tr h="370840">
                <a:tc>
                  <a:txBody>
                    <a:bodyPr/>
                    <a:lstStyle/>
                    <a:p>
                      <a:r>
                        <a:rPr lang="en-US" sz="1400" dirty="0" smtClean="0"/>
                        <a:t>2014 Metric</a:t>
                      </a:r>
                      <a:endParaRPr lang="en-US" sz="1400" dirty="0"/>
                    </a:p>
                  </a:txBody>
                  <a:tcPr/>
                </a:tc>
                <a:tc>
                  <a:txBody>
                    <a:bodyPr/>
                    <a:lstStyle/>
                    <a:p>
                      <a:pPr algn="ctr"/>
                      <a:r>
                        <a:rPr lang="en-US" sz="1400" dirty="0" smtClean="0"/>
                        <a:t>&lt; $16B</a:t>
                      </a:r>
                      <a:endParaRPr lang="en-US" sz="1400" dirty="0"/>
                    </a:p>
                  </a:txBody>
                  <a:tcPr/>
                </a:tc>
                <a:tc>
                  <a:txBody>
                    <a:bodyPr/>
                    <a:lstStyle/>
                    <a:p>
                      <a:pPr algn="ctr"/>
                      <a:r>
                        <a:rPr lang="en-US" sz="1400" dirty="0" smtClean="0"/>
                        <a:t>$16B - $30B</a:t>
                      </a:r>
                      <a:endParaRPr lang="en-US" sz="1400" dirty="0"/>
                    </a:p>
                  </a:txBody>
                  <a:tcPr/>
                </a:tc>
                <a:tc>
                  <a:txBody>
                    <a:bodyPr/>
                    <a:lstStyle/>
                    <a:p>
                      <a:pPr algn="ctr"/>
                      <a:r>
                        <a:rPr lang="en-US" sz="1400" dirty="0" smtClean="0"/>
                        <a:t>&gt;$31B</a:t>
                      </a:r>
                      <a:endParaRPr lang="en-US" sz="1400" dirty="0"/>
                    </a:p>
                  </a:txBody>
                  <a:tcPr/>
                </a:tc>
              </a:tr>
              <a:tr h="370840">
                <a:tc>
                  <a:txBody>
                    <a:bodyPr/>
                    <a:lstStyle/>
                    <a:p>
                      <a:r>
                        <a:rPr lang="en-US" sz="1400" b="0" i="0" u="none" strike="noStrike" kern="1200" baseline="0" dirty="0" smtClean="0">
                          <a:solidFill>
                            <a:schemeClr val="tx1"/>
                          </a:solidFill>
                          <a:latin typeface="Tahoma"/>
                          <a:cs typeface="Tahoma"/>
                        </a:rPr>
                        <a:t>Company FTE per IT FTE (including contractors)</a:t>
                      </a:r>
                      <a:endParaRPr lang="en-US" sz="1400" dirty="0"/>
                    </a:p>
                  </a:txBody>
                  <a:tcPr/>
                </a:tc>
                <a:tc>
                  <a:txBody>
                    <a:bodyPr/>
                    <a:lstStyle/>
                    <a:p>
                      <a:pPr algn="ctr"/>
                      <a:r>
                        <a:rPr lang="en-US" sz="1400" dirty="0" smtClean="0"/>
                        <a:t>20/</a:t>
                      </a:r>
                      <a:r>
                        <a:rPr lang="en-US" sz="1400" i="1" dirty="0" smtClean="0"/>
                        <a:t>27</a:t>
                      </a:r>
                    </a:p>
                    <a:p>
                      <a:pPr algn="ctr"/>
                      <a:endParaRPr lang="en-US" sz="1400" dirty="0"/>
                    </a:p>
                  </a:txBody>
                  <a:tcPr/>
                </a:tc>
                <a:tc>
                  <a:txBody>
                    <a:bodyPr/>
                    <a:lstStyle/>
                    <a:p>
                      <a:pPr algn="ctr"/>
                      <a:r>
                        <a:rPr lang="en-US" sz="1400" dirty="0" smtClean="0"/>
                        <a:t>39/</a:t>
                      </a:r>
                      <a:r>
                        <a:rPr lang="en-US" sz="1400" i="1" dirty="0" smtClean="0"/>
                        <a:t>24</a:t>
                      </a:r>
                      <a:endParaRPr lang="en-US" sz="1400" i="1" dirty="0"/>
                    </a:p>
                  </a:txBody>
                  <a:tcPr/>
                </a:tc>
                <a:tc>
                  <a:txBody>
                    <a:bodyPr/>
                    <a:lstStyle/>
                    <a:p>
                      <a:pPr algn="ctr"/>
                      <a:r>
                        <a:rPr lang="en-US" sz="1400" dirty="0" smtClean="0"/>
                        <a:t>20/</a:t>
                      </a:r>
                      <a:r>
                        <a:rPr lang="en-US" sz="1400" i="1" dirty="0" smtClean="0"/>
                        <a:t>29</a:t>
                      </a:r>
                    </a:p>
                  </a:txBody>
                  <a:tcPr/>
                </a:tc>
              </a:tr>
              <a:tr h="406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dirty="0" smtClean="0">
                          <a:latin typeface="+mn-lt"/>
                        </a:rPr>
                        <a:t>Company FTE</a:t>
                      </a:r>
                      <a:r>
                        <a:rPr lang="en-US" sz="1400" b="0" i="0" u="none" strike="noStrike" baseline="0" dirty="0" smtClean="0">
                          <a:latin typeface="+mn-lt"/>
                        </a:rPr>
                        <a:t> per In-house IT FTE</a:t>
                      </a:r>
                      <a:endParaRPr lang="en-US" sz="1400" b="0" i="0" u="none" strike="noStrike" dirty="0" smtClean="0">
                        <a:latin typeface="+mn-lt"/>
                      </a:endParaRPr>
                    </a:p>
                  </a:txBody>
                  <a:tcPr/>
                </a:tc>
                <a:tc>
                  <a:txBody>
                    <a:bodyPr/>
                    <a:lstStyle/>
                    <a:p>
                      <a:pPr algn="ctr"/>
                      <a:r>
                        <a:rPr lang="en-US" sz="1400" dirty="0" smtClean="0"/>
                        <a:t>28/</a:t>
                      </a:r>
                      <a:r>
                        <a:rPr lang="en-US" sz="1400" i="1" dirty="0" smtClean="0"/>
                        <a:t>35</a:t>
                      </a:r>
                      <a:endParaRPr lang="en-US" sz="1400" i="1" dirty="0"/>
                    </a:p>
                  </a:txBody>
                  <a:tcPr/>
                </a:tc>
                <a:tc>
                  <a:txBody>
                    <a:bodyPr/>
                    <a:lstStyle/>
                    <a:p>
                      <a:pPr algn="ctr"/>
                      <a:r>
                        <a:rPr lang="en-US" sz="1400" dirty="0" smtClean="0"/>
                        <a:t>44/</a:t>
                      </a:r>
                      <a:r>
                        <a:rPr lang="en-US" sz="1400" i="1" dirty="0" smtClean="0"/>
                        <a:t>38</a:t>
                      </a:r>
                    </a:p>
                  </a:txBody>
                  <a:tcPr/>
                </a:tc>
                <a:tc>
                  <a:txBody>
                    <a:bodyPr/>
                    <a:lstStyle/>
                    <a:p>
                      <a:pPr algn="ctr"/>
                      <a:r>
                        <a:rPr lang="en-US" sz="1400" dirty="0" smtClean="0"/>
                        <a:t>27/</a:t>
                      </a:r>
                      <a:r>
                        <a:rPr lang="en-US" sz="1400" i="1" dirty="0" smtClean="0"/>
                        <a:t>43</a:t>
                      </a:r>
                    </a:p>
                  </a:txBody>
                  <a:tcPr/>
                </a:tc>
              </a:tr>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Tahoma"/>
                          <a:cs typeface="Tahoma"/>
                        </a:rPr>
                        <a:t>IT Expense Spending per Company FTE</a:t>
                      </a:r>
                      <a:endParaRPr lang="en-US" sz="1400" b="0" i="0" u="none" strike="noStrike" dirty="0" smtClean="0">
                        <a:latin typeface="+mn-lt"/>
                      </a:endParaRPr>
                    </a:p>
                  </a:txBody>
                  <a:tcPr/>
                </a:tc>
                <a:tc>
                  <a:txBody>
                    <a:bodyPr/>
                    <a:lstStyle/>
                    <a:p>
                      <a:pPr algn="ctr"/>
                      <a:r>
                        <a:rPr lang="en-US" sz="1400" dirty="0" smtClean="0"/>
                        <a:t>$33,007/</a:t>
                      </a:r>
                      <a:r>
                        <a:rPr lang="en-US" sz="1400" i="1" dirty="0" smtClean="0"/>
                        <a:t>$17,073</a:t>
                      </a:r>
                      <a:endParaRPr lang="en-US" sz="1400" i="1" dirty="0"/>
                    </a:p>
                  </a:txBody>
                  <a:tcPr/>
                </a:tc>
                <a:tc>
                  <a:txBody>
                    <a:bodyPr/>
                    <a:lstStyle/>
                    <a:p>
                      <a:pPr algn="ctr"/>
                      <a:r>
                        <a:rPr lang="en-US" sz="1400" dirty="0" smtClean="0"/>
                        <a:t>$21,315/</a:t>
                      </a:r>
                      <a:r>
                        <a:rPr lang="en-US" sz="1400" i="1" dirty="0" smtClean="0"/>
                        <a:t>$18,784</a:t>
                      </a:r>
                    </a:p>
                  </a:txBody>
                  <a:tcPr/>
                </a:tc>
                <a:tc>
                  <a:txBody>
                    <a:bodyPr/>
                    <a:lstStyle/>
                    <a:p>
                      <a:pPr algn="ctr"/>
                      <a:r>
                        <a:rPr lang="en-US" sz="1400" dirty="0" smtClean="0"/>
                        <a:t>$19,046/</a:t>
                      </a:r>
                      <a:r>
                        <a:rPr lang="en-US" sz="1400" i="1" dirty="0" smtClean="0"/>
                        <a:t>$14,947</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dirty="0" smtClean="0">
                          <a:latin typeface="+mn-lt"/>
                        </a:rPr>
                        <a:t>Revenue</a:t>
                      </a:r>
                      <a:r>
                        <a:rPr lang="en-US" sz="1400" b="0" i="0" u="none" strike="noStrike" baseline="0" dirty="0" smtClean="0">
                          <a:latin typeface="+mn-lt"/>
                        </a:rPr>
                        <a:t> per Company FTE</a:t>
                      </a:r>
                      <a:endParaRPr lang="en-US" sz="1400" b="0" i="0" u="none" strike="noStrike" dirty="0" smtClean="0">
                        <a:latin typeface="+mn-lt"/>
                      </a:endParaRPr>
                    </a:p>
                  </a:txBody>
                  <a:tcPr/>
                </a:tc>
                <a:tc>
                  <a:txBody>
                    <a:bodyPr/>
                    <a:lstStyle/>
                    <a:p>
                      <a:pPr algn="ctr"/>
                      <a:r>
                        <a:rPr lang="en-US" sz="1400" dirty="0" smtClean="0"/>
                        <a:t>$950,766/</a:t>
                      </a:r>
                      <a:r>
                        <a:rPr lang="en-US" sz="1400" i="1" dirty="0" smtClean="0"/>
                        <a:t>$636,539</a:t>
                      </a:r>
                      <a:endParaRPr lang="en-US" sz="1400" i="1" dirty="0"/>
                    </a:p>
                  </a:txBody>
                  <a:tcPr/>
                </a:tc>
                <a:tc>
                  <a:txBody>
                    <a:bodyPr/>
                    <a:lstStyle/>
                    <a:p>
                      <a:pPr algn="ctr"/>
                      <a:r>
                        <a:rPr lang="en-US" sz="1400" dirty="0" smtClean="0"/>
                        <a:t>$437,033/</a:t>
                      </a:r>
                      <a:r>
                        <a:rPr lang="en-US" sz="1400" i="1" dirty="0" smtClean="0"/>
                        <a:t>$688,965</a:t>
                      </a:r>
                      <a:endParaRPr lang="en-US" sz="1400" i="1" dirty="0"/>
                    </a:p>
                  </a:txBody>
                  <a:tcPr/>
                </a:tc>
                <a:tc>
                  <a:txBody>
                    <a:bodyPr/>
                    <a:lstStyle/>
                    <a:p>
                      <a:pPr algn="ctr"/>
                      <a:r>
                        <a:rPr lang="en-US" sz="1400" dirty="0" smtClean="0"/>
                        <a:t>$595,653/</a:t>
                      </a:r>
                      <a:r>
                        <a:rPr lang="en-US" sz="1400" i="1" dirty="0" smtClean="0"/>
                        <a:t>$687,081</a:t>
                      </a:r>
                      <a:endParaRPr lang="en-US" sz="1400" i="1"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Tahoma"/>
                          <a:cs typeface="Tahoma"/>
                        </a:rPr>
                        <a:t>IT Expense (capital &amp; operating) % of Revenue</a:t>
                      </a:r>
                      <a:endParaRPr lang="en-US" sz="1400" b="0" i="0" u="none" strike="noStrike" dirty="0" smtClean="0">
                        <a:latin typeface="+mn-lt"/>
                      </a:endParaRPr>
                    </a:p>
                  </a:txBody>
                  <a:tcPr/>
                </a:tc>
                <a:tc>
                  <a:txBody>
                    <a:bodyPr/>
                    <a:lstStyle/>
                    <a:p>
                      <a:pPr algn="ctr"/>
                      <a:r>
                        <a:rPr lang="en-US" sz="1400" dirty="0" smtClean="0"/>
                        <a:t>3.8%/</a:t>
                      </a:r>
                      <a:r>
                        <a:rPr lang="en-US" sz="1400" i="1" dirty="0" smtClean="0"/>
                        <a:t>3.0%</a:t>
                      </a:r>
                      <a:endParaRPr lang="en-US" sz="1400" i="1" dirty="0"/>
                    </a:p>
                  </a:txBody>
                  <a:tcPr/>
                </a:tc>
                <a:tc>
                  <a:txBody>
                    <a:bodyPr/>
                    <a:lstStyle/>
                    <a:p>
                      <a:pPr algn="ctr"/>
                      <a:r>
                        <a:rPr lang="en-US" sz="1400" dirty="0" smtClean="0"/>
                        <a:t>4.9%/</a:t>
                      </a:r>
                      <a:r>
                        <a:rPr lang="en-US" sz="1400" i="1" dirty="0" smtClean="0"/>
                        <a:t>3.2%</a:t>
                      </a:r>
                      <a:endParaRPr lang="en-US" sz="1400" i="1" dirty="0"/>
                    </a:p>
                  </a:txBody>
                  <a:tcPr/>
                </a:tc>
                <a:tc>
                  <a:txBody>
                    <a:bodyPr/>
                    <a:lstStyle/>
                    <a:p>
                      <a:pPr algn="ctr"/>
                      <a:r>
                        <a:rPr lang="en-US" sz="1400" dirty="0" smtClean="0"/>
                        <a:t>3.1%/</a:t>
                      </a:r>
                      <a:r>
                        <a:rPr lang="en-US" sz="1400" i="1" dirty="0" smtClean="0"/>
                        <a:t>2.6%</a:t>
                      </a:r>
                      <a:endParaRPr lang="en-US" sz="1400" i="1"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Tahoma"/>
                          <a:cs typeface="Tahoma"/>
                        </a:rPr>
                        <a:t>IT Capital Investment % of Revenue</a:t>
                      </a:r>
                      <a:endParaRPr lang="en-US" sz="1400" b="0" i="0" u="none" strike="noStrike" dirty="0" smtClean="0">
                        <a:latin typeface="+mn-lt"/>
                      </a:endParaRPr>
                    </a:p>
                  </a:txBody>
                  <a:tcPr/>
                </a:tc>
                <a:tc>
                  <a:txBody>
                    <a:bodyPr/>
                    <a:lstStyle/>
                    <a:p>
                      <a:pPr algn="ctr"/>
                      <a:r>
                        <a:rPr lang="en-US" sz="1400" dirty="0" smtClean="0"/>
                        <a:t>.7%/</a:t>
                      </a:r>
                      <a:r>
                        <a:rPr lang="en-US" sz="1400" i="1" dirty="0" smtClean="0"/>
                        <a:t>.8%</a:t>
                      </a:r>
                      <a:endParaRPr lang="en-US" sz="1400" i="1" dirty="0"/>
                    </a:p>
                  </a:txBody>
                  <a:tcPr/>
                </a:tc>
                <a:tc>
                  <a:txBody>
                    <a:bodyPr/>
                    <a:lstStyle/>
                    <a:p>
                      <a:pPr algn="ctr"/>
                      <a:r>
                        <a:rPr lang="en-US" sz="1400" dirty="0" smtClean="0"/>
                        <a:t>.6%/</a:t>
                      </a:r>
                      <a:r>
                        <a:rPr lang="en-US" sz="1400" i="1" dirty="0" smtClean="0"/>
                        <a:t>.7%</a:t>
                      </a:r>
                      <a:endParaRPr lang="en-US" sz="1400" i="1" dirty="0"/>
                    </a:p>
                  </a:txBody>
                  <a:tcPr/>
                </a:tc>
                <a:tc>
                  <a:txBody>
                    <a:bodyPr/>
                    <a:lstStyle/>
                    <a:p>
                      <a:pPr algn="ctr"/>
                      <a:r>
                        <a:rPr lang="en-US" sz="1400" dirty="0" smtClean="0"/>
                        <a:t>.5%/</a:t>
                      </a:r>
                      <a:r>
                        <a:rPr lang="en-US" sz="1400" i="1" dirty="0" smtClean="0"/>
                        <a:t>.9%</a:t>
                      </a:r>
                      <a:endParaRPr lang="en-US" sz="1400" i="1" dirty="0"/>
                    </a:p>
                  </a:txBody>
                  <a:tcPr/>
                </a:tc>
              </a:tr>
              <a:tr h="370840">
                <a:tc>
                  <a:txBody>
                    <a:bodyPr/>
                    <a:lstStyle/>
                    <a:p>
                      <a:r>
                        <a:rPr lang="en-US" sz="1400" b="0" i="0" u="none" strike="noStrike" dirty="0" smtClean="0">
                          <a:latin typeface="+mn-lt"/>
                        </a:rPr>
                        <a:t>$ Spend Outsourced (including</a:t>
                      </a:r>
                      <a:r>
                        <a:rPr lang="en-US" sz="1400" b="0" i="0" u="none" strike="noStrike" baseline="0" dirty="0" smtClean="0">
                          <a:latin typeface="+mn-lt"/>
                        </a:rPr>
                        <a:t> Transmission)</a:t>
                      </a:r>
                      <a:r>
                        <a:rPr lang="en-US" sz="1400" b="0" i="0" u="none" strike="noStrike" dirty="0" smtClean="0">
                          <a:latin typeface="+mn-lt"/>
                        </a:rPr>
                        <a:t> as % of IT OpEx</a:t>
                      </a:r>
                      <a:endParaRPr lang="en-US" sz="1400" dirty="0"/>
                    </a:p>
                  </a:txBody>
                  <a:tcPr/>
                </a:tc>
                <a:tc>
                  <a:txBody>
                    <a:bodyPr/>
                    <a:lstStyle/>
                    <a:p>
                      <a:pPr algn="ctr"/>
                      <a:r>
                        <a:rPr lang="en-US" sz="1400" dirty="0" smtClean="0"/>
                        <a:t>38%/</a:t>
                      </a:r>
                      <a:r>
                        <a:rPr lang="en-US" sz="1400" i="1" dirty="0" smtClean="0"/>
                        <a:t>26%</a:t>
                      </a:r>
                      <a:endParaRPr lang="en-US" sz="1400" i="1" dirty="0"/>
                    </a:p>
                  </a:txBody>
                  <a:tcPr/>
                </a:tc>
                <a:tc>
                  <a:txBody>
                    <a:bodyPr/>
                    <a:lstStyle/>
                    <a:p>
                      <a:pPr algn="ctr"/>
                      <a:r>
                        <a:rPr lang="en-US" sz="1400" dirty="0" smtClean="0"/>
                        <a:t>34%/</a:t>
                      </a:r>
                      <a:r>
                        <a:rPr lang="en-US" sz="1400" i="1" dirty="0" smtClean="0"/>
                        <a:t>28%</a:t>
                      </a:r>
                      <a:endParaRPr lang="en-US" sz="1400" i="1" dirty="0"/>
                    </a:p>
                  </a:txBody>
                  <a:tcPr/>
                </a:tc>
                <a:tc>
                  <a:txBody>
                    <a:bodyPr/>
                    <a:lstStyle/>
                    <a:p>
                      <a:pPr algn="ctr"/>
                      <a:r>
                        <a:rPr lang="en-US" sz="1400" dirty="0" smtClean="0"/>
                        <a:t>9.6%/</a:t>
                      </a:r>
                      <a:r>
                        <a:rPr lang="en-US" sz="1400" i="1" dirty="0" smtClean="0"/>
                        <a:t>33%</a:t>
                      </a:r>
                      <a:endParaRPr lang="en-US" sz="1400" i="1"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dirty="0" smtClean="0">
                          <a:latin typeface="+mn-lt"/>
                        </a:rPr>
                        <a:t>IT OpEx</a:t>
                      </a:r>
                      <a:r>
                        <a:rPr lang="en-US" sz="1400" b="0" i="0" u="none" strike="noStrike" baseline="0" dirty="0" smtClean="0">
                          <a:latin typeface="+mn-lt"/>
                        </a:rPr>
                        <a:t> as % of Company OpEx</a:t>
                      </a:r>
                      <a:endParaRPr lang="en-US" sz="1400" b="0" i="0" u="none" strike="noStrike" dirty="0" smtClean="0">
                        <a:latin typeface="+mn-lt"/>
                      </a:endParaRPr>
                    </a:p>
                  </a:txBody>
                  <a:tcPr/>
                </a:tc>
                <a:tc>
                  <a:txBody>
                    <a:bodyPr/>
                    <a:lstStyle/>
                    <a:p>
                      <a:pPr algn="ctr"/>
                      <a:r>
                        <a:rPr lang="en-US" sz="1400" dirty="0" smtClean="0"/>
                        <a:t>4.9%/</a:t>
                      </a:r>
                      <a:r>
                        <a:rPr lang="en-US" sz="1400" i="1" dirty="0" smtClean="0"/>
                        <a:t>2.6%</a:t>
                      </a:r>
                      <a:endParaRPr lang="en-US" sz="1400" i="1" dirty="0"/>
                    </a:p>
                  </a:txBody>
                  <a:tcPr/>
                </a:tc>
                <a:tc>
                  <a:txBody>
                    <a:bodyPr/>
                    <a:lstStyle/>
                    <a:p>
                      <a:pPr algn="ctr"/>
                      <a:r>
                        <a:rPr lang="en-US" sz="1400" dirty="0" smtClean="0"/>
                        <a:t>5.5%/</a:t>
                      </a:r>
                      <a:r>
                        <a:rPr lang="en-US" sz="1400" i="1" dirty="0" smtClean="0"/>
                        <a:t>2.2%</a:t>
                      </a:r>
                      <a:r>
                        <a:rPr lang="en-US" sz="1400" dirty="0" smtClean="0"/>
                        <a:t> </a:t>
                      </a:r>
                      <a:endParaRPr lang="en-US" sz="1400" dirty="0"/>
                    </a:p>
                  </a:txBody>
                  <a:tcPr/>
                </a:tc>
                <a:tc>
                  <a:txBody>
                    <a:bodyPr/>
                    <a:lstStyle/>
                    <a:p>
                      <a:pPr algn="ctr"/>
                      <a:r>
                        <a:rPr lang="en-US" sz="1400" dirty="0" smtClean="0"/>
                        <a:t>6.7%/</a:t>
                      </a:r>
                      <a:r>
                        <a:rPr lang="en-US" sz="1400" i="1" dirty="0" smtClean="0"/>
                        <a:t>2.4%</a:t>
                      </a:r>
                      <a:endParaRPr lang="en-US" sz="1400" i="1" dirty="0"/>
                    </a:p>
                  </a:txBody>
                  <a:tcPr/>
                </a:tc>
              </a:tr>
              <a:tr h="8077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Tahoma"/>
                          <a:cs typeface="Tahoma"/>
                        </a:rPr>
                        <a:t>Highest Ranked IT Activity (PISA)</a:t>
                      </a:r>
                      <a:endParaRPr lang="en-US" sz="1400" b="0" i="0" u="none" strike="noStrike" dirty="0" smtClean="0">
                        <a:latin typeface="+mn-lt"/>
                      </a:endParaRPr>
                    </a:p>
                  </a:txBody>
                  <a:tcPr/>
                </a:tc>
                <a:tc>
                  <a:txBody>
                    <a:bodyPr/>
                    <a:lstStyle/>
                    <a:p>
                      <a:pPr algn="ctr"/>
                      <a:r>
                        <a:rPr lang="en-US" sz="1400" dirty="0" smtClean="0"/>
                        <a:t>Increasing</a:t>
                      </a:r>
                    </a:p>
                    <a:p>
                      <a:pPr algn="ctr"/>
                      <a:r>
                        <a:rPr lang="en-US" sz="1400" dirty="0" smtClean="0"/>
                        <a:t> Enterprise</a:t>
                      </a:r>
                      <a:r>
                        <a:rPr lang="en-US" sz="1400" baseline="0" dirty="0" smtClean="0"/>
                        <a:t> Growth</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None ranked highest by more than 1 </a:t>
                      </a:r>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None ranked highest by more than 1 </a:t>
                      </a:r>
                    </a:p>
                  </a:txBody>
                  <a:tcPr/>
                </a:tc>
              </a:tr>
            </a:tbl>
          </a:graphicData>
        </a:graphic>
      </p:graphicFrame>
      <p:sp>
        <p:nvSpPr>
          <p:cNvPr id="15" name="TextBox 14"/>
          <p:cNvSpPr txBox="1"/>
          <p:nvPr/>
        </p:nvSpPr>
        <p:spPr>
          <a:xfrm>
            <a:off x="2819400" y="6019800"/>
            <a:ext cx="4800600" cy="457200"/>
          </a:xfrm>
          <a:prstGeom prst="rect">
            <a:avLst/>
          </a:prstGeom>
        </p:spPr>
        <p:txBody>
          <a:bodyPr vert="horz" wrap="square" lIns="0" tIns="0" rIns="0" bIns="0" rtlCol="0">
            <a:noAutofit/>
          </a:bodyPr>
          <a:lstStyle/>
          <a:p>
            <a:r>
              <a:rPr lang="en-US" sz="1400" dirty="0" smtClean="0"/>
              <a:t>Gartner 2014 averages are derived from global enterprises across all industries with revenue above $2 billion per year</a:t>
            </a:r>
            <a:endParaRPr 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428474"/>
            <a:ext cx="9143999" cy="534797"/>
          </a:xfrm>
        </p:spPr>
        <p:txBody>
          <a:bodyPr/>
          <a:lstStyle/>
          <a:p>
            <a:r>
              <a:rPr lang="en-US" dirty="0" smtClean="0"/>
              <a:t>Summary Metrics – US Only Grouped by Revenue (PISA/</a:t>
            </a:r>
            <a:r>
              <a:rPr lang="en-US" i="1" dirty="0" smtClean="0"/>
              <a:t>Gartner</a:t>
            </a:r>
            <a:r>
              <a:rPr lang="en-US" dirty="0" smtClean="0"/>
              <a:t>)</a:t>
            </a:r>
            <a:endParaRPr lang="en-US" dirty="0"/>
          </a:p>
        </p:txBody>
      </p:sp>
      <p:graphicFrame>
        <p:nvGraphicFramePr>
          <p:cNvPr id="5" name="Table 4"/>
          <p:cNvGraphicFramePr>
            <a:graphicFrameLocks noGrp="1"/>
          </p:cNvGraphicFramePr>
          <p:nvPr/>
        </p:nvGraphicFramePr>
        <p:xfrm>
          <a:off x="609600" y="1143000"/>
          <a:ext cx="8839200" cy="4693920"/>
        </p:xfrm>
        <a:graphic>
          <a:graphicData uri="http://schemas.openxmlformats.org/drawingml/2006/table">
            <a:tbl>
              <a:tblPr firstRow="1" bandRow="1">
                <a:tableStyleId>{3B4B98B0-60AC-42C2-AFA5-B58CD77FA1E5}</a:tableStyleId>
              </a:tblPr>
              <a:tblGrid>
                <a:gridCol w="3276600"/>
                <a:gridCol w="1869440"/>
                <a:gridCol w="1940560"/>
                <a:gridCol w="1752600"/>
              </a:tblGrid>
              <a:tr h="370840">
                <a:tc>
                  <a:txBody>
                    <a:bodyPr/>
                    <a:lstStyle/>
                    <a:p>
                      <a:r>
                        <a:rPr lang="en-US" sz="1400" dirty="0" smtClean="0"/>
                        <a:t>2014 Metric</a:t>
                      </a:r>
                      <a:endParaRPr lang="en-US" sz="1400" dirty="0"/>
                    </a:p>
                  </a:txBody>
                  <a:tcPr/>
                </a:tc>
                <a:tc>
                  <a:txBody>
                    <a:bodyPr/>
                    <a:lstStyle/>
                    <a:p>
                      <a:pPr algn="ctr"/>
                      <a:r>
                        <a:rPr lang="en-US" sz="1400" dirty="0" smtClean="0"/>
                        <a:t>&lt; $8B</a:t>
                      </a:r>
                      <a:endParaRPr lang="en-US" sz="1400" dirty="0"/>
                    </a:p>
                  </a:txBody>
                  <a:tcPr/>
                </a:tc>
                <a:tc>
                  <a:txBody>
                    <a:bodyPr/>
                    <a:lstStyle/>
                    <a:p>
                      <a:pPr algn="ctr"/>
                      <a:r>
                        <a:rPr lang="en-US" sz="1400" dirty="0" smtClean="0"/>
                        <a:t>$8B - $13B</a:t>
                      </a:r>
                      <a:endParaRPr lang="en-US" sz="1400" dirty="0"/>
                    </a:p>
                  </a:txBody>
                  <a:tcPr/>
                </a:tc>
                <a:tc>
                  <a:txBody>
                    <a:bodyPr/>
                    <a:lstStyle/>
                    <a:p>
                      <a:pPr algn="ctr"/>
                      <a:r>
                        <a:rPr lang="en-US" sz="1400" dirty="0" smtClean="0"/>
                        <a:t>&gt;$13B</a:t>
                      </a:r>
                      <a:endParaRPr lang="en-US" sz="1400" dirty="0"/>
                    </a:p>
                  </a:txBody>
                  <a:tcPr/>
                </a:tc>
              </a:tr>
              <a:tr h="370840">
                <a:tc>
                  <a:txBody>
                    <a:bodyPr/>
                    <a:lstStyle/>
                    <a:p>
                      <a:r>
                        <a:rPr lang="en-US" sz="1400" b="0" i="0" u="none" strike="noStrike" kern="1200" baseline="0" dirty="0" smtClean="0">
                          <a:solidFill>
                            <a:schemeClr val="tx1"/>
                          </a:solidFill>
                          <a:latin typeface="Tahoma"/>
                          <a:cs typeface="Tahoma"/>
                        </a:rPr>
                        <a:t>Company FTE per IT FTE (including contractors)</a:t>
                      </a:r>
                      <a:endParaRPr lang="en-US" sz="1400" dirty="0"/>
                    </a:p>
                  </a:txBody>
                  <a:tcPr/>
                </a:tc>
                <a:tc>
                  <a:txBody>
                    <a:bodyPr/>
                    <a:lstStyle/>
                    <a:p>
                      <a:pPr algn="ctr"/>
                      <a:r>
                        <a:rPr lang="en-US" sz="1400" dirty="0" smtClean="0"/>
                        <a:t>12/</a:t>
                      </a:r>
                      <a:r>
                        <a:rPr lang="en-US" sz="1400" i="1" dirty="0" smtClean="0"/>
                        <a:t>27</a:t>
                      </a:r>
                    </a:p>
                    <a:p>
                      <a:pPr algn="ctr"/>
                      <a:endParaRPr lang="en-US" sz="1400" dirty="0"/>
                    </a:p>
                  </a:txBody>
                  <a:tcPr/>
                </a:tc>
                <a:tc>
                  <a:txBody>
                    <a:bodyPr/>
                    <a:lstStyle/>
                    <a:p>
                      <a:pPr algn="ctr"/>
                      <a:r>
                        <a:rPr lang="en-US" sz="1400" dirty="0" smtClean="0"/>
                        <a:t>14/</a:t>
                      </a:r>
                      <a:r>
                        <a:rPr lang="en-US" sz="1400" i="1" dirty="0" smtClean="0"/>
                        <a:t>29</a:t>
                      </a:r>
                      <a:endParaRPr lang="en-US" sz="1400" i="1" dirty="0"/>
                    </a:p>
                  </a:txBody>
                  <a:tcPr/>
                </a:tc>
                <a:tc>
                  <a:txBody>
                    <a:bodyPr/>
                    <a:lstStyle/>
                    <a:p>
                      <a:pPr algn="ctr"/>
                      <a:r>
                        <a:rPr lang="en-US" sz="1400" dirty="0" smtClean="0"/>
                        <a:t>16/</a:t>
                      </a:r>
                      <a:r>
                        <a:rPr lang="en-US" sz="1400" i="1" dirty="0" smtClean="0"/>
                        <a:t>40</a:t>
                      </a:r>
                    </a:p>
                  </a:txBody>
                  <a:tcPr/>
                </a:tc>
              </a:tr>
              <a:tr h="406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dirty="0" smtClean="0">
                          <a:latin typeface="+mn-lt"/>
                        </a:rPr>
                        <a:t>Company FTE</a:t>
                      </a:r>
                      <a:r>
                        <a:rPr lang="en-US" sz="1400" b="0" i="0" u="none" strike="noStrike" baseline="0" dirty="0" smtClean="0">
                          <a:latin typeface="+mn-lt"/>
                        </a:rPr>
                        <a:t> per In-house IT FTE</a:t>
                      </a:r>
                      <a:endParaRPr lang="en-US" sz="1400" b="0" i="0" u="none" strike="noStrike" dirty="0" smtClean="0">
                        <a:latin typeface="+mn-lt"/>
                      </a:endParaRPr>
                    </a:p>
                  </a:txBody>
                  <a:tcPr/>
                </a:tc>
                <a:tc>
                  <a:txBody>
                    <a:bodyPr/>
                    <a:lstStyle/>
                    <a:p>
                      <a:pPr algn="ctr"/>
                      <a:r>
                        <a:rPr lang="en-US" sz="1400" dirty="0" smtClean="0"/>
                        <a:t>21/</a:t>
                      </a:r>
                      <a:r>
                        <a:rPr lang="en-US" sz="1400" i="1" dirty="0" smtClean="0"/>
                        <a:t>36</a:t>
                      </a:r>
                      <a:endParaRPr lang="en-US" sz="1400" i="1" dirty="0"/>
                    </a:p>
                  </a:txBody>
                  <a:tcPr/>
                </a:tc>
                <a:tc>
                  <a:txBody>
                    <a:bodyPr/>
                    <a:lstStyle/>
                    <a:p>
                      <a:pPr algn="ctr"/>
                      <a:r>
                        <a:rPr lang="en-US" sz="1400" dirty="0" smtClean="0"/>
                        <a:t>28/</a:t>
                      </a:r>
                      <a:r>
                        <a:rPr lang="en-US" sz="1400" i="1" dirty="0" smtClean="0"/>
                        <a:t>50</a:t>
                      </a:r>
                    </a:p>
                  </a:txBody>
                  <a:tcPr/>
                </a:tc>
                <a:tc>
                  <a:txBody>
                    <a:bodyPr/>
                    <a:lstStyle/>
                    <a:p>
                      <a:pPr algn="ctr"/>
                      <a:r>
                        <a:rPr lang="en-US" sz="1400" dirty="0" smtClean="0"/>
                        <a:t>21/</a:t>
                      </a:r>
                      <a:r>
                        <a:rPr lang="en-US" sz="1400" i="1" dirty="0" smtClean="0"/>
                        <a:t>64</a:t>
                      </a:r>
                    </a:p>
                  </a:txBody>
                  <a:tcPr/>
                </a:tc>
              </a:tr>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Tahoma"/>
                          <a:cs typeface="Tahoma"/>
                        </a:rPr>
                        <a:t>IT Expense Spending per Company FTE</a:t>
                      </a:r>
                      <a:endParaRPr lang="en-US" sz="1400" b="0" i="0" u="none" strike="noStrike" dirty="0" smtClean="0">
                        <a:latin typeface="+mn-lt"/>
                      </a:endParaRPr>
                    </a:p>
                  </a:txBody>
                  <a:tcPr/>
                </a:tc>
                <a:tc>
                  <a:txBody>
                    <a:bodyPr/>
                    <a:lstStyle/>
                    <a:p>
                      <a:pPr algn="ctr"/>
                      <a:r>
                        <a:rPr lang="en-US" sz="1400" dirty="0" smtClean="0"/>
                        <a:t>$36,774/</a:t>
                      </a:r>
                      <a:r>
                        <a:rPr lang="en-US" sz="1400" i="1" dirty="0" smtClean="0"/>
                        <a:t>$</a:t>
                      </a:r>
                      <a:r>
                        <a:rPr lang="en-US" sz="1400" i="1" dirty="0" smtClean="0">
                          <a:solidFill>
                            <a:schemeClr val="tx1"/>
                          </a:solidFill>
                        </a:rPr>
                        <a:t>16,019</a:t>
                      </a:r>
                      <a:endParaRPr lang="en-US" sz="1400" i="1" dirty="0">
                        <a:solidFill>
                          <a:schemeClr val="tx1"/>
                        </a:solidFill>
                      </a:endParaRPr>
                    </a:p>
                  </a:txBody>
                  <a:tcPr/>
                </a:tc>
                <a:tc>
                  <a:txBody>
                    <a:bodyPr/>
                    <a:lstStyle/>
                    <a:p>
                      <a:pPr algn="ctr"/>
                      <a:r>
                        <a:rPr lang="en-US" sz="1400" dirty="0" smtClean="0"/>
                        <a:t>$46,344/</a:t>
                      </a:r>
                      <a:r>
                        <a:rPr lang="en-US" sz="1400" i="1" dirty="0" smtClean="0"/>
                        <a:t>$15,551</a:t>
                      </a:r>
                    </a:p>
                  </a:txBody>
                  <a:tcPr/>
                </a:tc>
                <a:tc>
                  <a:txBody>
                    <a:bodyPr/>
                    <a:lstStyle/>
                    <a:p>
                      <a:pPr algn="ctr"/>
                      <a:r>
                        <a:rPr lang="en-US" sz="1400" dirty="0" smtClean="0"/>
                        <a:t>$25,239/</a:t>
                      </a:r>
                      <a:r>
                        <a:rPr lang="en-US" sz="1400" i="1" dirty="0" smtClean="0"/>
                        <a:t>$14,589</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dirty="0" smtClean="0">
                          <a:latin typeface="+mn-lt"/>
                        </a:rPr>
                        <a:t>Revenue</a:t>
                      </a:r>
                      <a:r>
                        <a:rPr lang="en-US" sz="1400" b="0" i="0" u="none" strike="noStrike" baseline="0" dirty="0" smtClean="0">
                          <a:latin typeface="+mn-lt"/>
                        </a:rPr>
                        <a:t> per Company FTE</a:t>
                      </a:r>
                      <a:endParaRPr lang="en-US" sz="1400" b="0" i="0" u="none" strike="noStrike" dirty="0" smtClean="0">
                        <a:latin typeface="+mn-lt"/>
                      </a:endParaRPr>
                    </a:p>
                  </a:txBody>
                  <a:tcPr/>
                </a:tc>
                <a:tc>
                  <a:txBody>
                    <a:bodyPr/>
                    <a:lstStyle/>
                    <a:p>
                      <a:pPr algn="ctr"/>
                      <a:r>
                        <a:rPr lang="en-US" sz="1400" dirty="0" smtClean="0"/>
                        <a:t>$1,374,179/</a:t>
                      </a:r>
                      <a:r>
                        <a:rPr lang="en-US" sz="1400" i="1" dirty="0" smtClean="0"/>
                        <a:t>$</a:t>
                      </a:r>
                      <a:r>
                        <a:rPr lang="en-US" sz="1400" i="1" dirty="0" smtClean="0">
                          <a:solidFill>
                            <a:schemeClr val="tx1"/>
                          </a:solidFill>
                        </a:rPr>
                        <a:t>691,418</a:t>
                      </a:r>
                      <a:endParaRPr lang="en-US" sz="1400" i="1" dirty="0">
                        <a:solidFill>
                          <a:schemeClr val="tx1"/>
                        </a:solidFill>
                      </a:endParaRPr>
                    </a:p>
                  </a:txBody>
                  <a:tcPr/>
                </a:tc>
                <a:tc>
                  <a:txBody>
                    <a:bodyPr/>
                    <a:lstStyle/>
                    <a:p>
                      <a:pPr algn="ctr"/>
                      <a:r>
                        <a:rPr lang="en-US" sz="1400" dirty="0" smtClean="0"/>
                        <a:t>$1,250,466/</a:t>
                      </a:r>
                      <a:r>
                        <a:rPr lang="en-US" sz="1400" i="1" dirty="0" smtClean="0"/>
                        <a:t>$740,319</a:t>
                      </a:r>
                      <a:endParaRPr lang="en-US" sz="1400" i="1" dirty="0"/>
                    </a:p>
                  </a:txBody>
                  <a:tcPr/>
                </a:tc>
                <a:tc>
                  <a:txBody>
                    <a:bodyPr/>
                    <a:lstStyle/>
                    <a:p>
                      <a:pPr algn="ctr"/>
                      <a:r>
                        <a:rPr lang="en-US" sz="1400" dirty="0" smtClean="0"/>
                        <a:t>$907,083/</a:t>
                      </a:r>
                      <a:r>
                        <a:rPr lang="en-US" sz="1400" i="1" dirty="0" smtClean="0"/>
                        <a:t>$562,983</a:t>
                      </a:r>
                      <a:endParaRPr lang="en-US" sz="1400" i="1"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Tahoma"/>
                          <a:cs typeface="Tahoma"/>
                        </a:rPr>
                        <a:t>IT Expense (capital &amp; operating) % of Revenue</a:t>
                      </a:r>
                      <a:endParaRPr lang="en-US" sz="1400" b="0" i="0" u="none" strike="noStrike" dirty="0" smtClean="0">
                        <a:latin typeface="+mn-lt"/>
                      </a:endParaRPr>
                    </a:p>
                  </a:txBody>
                  <a:tcPr/>
                </a:tc>
                <a:tc>
                  <a:txBody>
                    <a:bodyPr/>
                    <a:lstStyle/>
                    <a:p>
                      <a:pPr algn="ctr"/>
                      <a:r>
                        <a:rPr lang="en-US" sz="1400" dirty="0" smtClean="0"/>
                        <a:t>2.7%/</a:t>
                      </a:r>
                      <a:r>
                        <a:rPr lang="en-US" sz="1400" i="1" dirty="0" smtClean="0">
                          <a:solidFill>
                            <a:schemeClr val="tx1"/>
                          </a:solidFill>
                        </a:rPr>
                        <a:t>3.1</a:t>
                      </a:r>
                      <a:r>
                        <a:rPr lang="en-US" sz="1400" i="1" dirty="0" smtClean="0"/>
                        <a:t>%</a:t>
                      </a:r>
                      <a:endParaRPr lang="en-US" sz="1400" i="1" dirty="0"/>
                    </a:p>
                  </a:txBody>
                  <a:tcPr/>
                </a:tc>
                <a:tc>
                  <a:txBody>
                    <a:bodyPr/>
                    <a:lstStyle/>
                    <a:p>
                      <a:pPr algn="ctr"/>
                      <a:r>
                        <a:rPr lang="en-US" sz="1400" dirty="0" smtClean="0"/>
                        <a:t>3.7%/</a:t>
                      </a:r>
                      <a:r>
                        <a:rPr lang="en-US" sz="1400" i="1" dirty="0" smtClean="0"/>
                        <a:t>2.4%</a:t>
                      </a:r>
                      <a:endParaRPr lang="en-US" sz="1400" i="1" dirty="0"/>
                    </a:p>
                  </a:txBody>
                  <a:tcPr/>
                </a:tc>
                <a:tc>
                  <a:txBody>
                    <a:bodyPr/>
                    <a:lstStyle/>
                    <a:p>
                      <a:pPr algn="ctr"/>
                      <a:r>
                        <a:rPr lang="en-US" sz="1400" dirty="0" smtClean="0"/>
                        <a:t>3.3%/</a:t>
                      </a:r>
                      <a:r>
                        <a:rPr lang="en-US" sz="1400" i="1" dirty="0" smtClean="0"/>
                        <a:t>2.9%</a:t>
                      </a:r>
                      <a:endParaRPr lang="en-US" sz="1400" i="1"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Tahoma"/>
                          <a:cs typeface="Tahoma"/>
                        </a:rPr>
                        <a:t>IT Capital Investment % of Revenue</a:t>
                      </a:r>
                      <a:endParaRPr lang="en-US" sz="1400" b="0" i="0" u="none" strike="noStrike" dirty="0" smtClean="0">
                        <a:latin typeface="+mn-lt"/>
                      </a:endParaRPr>
                    </a:p>
                  </a:txBody>
                  <a:tcPr/>
                </a:tc>
                <a:tc>
                  <a:txBody>
                    <a:bodyPr/>
                    <a:lstStyle/>
                    <a:p>
                      <a:pPr algn="ctr"/>
                      <a:r>
                        <a:rPr lang="en-US" sz="1400" dirty="0" smtClean="0"/>
                        <a:t>.3%/</a:t>
                      </a:r>
                      <a:r>
                        <a:rPr lang="en-US" sz="1400" i="1" dirty="0" smtClean="0"/>
                        <a:t>.</a:t>
                      </a:r>
                      <a:r>
                        <a:rPr lang="en-US" sz="1400" i="1" dirty="0" smtClean="0">
                          <a:solidFill>
                            <a:schemeClr val="tx1"/>
                          </a:solidFill>
                        </a:rPr>
                        <a:t>7</a:t>
                      </a:r>
                      <a:r>
                        <a:rPr lang="en-US" sz="1400" i="1" dirty="0" smtClean="0"/>
                        <a:t>%</a:t>
                      </a:r>
                      <a:endParaRPr lang="en-US" sz="1400" i="1" dirty="0"/>
                    </a:p>
                  </a:txBody>
                  <a:tcPr/>
                </a:tc>
                <a:tc>
                  <a:txBody>
                    <a:bodyPr/>
                    <a:lstStyle/>
                    <a:p>
                      <a:pPr algn="ctr"/>
                      <a:r>
                        <a:rPr lang="en-US" sz="1400" dirty="0" smtClean="0"/>
                        <a:t>.4%/</a:t>
                      </a:r>
                      <a:r>
                        <a:rPr lang="en-US" sz="1400" i="1" dirty="0" smtClean="0"/>
                        <a:t>.8%</a:t>
                      </a:r>
                      <a:endParaRPr lang="en-US" sz="1400" i="1" dirty="0"/>
                    </a:p>
                  </a:txBody>
                  <a:tcPr/>
                </a:tc>
                <a:tc>
                  <a:txBody>
                    <a:bodyPr/>
                    <a:lstStyle/>
                    <a:p>
                      <a:pPr algn="ctr"/>
                      <a:r>
                        <a:rPr lang="en-US" sz="1400" dirty="0" smtClean="0"/>
                        <a:t>.8%/</a:t>
                      </a:r>
                      <a:r>
                        <a:rPr lang="en-US" sz="1400" i="1" dirty="0" smtClean="0"/>
                        <a:t>.8%</a:t>
                      </a:r>
                      <a:endParaRPr lang="en-US" sz="1400" i="1" dirty="0"/>
                    </a:p>
                  </a:txBody>
                  <a:tcPr/>
                </a:tc>
              </a:tr>
              <a:tr h="370840">
                <a:tc>
                  <a:txBody>
                    <a:bodyPr/>
                    <a:lstStyle/>
                    <a:p>
                      <a:r>
                        <a:rPr lang="en-US" sz="1400" b="0" i="0" u="none" strike="noStrike" dirty="0" smtClean="0">
                          <a:latin typeface="+mn-lt"/>
                        </a:rPr>
                        <a:t>$ Spend Outsourced (including</a:t>
                      </a:r>
                      <a:r>
                        <a:rPr lang="en-US" sz="1400" b="0" i="0" u="none" strike="noStrike" baseline="0" dirty="0" smtClean="0">
                          <a:latin typeface="+mn-lt"/>
                        </a:rPr>
                        <a:t> Transmission)</a:t>
                      </a:r>
                      <a:r>
                        <a:rPr lang="en-US" sz="1400" b="0" i="0" u="none" strike="noStrike" dirty="0" smtClean="0">
                          <a:latin typeface="+mn-lt"/>
                        </a:rPr>
                        <a:t> as % of IT OpEx</a:t>
                      </a:r>
                      <a:endParaRPr lang="en-US" sz="1400" dirty="0"/>
                    </a:p>
                  </a:txBody>
                  <a:tcPr/>
                </a:tc>
                <a:tc>
                  <a:txBody>
                    <a:bodyPr/>
                    <a:lstStyle/>
                    <a:p>
                      <a:pPr algn="ctr"/>
                      <a:r>
                        <a:rPr lang="en-US" sz="1400" dirty="0" smtClean="0"/>
                        <a:t>51%/</a:t>
                      </a:r>
                      <a:r>
                        <a:rPr lang="en-US" sz="1400" i="1" dirty="0" smtClean="0">
                          <a:solidFill>
                            <a:schemeClr val="tx1"/>
                          </a:solidFill>
                        </a:rPr>
                        <a:t>22</a:t>
                      </a:r>
                      <a:r>
                        <a:rPr lang="en-US" sz="1400" i="1" dirty="0" smtClean="0"/>
                        <a:t>%</a:t>
                      </a:r>
                      <a:endParaRPr lang="en-US" sz="1400" i="1" dirty="0"/>
                    </a:p>
                  </a:txBody>
                  <a:tcPr/>
                </a:tc>
                <a:tc>
                  <a:txBody>
                    <a:bodyPr/>
                    <a:lstStyle/>
                    <a:p>
                      <a:pPr algn="ctr"/>
                      <a:r>
                        <a:rPr lang="en-US" sz="1400" dirty="0" smtClean="0"/>
                        <a:t>77%/</a:t>
                      </a:r>
                      <a:r>
                        <a:rPr lang="en-US" sz="1400" i="1" dirty="0" smtClean="0"/>
                        <a:t>20%</a:t>
                      </a:r>
                      <a:endParaRPr lang="en-US" sz="1400" i="1" dirty="0"/>
                    </a:p>
                  </a:txBody>
                  <a:tcPr/>
                </a:tc>
                <a:tc>
                  <a:txBody>
                    <a:bodyPr/>
                    <a:lstStyle/>
                    <a:p>
                      <a:pPr algn="ctr"/>
                      <a:r>
                        <a:rPr lang="en-US" sz="1400" dirty="0" smtClean="0"/>
                        <a:t>20%/</a:t>
                      </a:r>
                      <a:r>
                        <a:rPr lang="en-US" sz="1400" i="1" dirty="0" smtClean="0"/>
                        <a:t>27%</a:t>
                      </a:r>
                      <a:endParaRPr lang="en-US" sz="1400" i="1"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dirty="0" smtClean="0">
                          <a:latin typeface="+mn-lt"/>
                        </a:rPr>
                        <a:t>IT OpEx</a:t>
                      </a:r>
                      <a:r>
                        <a:rPr lang="en-US" sz="1400" b="0" i="0" u="none" strike="noStrike" baseline="0" dirty="0" smtClean="0">
                          <a:latin typeface="+mn-lt"/>
                        </a:rPr>
                        <a:t> as % of Company OpEx</a:t>
                      </a:r>
                      <a:endParaRPr lang="en-US" sz="1400" b="0" i="0" u="none" strike="noStrike" dirty="0" smtClean="0">
                        <a:latin typeface="+mn-lt"/>
                      </a:endParaRPr>
                    </a:p>
                  </a:txBody>
                  <a:tcPr/>
                </a:tc>
                <a:tc>
                  <a:txBody>
                    <a:bodyPr/>
                    <a:lstStyle/>
                    <a:p>
                      <a:pPr algn="ctr"/>
                      <a:r>
                        <a:rPr lang="en-US" sz="1400" dirty="0" smtClean="0"/>
                        <a:t>5.5%/</a:t>
                      </a:r>
                      <a:r>
                        <a:rPr lang="en-US" sz="1400" i="1" dirty="0" smtClean="0">
                          <a:solidFill>
                            <a:schemeClr val="tx1"/>
                          </a:solidFill>
                        </a:rPr>
                        <a:t>2.8%</a:t>
                      </a:r>
                      <a:endParaRPr lang="en-US" sz="1400" i="1" dirty="0"/>
                    </a:p>
                  </a:txBody>
                  <a:tcPr/>
                </a:tc>
                <a:tc>
                  <a:txBody>
                    <a:bodyPr/>
                    <a:lstStyle/>
                    <a:p>
                      <a:pPr algn="ctr"/>
                      <a:r>
                        <a:rPr lang="en-US" sz="1400" dirty="0" smtClean="0"/>
                        <a:t>9.6%/</a:t>
                      </a:r>
                      <a:r>
                        <a:rPr lang="en-US" sz="1400" i="1" dirty="0" smtClean="0"/>
                        <a:t>2.6% </a:t>
                      </a:r>
                      <a:endParaRPr lang="en-US" sz="1400" i="1" dirty="0"/>
                    </a:p>
                  </a:txBody>
                  <a:tcPr/>
                </a:tc>
                <a:tc>
                  <a:txBody>
                    <a:bodyPr/>
                    <a:lstStyle/>
                    <a:p>
                      <a:pPr algn="ctr"/>
                      <a:r>
                        <a:rPr lang="en-US" sz="1400" dirty="0" smtClean="0"/>
                        <a:t>5.3%/</a:t>
                      </a:r>
                      <a:r>
                        <a:rPr lang="en-US" sz="1400" i="1" dirty="0" smtClean="0"/>
                        <a:t>2.9%</a:t>
                      </a:r>
                      <a:endParaRPr lang="en-US" sz="1400" i="1"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Tahoma"/>
                          <a:cs typeface="Tahoma"/>
                        </a:rPr>
                        <a:t>Highest Ranked IT Activity (PISA)</a:t>
                      </a:r>
                      <a:endParaRPr lang="en-US" sz="1400" b="0" i="0" u="none" strike="noStrike" dirty="0" smtClean="0">
                        <a:latin typeface="+mn-lt"/>
                      </a:endParaRPr>
                    </a:p>
                  </a:txBody>
                  <a:tcPr/>
                </a:tc>
                <a:tc>
                  <a:txBody>
                    <a:bodyPr/>
                    <a:lstStyle/>
                    <a:p>
                      <a:pPr algn="ctr"/>
                      <a:r>
                        <a:rPr lang="en-US" sz="1400" dirty="0" smtClean="0"/>
                        <a:t>Improving IT Applications and Infrastructure</a:t>
                      </a:r>
                      <a:endParaRPr lang="en-US" sz="1400" dirty="0"/>
                    </a:p>
                  </a:txBody>
                  <a:tcPr/>
                </a:tc>
                <a:tc>
                  <a:txBody>
                    <a:bodyPr/>
                    <a:lstStyle/>
                    <a:p>
                      <a:pPr algn="ctr"/>
                      <a:r>
                        <a:rPr lang="en-US" sz="1400" dirty="0" smtClean="0"/>
                        <a:t>Reducing</a:t>
                      </a:r>
                      <a:r>
                        <a:rPr lang="en-US" sz="1400" baseline="0" dirty="0" smtClean="0"/>
                        <a:t> Enterprise Costs</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Increasing Enterprise</a:t>
                      </a:r>
                      <a:r>
                        <a:rPr lang="en-US" sz="1400" baseline="0" dirty="0" smtClean="0"/>
                        <a:t> Growth</a:t>
                      </a:r>
                      <a:endParaRPr lang="en-US" sz="1400" dirty="0" smtClean="0"/>
                    </a:p>
                  </a:txBody>
                  <a:tcPr/>
                </a:tc>
              </a:tr>
            </a:tbl>
          </a:graphicData>
        </a:graphic>
      </p:graphicFrame>
      <p:sp>
        <p:nvSpPr>
          <p:cNvPr id="15" name="TextBox 14"/>
          <p:cNvSpPr txBox="1"/>
          <p:nvPr/>
        </p:nvSpPr>
        <p:spPr>
          <a:xfrm>
            <a:off x="2895600" y="5943600"/>
            <a:ext cx="4800600" cy="609600"/>
          </a:xfrm>
          <a:prstGeom prst="rect">
            <a:avLst/>
          </a:prstGeom>
        </p:spPr>
        <p:txBody>
          <a:bodyPr vert="horz" wrap="square" lIns="0" tIns="0" rIns="0" bIns="0" rtlCol="0">
            <a:noAutofit/>
          </a:bodyPr>
          <a:lstStyle/>
          <a:p>
            <a:r>
              <a:rPr lang="en-US" sz="1400" dirty="0" smtClean="0"/>
              <a:t>Gartner 2014 averages are derived from US enterprises across all industries with revenue above $2 billion per year</a:t>
            </a:r>
            <a:endParaRPr lang="en-US"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t>Detailed Category Review</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Organization – Size and Growth</a:t>
            </a:r>
            <a:endParaRPr lang="en-US" dirty="0"/>
          </a:p>
        </p:txBody>
      </p:sp>
      <p:sp>
        <p:nvSpPr>
          <p:cNvPr id="5" name="TextBox 4"/>
          <p:cNvSpPr txBox="1"/>
          <p:nvPr/>
        </p:nvSpPr>
        <p:spPr>
          <a:xfrm>
            <a:off x="4038600" y="6400800"/>
            <a:ext cx="3505200" cy="228600"/>
          </a:xfrm>
          <a:prstGeom prst="rect">
            <a:avLst/>
          </a:prstGeom>
        </p:spPr>
        <p:txBody>
          <a:bodyPr vert="horz" wrap="square" lIns="0" tIns="0" rIns="0" bIns="0" rtlCol="0">
            <a:noAutofit/>
          </a:bodyPr>
          <a:lstStyle/>
          <a:p>
            <a:r>
              <a:rPr lang="en-US" sz="1200" dirty="0" smtClean="0"/>
              <a:t>Note: Gartner does not currently  track this metric</a:t>
            </a:r>
            <a:endParaRPr lang="en-US" sz="1200" dirty="0"/>
          </a:p>
        </p:txBody>
      </p:sp>
      <p:sp>
        <p:nvSpPr>
          <p:cNvPr id="9" name="TextBox 8"/>
          <p:cNvSpPr txBox="1"/>
          <p:nvPr/>
        </p:nvSpPr>
        <p:spPr>
          <a:xfrm>
            <a:off x="4114800" y="2971800"/>
            <a:ext cx="1447800" cy="457200"/>
          </a:xfrm>
          <a:prstGeom prst="rect">
            <a:avLst/>
          </a:prstGeom>
        </p:spPr>
        <p:txBody>
          <a:bodyPr vert="horz" wrap="none" lIns="0" tIns="0" rIns="0" bIns="0" rtlCol="0">
            <a:noAutofit/>
          </a:bodyPr>
          <a:lstStyle/>
          <a:p>
            <a:r>
              <a:rPr lang="en-US" sz="1000" b="1" dirty="0" smtClean="0"/>
              <a:t>Gartner avg. = </a:t>
            </a:r>
          </a:p>
          <a:p>
            <a:r>
              <a:rPr lang="en-US" sz="1000" b="1" dirty="0" smtClean="0"/>
              <a:t>1,174</a:t>
            </a:r>
            <a:endParaRPr lang="en-US" sz="1000" b="1" dirty="0"/>
          </a:p>
        </p:txBody>
      </p:sp>
      <p:graphicFrame>
        <p:nvGraphicFramePr>
          <p:cNvPr id="10" name="Chart 9"/>
          <p:cNvGraphicFramePr/>
          <p:nvPr/>
        </p:nvGraphicFramePr>
        <p:xfrm>
          <a:off x="377825" y="1171575"/>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p:nvPr/>
        </p:nvGraphicFramePr>
        <p:xfrm>
          <a:off x="4797425" y="1171575"/>
          <a:ext cx="4724400" cy="256222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p:nvPr/>
        </p:nvGraphicFramePr>
        <p:xfrm>
          <a:off x="2971799" y="3733800"/>
          <a:ext cx="4264025" cy="2667000"/>
        </p:xfrm>
        <a:graphic>
          <a:graphicData uri="http://schemas.openxmlformats.org/drawingml/2006/chart">
            <c:chart xmlns:c="http://schemas.openxmlformats.org/drawingml/2006/chart" xmlns:r="http://schemas.openxmlformats.org/officeDocument/2006/relationships" r:id="rId5"/>
          </a:graphicData>
        </a:graphic>
      </p:graphicFrame>
      <p:sp>
        <p:nvSpPr>
          <p:cNvPr id="12" name="TextBox 11"/>
          <p:cNvSpPr txBox="1"/>
          <p:nvPr/>
        </p:nvSpPr>
        <p:spPr>
          <a:xfrm>
            <a:off x="3660775" y="5181600"/>
            <a:ext cx="1901825" cy="304800"/>
          </a:xfrm>
          <a:prstGeom prst="rect">
            <a:avLst/>
          </a:prstGeom>
        </p:spPr>
        <p:txBody>
          <a:bodyPr vert="horz" wrap="none" lIns="0" tIns="0" rIns="0" bIns="0" rtlCol="0">
            <a:noAutofit/>
          </a:bodyPr>
          <a:lstStyle/>
          <a:p>
            <a:r>
              <a:rPr lang="en-US" sz="1200" b="1" dirty="0" smtClean="0"/>
              <a:t>Estimated at -.75% for 2014</a:t>
            </a:r>
            <a:endParaRPr lang="en-US" sz="1200" b="1" dirty="0"/>
          </a:p>
        </p:txBody>
      </p:sp>
      <p:sp>
        <p:nvSpPr>
          <p:cNvPr id="13" name="TextBox 12"/>
          <p:cNvSpPr txBox="1"/>
          <p:nvPr/>
        </p:nvSpPr>
        <p:spPr>
          <a:xfrm>
            <a:off x="5260975" y="6019800"/>
            <a:ext cx="2282825" cy="304800"/>
          </a:xfrm>
          <a:prstGeom prst="rect">
            <a:avLst/>
          </a:prstGeom>
        </p:spPr>
        <p:txBody>
          <a:bodyPr vert="horz" wrap="none" lIns="0" tIns="0" rIns="0" bIns="0" rtlCol="0">
            <a:noAutofit/>
          </a:bodyPr>
          <a:lstStyle/>
          <a:p>
            <a:r>
              <a:rPr lang="en-US" sz="1200" b="1" dirty="0" smtClean="0"/>
              <a:t>Estimated at -.4.5% for 2014</a:t>
            </a:r>
            <a:endParaRPr lang="en-US" sz="12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Organization: Company vs. IT</a:t>
            </a:r>
            <a:endParaRPr lang="en-US" dirty="0"/>
          </a:p>
        </p:txBody>
      </p:sp>
      <p:sp>
        <p:nvSpPr>
          <p:cNvPr id="5" name="TextBox 4"/>
          <p:cNvSpPr txBox="1"/>
          <p:nvPr/>
        </p:nvSpPr>
        <p:spPr>
          <a:xfrm>
            <a:off x="4953000" y="6172200"/>
            <a:ext cx="3505200" cy="228600"/>
          </a:xfrm>
          <a:prstGeom prst="rect">
            <a:avLst/>
          </a:prstGeom>
        </p:spPr>
        <p:txBody>
          <a:bodyPr vert="horz" wrap="square" lIns="0" tIns="0" rIns="0" bIns="0" rtlCol="0">
            <a:noAutofit/>
          </a:bodyPr>
          <a:lstStyle/>
          <a:p>
            <a:r>
              <a:rPr lang="en-US" sz="1200" dirty="0" smtClean="0"/>
              <a:t>Note: Gartner does not currently  track this metric</a:t>
            </a:r>
            <a:endParaRPr lang="en-US" sz="1200" dirty="0"/>
          </a:p>
        </p:txBody>
      </p:sp>
      <p:sp>
        <p:nvSpPr>
          <p:cNvPr id="7" name="TextBox 6"/>
          <p:cNvSpPr txBox="1"/>
          <p:nvPr/>
        </p:nvSpPr>
        <p:spPr>
          <a:xfrm>
            <a:off x="2286000" y="2209800"/>
            <a:ext cx="914400" cy="914400"/>
          </a:xfrm>
          <a:prstGeom prst="rect">
            <a:avLst/>
          </a:prstGeom>
        </p:spPr>
        <p:txBody>
          <a:bodyPr vert="horz" wrap="none" lIns="0" tIns="0" rIns="0" bIns="0" rtlCol="0">
            <a:noAutofit/>
          </a:bodyPr>
          <a:lstStyle/>
          <a:p>
            <a:endParaRPr lang="en-US" sz="800" dirty="0"/>
          </a:p>
        </p:txBody>
      </p:sp>
      <p:sp>
        <p:nvSpPr>
          <p:cNvPr id="9" name="TextBox 8"/>
          <p:cNvSpPr txBox="1"/>
          <p:nvPr/>
        </p:nvSpPr>
        <p:spPr>
          <a:xfrm>
            <a:off x="4381500" y="2209800"/>
            <a:ext cx="1447800" cy="228600"/>
          </a:xfrm>
          <a:prstGeom prst="rect">
            <a:avLst/>
          </a:prstGeom>
        </p:spPr>
        <p:txBody>
          <a:bodyPr vert="horz" wrap="none" lIns="0" tIns="0" rIns="0" bIns="0" rtlCol="0">
            <a:noAutofit/>
          </a:bodyPr>
          <a:lstStyle/>
          <a:p>
            <a:r>
              <a:rPr lang="en-US" sz="1000" b="1" dirty="0" smtClean="0"/>
              <a:t>Gartner avg. = 5.4%</a:t>
            </a:r>
            <a:endParaRPr lang="en-US" sz="1000" b="1" dirty="0"/>
          </a:p>
        </p:txBody>
      </p:sp>
      <p:graphicFrame>
        <p:nvGraphicFramePr>
          <p:cNvPr id="10" name="Chart 9"/>
          <p:cNvGraphicFramePr/>
          <p:nvPr/>
        </p:nvGraphicFramePr>
        <p:xfrm>
          <a:off x="377825" y="1143000"/>
          <a:ext cx="4791075" cy="27717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nvGraphicFramePr>
        <p:xfrm>
          <a:off x="4648200" y="3352800"/>
          <a:ext cx="4714875" cy="2743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Organization: FTE Distribution</a:t>
            </a:r>
            <a:endParaRPr lang="en-US" dirty="0"/>
          </a:p>
        </p:txBody>
      </p:sp>
      <p:pic>
        <p:nvPicPr>
          <p:cNvPr id="5122" name="Picture 2"/>
          <p:cNvPicPr>
            <a:picLocks noChangeAspect="1" noChangeArrowheads="1"/>
          </p:cNvPicPr>
          <p:nvPr/>
        </p:nvPicPr>
        <p:blipFill>
          <a:blip r:embed="rId3" cstate="print"/>
          <a:srcRect/>
          <a:stretch>
            <a:fillRect/>
          </a:stretch>
        </p:blipFill>
        <p:spPr bwMode="auto">
          <a:xfrm>
            <a:off x="1220788" y="1130300"/>
            <a:ext cx="7462837" cy="5041900"/>
          </a:xfrm>
          <a:prstGeom prst="rect">
            <a:avLst/>
          </a:prstGeom>
          <a:noFill/>
          <a:ln w="9525">
            <a:noFill/>
            <a:miter lim="800000"/>
            <a:headEnd/>
            <a:tailEnd/>
          </a:ln>
          <a:effectLst/>
        </p:spPr>
      </p:pic>
      <p:sp>
        <p:nvSpPr>
          <p:cNvPr id="4" name="TextBox 3"/>
          <p:cNvSpPr txBox="1"/>
          <p:nvPr/>
        </p:nvSpPr>
        <p:spPr>
          <a:xfrm>
            <a:off x="3886200" y="5105400"/>
            <a:ext cx="914400" cy="304800"/>
          </a:xfrm>
          <a:prstGeom prst="rect">
            <a:avLst/>
          </a:prstGeom>
        </p:spPr>
        <p:txBody>
          <a:bodyPr vert="horz" wrap="none" lIns="0" tIns="0" rIns="0" bIns="0" rtlCol="0">
            <a:noAutofit/>
          </a:bodyPr>
          <a:lstStyle/>
          <a:p>
            <a:r>
              <a:rPr lang="en-US" sz="1050" dirty="0" smtClean="0"/>
              <a:t>Up from 36%</a:t>
            </a:r>
            <a:endParaRPr lang="en-US" sz="1050" dirty="0"/>
          </a:p>
        </p:txBody>
      </p:sp>
      <p:sp>
        <p:nvSpPr>
          <p:cNvPr id="5" name="TextBox 4"/>
          <p:cNvSpPr txBox="1"/>
          <p:nvPr/>
        </p:nvSpPr>
        <p:spPr>
          <a:xfrm>
            <a:off x="5791200" y="5105400"/>
            <a:ext cx="914400" cy="304800"/>
          </a:xfrm>
          <a:prstGeom prst="rect">
            <a:avLst/>
          </a:prstGeom>
        </p:spPr>
        <p:txBody>
          <a:bodyPr vert="horz" wrap="none" lIns="0" tIns="0" rIns="0" bIns="0" rtlCol="0">
            <a:noAutofit/>
          </a:bodyPr>
          <a:lstStyle/>
          <a:p>
            <a:r>
              <a:rPr lang="en-US" sz="1050" dirty="0" smtClean="0"/>
              <a:t>Up from 23%</a:t>
            </a:r>
            <a:endParaRPr lang="en-US" sz="1050" dirty="0"/>
          </a:p>
        </p:txBody>
      </p:sp>
      <p:sp>
        <p:nvSpPr>
          <p:cNvPr id="6" name="TextBox 5"/>
          <p:cNvSpPr txBox="1"/>
          <p:nvPr/>
        </p:nvSpPr>
        <p:spPr>
          <a:xfrm>
            <a:off x="3810000" y="5943600"/>
            <a:ext cx="914400" cy="304800"/>
          </a:xfrm>
          <a:prstGeom prst="rect">
            <a:avLst/>
          </a:prstGeom>
        </p:spPr>
        <p:txBody>
          <a:bodyPr vert="horz" wrap="none" lIns="0" tIns="0" rIns="0" bIns="0" rtlCol="0">
            <a:noAutofit/>
          </a:bodyPr>
          <a:lstStyle/>
          <a:p>
            <a:r>
              <a:rPr lang="en-US" sz="1050" dirty="0" smtClean="0"/>
              <a:t>Down  from  8%</a:t>
            </a:r>
            <a:endParaRPr lang="en-US" sz="1050" dirty="0"/>
          </a:p>
        </p:txBody>
      </p:sp>
      <p:sp>
        <p:nvSpPr>
          <p:cNvPr id="7" name="TextBox 6"/>
          <p:cNvSpPr txBox="1"/>
          <p:nvPr/>
        </p:nvSpPr>
        <p:spPr>
          <a:xfrm>
            <a:off x="5715000" y="5943600"/>
            <a:ext cx="914400" cy="304800"/>
          </a:xfrm>
          <a:prstGeom prst="rect">
            <a:avLst/>
          </a:prstGeom>
        </p:spPr>
        <p:txBody>
          <a:bodyPr vert="horz" wrap="none" lIns="0" tIns="0" rIns="0" bIns="0" rtlCol="0">
            <a:noAutofit/>
          </a:bodyPr>
          <a:lstStyle/>
          <a:p>
            <a:r>
              <a:rPr lang="en-US" sz="1050" dirty="0" smtClean="0"/>
              <a:t>Down from 9%</a:t>
            </a:r>
            <a:endParaRPr lang="en-US" sz="105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Spend: Budget Distributions</a:t>
            </a:r>
            <a:endParaRPr lang="en-US" dirty="0"/>
          </a:p>
        </p:txBody>
      </p:sp>
      <p:pic>
        <p:nvPicPr>
          <p:cNvPr id="6146" name="Picture 2"/>
          <p:cNvPicPr>
            <a:picLocks noChangeAspect="1" noChangeArrowheads="1"/>
          </p:cNvPicPr>
          <p:nvPr/>
        </p:nvPicPr>
        <p:blipFill>
          <a:blip r:embed="rId3" cstate="print"/>
          <a:srcRect/>
          <a:stretch>
            <a:fillRect/>
          </a:stretch>
        </p:blipFill>
        <p:spPr bwMode="auto">
          <a:xfrm>
            <a:off x="1246188" y="1154113"/>
            <a:ext cx="7413625" cy="5018087"/>
          </a:xfrm>
          <a:prstGeom prst="rect">
            <a:avLst/>
          </a:prstGeom>
          <a:noFill/>
          <a:ln w="9525">
            <a:noFill/>
            <a:miter lim="800000"/>
            <a:headEnd/>
            <a:tailEnd/>
          </a:ln>
          <a:effectLst/>
        </p:spPr>
      </p:pic>
      <p:sp>
        <p:nvSpPr>
          <p:cNvPr id="4" name="TextBox 3"/>
          <p:cNvSpPr txBox="1"/>
          <p:nvPr/>
        </p:nvSpPr>
        <p:spPr>
          <a:xfrm>
            <a:off x="3886200" y="5105400"/>
            <a:ext cx="914400" cy="304800"/>
          </a:xfrm>
          <a:prstGeom prst="rect">
            <a:avLst/>
          </a:prstGeom>
        </p:spPr>
        <p:txBody>
          <a:bodyPr vert="horz" wrap="none" lIns="0" tIns="0" rIns="0" bIns="0" rtlCol="0">
            <a:noAutofit/>
          </a:bodyPr>
          <a:lstStyle/>
          <a:p>
            <a:r>
              <a:rPr lang="en-US" sz="1050" dirty="0" smtClean="0"/>
              <a:t>Up from 22%</a:t>
            </a:r>
            <a:endParaRPr lang="en-US" sz="1050" dirty="0"/>
          </a:p>
        </p:txBody>
      </p:sp>
      <p:sp>
        <p:nvSpPr>
          <p:cNvPr id="5" name="TextBox 4"/>
          <p:cNvSpPr txBox="1"/>
          <p:nvPr/>
        </p:nvSpPr>
        <p:spPr>
          <a:xfrm>
            <a:off x="5715000" y="5105400"/>
            <a:ext cx="914400" cy="304800"/>
          </a:xfrm>
          <a:prstGeom prst="rect">
            <a:avLst/>
          </a:prstGeom>
        </p:spPr>
        <p:txBody>
          <a:bodyPr vert="horz" wrap="none" lIns="0" tIns="0" rIns="0" bIns="0" rtlCol="0">
            <a:noAutofit/>
          </a:bodyPr>
          <a:lstStyle/>
          <a:p>
            <a:r>
              <a:rPr lang="en-US" sz="1050" dirty="0" smtClean="0"/>
              <a:t>Up from 21%</a:t>
            </a:r>
            <a:endParaRPr lang="en-US" sz="1050" dirty="0"/>
          </a:p>
        </p:txBody>
      </p:sp>
      <p:sp>
        <p:nvSpPr>
          <p:cNvPr id="6" name="TextBox 5"/>
          <p:cNvSpPr txBox="1"/>
          <p:nvPr/>
        </p:nvSpPr>
        <p:spPr>
          <a:xfrm>
            <a:off x="3886200" y="4918275"/>
            <a:ext cx="914400" cy="304800"/>
          </a:xfrm>
          <a:prstGeom prst="rect">
            <a:avLst/>
          </a:prstGeom>
        </p:spPr>
        <p:txBody>
          <a:bodyPr vert="horz" wrap="none" lIns="0" tIns="0" rIns="0" bIns="0" rtlCol="0">
            <a:noAutofit/>
          </a:bodyPr>
          <a:lstStyle/>
          <a:p>
            <a:r>
              <a:rPr lang="en-US" sz="1050" dirty="0" smtClean="0"/>
              <a:t>Down from 36%</a:t>
            </a:r>
            <a:endParaRPr lang="en-US" sz="1050" dirty="0"/>
          </a:p>
        </p:txBody>
      </p:sp>
      <p:sp>
        <p:nvSpPr>
          <p:cNvPr id="7" name="TextBox 6"/>
          <p:cNvSpPr txBox="1"/>
          <p:nvPr/>
        </p:nvSpPr>
        <p:spPr>
          <a:xfrm>
            <a:off x="5791200" y="4777450"/>
            <a:ext cx="914400" cy="304800"/>
          </a:xfrm>
          <a:prstGeom prst="rect">
            <a:avLst/>
          </a:prstGeom>
        </p:spPr>
        <p:txBody>
          <a:bodyPr vert="horz" wrap="none" lIns="0" tIns="0" rIns="0" bIns="0" rtlCol="0">
            <a:noAutofit/>
          </a:bodyPr>
          <a:lstStyle/>
          <a:p>
            <a:r>
              <a:rPr lang="en-US" sz="1050" dirty="0" smtClean="0"/>
              <a:t>Up from 7%</a:t>
            </a:r>
            <a:endParaRPr lang="en-US" sz="1050" dirty="0"/>
          </a:p>
        </p:txBody>
      </p:sp>
      <p:sp>
        <p:nvSpPr>
          <p:cNvPr id="8" name="TextBox 7"/>
          <p:cNvSpPr txBox="1"/>
          <p:nvPr/>
        </p:nvSpPr>
        <p:spPr>
          <a:xfrm>
            <a:off x="7696200" y="5105400"/>
            <a:ext cx="914400" cy="304800"/>
          </a:xfrm>
          <a:prstGeom prst="rect">
            <a:avLst/>
          </a:prstGeom>
        </p:spPr>
        <p:txBody>
          <a:bodyPr vert="horz" wrap="none" lIns="0" tIns="0" rIns="0" bIns="0" rtlCol="0">
            <a:noAutofit/>
          </a:bodyPr>
          <a:lstStyle/>
          <a:p>
            <a:r>
              <a:rPr lang="en-US" sz="1050" dirty="0" smtClean="0"/>
              <a:t>Down from 24%</a:t>
            </a:r>
            <a:endParaRPr lang="en-US" sz="1050" dirty="0"/>
          </a:p>
        </p:txBody>
      </p:sp>
      <p:sp>
        <p:nvSpPr>
          <p:cNvPr id="9" name="TextBox 8"/>
          <p:cNvSpPr txBox="1"/>
          <p:nvPr/>
        </p:nvSpPr>
        <p:spPr>
          <a:xfrm>
            <a:off x="7696200" y="5943600"/>
            <a:ext cx="914400" cy="304800"/>
          </a:xfrm>
          <a:prstGeom prst="rect">
            <a:avLst/>
          </a:prstGeom>
        </p:spPr>
        <p:txBody>
          <a:bodyPr vert="horz" wrap="none" lIns="0" tIns="0" rIns="0" bIns="0" rtlCol="0">
            <a:noAutofit/>
          </a:bodyPr>
          <a:lstStyle/>
          <a:p>
            <a:r>
              <a:rPr lang="en-US" sz="1050" dirty="0" smtClean="0"/>
              <a:t>Up from 16%</a:t>
            </a:r>
            <a:endParaRPr lang="en-US" sz="105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Organization – Applications Development &amp; Support Work Distribution</a:t>
            </a:r>
            <a:endParaRPr lang="en-US" dirty="0"/>
          </a:p>
        </p:txBody>
      </p:sp>
      <p:sp>
        <p:nvSpPr>
          <p:cNvPr id="7" name="TextBox 6"/>
          <p:cNvSpPr txBox="1"/>
          <p:nvPr/>
        </p:nvSpPr>
        <p:spPr>
          <a:xfrm>
            <a:off x="2895600" y="6172200"/>
            <a:ext cx="3657600" cy="228600"/>
          </a:xfrm>
          <a:prstGeom prst="rect">
            <a:avLst/>
          </a:prstGeom>
        </p:spPr>
        <p:txBody>
          <a:bodyPr vert="horz" wrap="square" lIns="0" tIns="0" rIns="0" bIns="0" rtlCol="0">
            <a:noAutofit/>
          </a:bodyPr>
          <a:lstStyle/>
          <a:p>
            <a:r>
              <a:rPr lang="en-US" sz="1200" dirty="0" smtClean="0"/>
              <a:t>Note: Gartner does not currently  track these metrics</a:t>
            </a:r>
            <a:endParaRPr lang="en-US" sz="1200" dirty="0"/>
          </a:p>
        </p:txBody>
      </p:sp>
      <p:pic>
        <p:nvPicPr>
          <p:cNvPr id="3" name="Picture 2"/>
          <p:cNvPicPr>
            <a:picLocks noChangeAspect="1" noChangeArrowheads="1"/>
          </p:cNvPicPr>
          <p:nvPr/>
        </p:nvPicPr>
        <p:blipFill>
          <a:blip r:embed="rId3" cstate="print"/>
          <a:srcRect/>
          <a:stretch>
            <a:fillRect/>
          </a:stretch>
        </p:blipFill>
        <p:spPr bwMode="auto">
          <a:xfrm>
            <a:off x="457200" y="1676400"/>
            <a:ext cx="4584700" cy="2755900"/>
          </a:xfrm>
          <a:prstGeom prst="rect">
            <a:avLst/>
          </a:prstGeom>
          <a:noFill/>
          <a:ln w="9525">
            <a:noFill/>
            <a:miter lim="800000"/>
            <a:headEnd/>
            <a:tailEnd/>
          </a:ln>
          <a:effectLst/>
        </p:spPr>
      </p:pic>
      <p:pic>
        <p:nvPicPr>
          <p:cNvPr id="4" name="Picture 3"/>
          <p:cNvPicPr>
            <a:picLocks noChangeAspect="1" noChangeArrowheads="1"/>
          </p:cNvPicPr>
          <p:nvPr/>
        </p:nvPicPr>
        <p:blipFill>
          <a:blip r:embed="rId4" cstate="print"/>
          <a:srcRect/>
          <a:stretch>
            <a:fillRect/>
          </a:stretch>
        </p:blipFill>
        <p:spPr bwMode="auto">
          <a:xfrm>
            <a:off x="4953000" y="1752600"/>
            <a:ext cx="4584700" cy="2755900"/>
          </a:xfrm>
          <a:prstGeom prst="rect">
            <a:avLst/>
          </a:prstGeom>
          <a:noFill/>
          <a:ln w="9525">
            <a:noFill/>
            <a:miter lim="800000"/>
            <a:headEnd/>
            <a:tailEnd/>
          </a:ln>
          <a:effectLst/>
        </p:spPr>
      </p:pic>
      <p:sp>
        <p:nvSpPr>
          <p:cNvPr id="6" name="TextBox 5"/>
          <p:cNvSpPr txBox="1"/>
          <p:nvPr/>
        </p:nvSpPr>
        <p:spPr>
          <a:xfrm>
            <a:off x="762000" y="4508500"/>
            <a:ext cx="3962400" cy="1282700"/>
          </a:xfrm>
          <a:prstGeom prst="rect">
            <a:avLst/>
          </a:prstGeom>
        </p:spPr>
        <p:txBody>
          <a:bodyPr vert="horz" wrap="square" lIns="0" tIns="0" rIns="0" bIns="0" rtlCol="0">
            <a:noAutofit/>
          </a:bodyPr>
          <a:lstStyle/>
          <a:p>
            <a:endParaRPr lang="en-US" dirty="0" err="1"/>
          </a:p>
        </p:txBody>
      </p:sp>
      <p:sp>
        <p:nvSpPr>
          <p:cNvPr id="8" name="TextBox 7"/>
          <p:cNvSpPr txBox="1"/>
          <p:nvPr/>
        </p:nvSpPr>
        <p:spPr>
          <a:xfrm>
            <a:off x="762000" y="4508500"/>
            <a:ext cx="3962400" cy="1663700"/>
          </a:xfrm>
          <a:prstGeom prst="rect">
            <a:avLst/>
          </a:prstGeom>
        </p:spPr>
        <p:txBody>
          <a:bodyPr vert="horz" wrap="square" lIns="0" tIns="0" rIns="0" bIns="0" rtlCol="0">
            <a:noAutofit/>
          </a:bodyPr>
          <a:lstStyle/>
          <a:p>
            <a:r>
              <a:rPr lang="en-US" sz="1200" dirty="0" smtClean="0"/>
              <a:t>2013 Percentages where &gt; 10% Change</a:t>
            </a:r>
          </a:p>
          <a:p>
            <a:r>
              <a:rPr lang="en-US" sz="1200" dirty="0" smtClean="0"/>
              <a:t>Finance 	14%</a:t>
            </a:r>
          </a:p>
          <a:p>
            <a:r>
              <a:rPr lang="en-US" sz="1200" dirty="0" smtClean="0"/>
              <a:t>Marketing	33%</a:t>
            </a:r>
          </a:p>
          <a:p>
            <a:r>
              <a:rPr lang="en-US" sz="1200" dirty="0" smtClean="0"/>
              <a:t>Mfg. Ops	21%</a:t>
            </a:r>
          </a:p>
        </p:txBody>
      </p:sp>
      <p:sp>
        <p:nvSpPr>
          <p:cNvPr id="9" name="TextBox 8"/>
          <p:cNvSpPr txBox="1"/>
          <p:nvPr/>
        </p:nvSpPr>
        <p:spPr>
          <a:xfrm>
            <a:off x="5334000" y="4508500"/>
            <a:ext cx="3962400" cy="1663700"/>
          </a:xfrm>
          <a:prstGeom prst="rect">
            <a:avLst/>
          </a:prstGeom>
        </p:spPr>
        <p:txBody>
          <a:bodyPr vert="horz" wrap="square" lIns="0" tIns="0" rIns="0" bIns="0" rtlCol="0">
            <a:noAutofit/>
          </a:bodyPr>
          <a:lstStyle/>
          <a:p>
            <a:r>
              <a:rPr lang="en-US" sz="1200" dirty="0" smtClean="0"/>
              <a:t>2013 Percentages where &gt; 10% Change</a:t>
            </a:r>
          </a:p>
          <a:p>
            <a:r>
              <a:rPr lang="en-US" sz="1200" dirty="0" smtClean="0"/>
              <a:t>Finance 	13%</a:t>
            </a:r>
          </a:p>
          <a:p>
            <a:r>
              <a:rPr lang="en-US" sz="1200" dirty="0" smtClean="0"/>
              <a:t>Marketing	28%</a:t>
            </a:r>
          </a:p>
          <a:p>
            <a:r>
              <a:rPr lang="en-US" sz="1200" dirty="0" smtClean="0"/>
              <a:t>R&amp;D	26%</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Organization – Applications Development &amp; Support Budget Distribution</a:t>
            </a:r>
            <a:endParaRPr lang="en-US" dirty="0"/>
          </a:p>
        </p:txBody>
      </p:sp>
      <p:sp>
        <p:nvSpPr>
          <p:cNvPr id="8" name="TextBox 7"/>
          <p:cNvSpPr txBox="1"/>
          <p:nvPr/>
        </p:nvSpPr>
        <p:spPr>
          <a:xfrm>
            <a:off x="2895600" y="6172200"/>
            <a:ext cx="3657600" cy="228600"/>
          </a:xfrm>
          <a:prstGeom prst="rect">
            <a:avLst/>
          </a:prstGeom>
        </p:spPr>
        <p:txBody>
          <a:bodyPr vert="horz" wrap="square" lIns="0" tIns="0" rIns="0" bIns="0" rtlCol="0">
            <a:noAutofit/>
          </a:bodyPr>
          <a:lstStyle/>
          <a:p>
            <a:r>
              <a:rPr lang="en-US" sz="1200" dirty="0" smtClean="0"/>
              <a:t>Note: Gartner does not currently  track these metrics</a:t>
            </a:r>
            <a:endParaRPr lang="en-US" sz="1200" dirty="0"/>
          </a:p>
        </p:txBody>
      </p:sp>
      <p:pic>
        <p:nvPicPr>
          <p:cNvPr id="3" name="Picture 2"/>
          <p:cNvPicPr>
            <a:picLocks noChangeAspect="1" noChangeArrowheads="1"/>
          </p:cNvPicPr>
          <p:nvPr/>
        </p:nvPicPr>
        <p:blipFill>
          <a:blip r:embed="rId3" cstate="print"/>
          <a:srcRect/>
          <a:stretch>
            <a:fillRect/>
          </a:stretch>
        </p:blipFill>
        <p:spPr bwMode="auto">
          <a:xfrm>
            <a:off x="228600" y="1600200"/>
            <a:ext cx="4584700" cy="2755900"/>
          </a:xfrm>
          <a:prstGeom prst="rect">
            <a:avLst/>
          </a:prstGeom>
          <a:noFill/>
          <a:ln w="9525">
            <a:noFill/>
            <a:miter lim="800000"/>
            <a:headEnd/>
            <a:tailEnd/>
          </a:ln>
          <a:effectLst/>
        </p:spPr>
      </p:pic>
      <p:pic>
        <p:nvPicPr>
          <p:cNvPr id="4" name="Picture 3"/>
          <p:cNvPicPr>
            <a:picLocks noChangeAspect="1" noChangeArrowheads="1"/>
          </p:cNvPicPr>
          <p:nvPr/>
        </p:nvPicPr>
        <p:blipFill>
          <a:blip r:embed="rId4" cstate="print"/>
          <a:srcRect/>
          <a:stretch>
            <a:fillRect/>
          </a:stretch>
        </p:blipFill>
        <p:spPr bwMode="auto">
          <a:xfrm>
            <a:off x="4953000" y="1663700"/>
            <a:ext cx="4584700" cy="2755900"/>
          </a:xfrm>
          <a:prstGeom prst="rect">
            <a:avLst/>
          </a:prstGeom>
          <a:noFill/>
          <a:ln w="9525">
            <a:noFill/>
            <a:miter lim="800000"/>
            <a:headEnd/>
            <a:tailEnd/>
          </a:ln>
          <a:effectLst/>
        </p:spPr>
      </p:pic>
      <p:sp>
        <p:nvSpPr>
          <p:cNvPr id="6" name="TextBox 5"/>
          <p:cNvSpPr txBox="1"/>
          <p:nvPr/>
        </p:nvSpPr>
        <p:spPr>
          <a:xfrm>
            <a:off x="762000" y="4508500"/>
            <a:ext cx="3962400" cy="1663700"/>
          </a:xfrm>
          <a:prstGeom prst="rect">
            <a:avLst/>
          </a:prstGeom>
        </p:spPr>
        <p:txBody>
          <a:bodyPr vert="horz" wrap="square" lIns="0" tIns="0" rIns="0" bIns="0" rtlCol="0">
            <a:noAutofit/>
          </a:bodyPr>
          <a:lstStyle/>
          <a:p>
            <a:r>
              <a:rPr lang="en-US" sz="1200" dirty="0" smtClean="0"/>
              <a:t>2013 Percentages where &gt; 10% Change</a:t>
            </a:r>
          </a:p>
          <a:p>
            <a:r>
              <a:rPr lang="en-US" sz="1200" dirty="0" smtClean="0"/>
              <a:t>Corporate 	1%</a:t>
            </a:r>
          </a:p>
          <a:p>
            <a:r>
              <a:rPr lang="en-US" sz="1200" dirty="0" smtClean="0"/>
              <a:t>Finance	15%</a:t>
            </a:r>
          </a:p>
          <a:p>
            <a:r>
              <a:rPr lang="en-US" sz="1200" dirty="0" smtClean="0"/>
              <a:t>Med./Reg.	</a:t>
            </a:r>
            <a:r>
              <a:rPr lang="en-US" sz="1200" dirty="0"/>
              <a:t>3</a:t>
            </a:r>
            <a:r>
              <a:rPr lang="en-US" sz="1200" dirty="0" smtClean="0"/>
              <a:t>%</a:t>
            </a:r>
          </a:p>
        </p:txBody>
      </p:sp>
      <p:sp>
        <p:nvSpPr>
          <p:cNvPr id="7" name="TextBox 6"/>
          <p:cNvSpPr txBox="1"/>
          <p:nvPr/>
        </p:nvSpPr>
        <p:spPr>
          <a:xfrm>
            <a:off x="5257800" y="4508500"/>
            <a:ext cx="3962400" cy="1663700"/>
          </a:xfrm>
          <a:prstGeom prst="rect">
            <a:avLst/>
          </a:prstGeom>
        </p:spPr>
        <p:txBody>
          <a:bodyPr vert="horz" wrap="square" lIns="0" tIns="0" rIns="0" bIns="0" rtlCol="0">
            <a:noAutofit/>
          </a:bodyPr>
          <a:lstStyle/>
          <a:p>
            <a:r>
              <a:rPr lang="en-US" sz="1200" dirty="0" smtClean="0"/>
              <a:t>2013 Percentages where &gt; 10% Change</a:t>
            </a:r>
          </a:p>
          <a:p>
            <a:r>
              <a:rPr lang="en-US" sz="1200" dirty="0" smtClean="0"/>
              <a:t>Finance 	13%</a:t>
            </a:r>
          </a:p>
          <a:p>
            <a:r>
              <a:rPr lang="en-US" sz="1200" dirty="0" smtClean="0"/>
              <a:t>HR	3%</a:t>
            </a:r>
          </a:p>
          <a:p>
            <a:r>
              <a:rPr lang="en-US" sz="1200" dirty="0" smtClean="0"/>
              <a:t>Legal/Law	3%</a:t>
            </a:r>
          </a:p>
          <a:p>
            <a:r>
              <a:rPr lang="en-US" sz="1200" dirty="0" smtClean="0"/>
              <a:t>R&amp;D	23%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702" name="Rectangle 14"/>
          <p:cNvSpPr>
            <a:spLocks noGrp="1" noChangeArrowheads="1"/>
          </p:cNvSpPr>
          <p:nvPr>
            <p:ph type="title"/>
            <p:custDataLst>
              <p:tags r:id="rId1"/>
            </p:custDataLst>
          </p:nvPr>
        </p:nvSpPr>
        <p:spPr/>
        <p:txBody>
          <a:bodyPr/>
          <a:lstStyle/>
          <a:p>
            <a:r>
              <a:rPr lang="en-US" dirty="0" smtClean="0"/>
              <a:t>Table of Contents</a:t>
            </a:r>
            <a:endParaRPr lang="en-US" dirty="0"/>
          </a:p>
        </p:txBody>
      </p:sp>
      <p:sp>
        <p:nvSpPr>
          <p:cNvPr id="242703" name="Rectangle 15"/>
          <p:cNvSpPr>
            <a:spLocks noGrp="1" noChangeArrowheads="1"/>
          </p:cNvSpPr>
          <p:nvPr>
            <p:ph type="body" sz="quarter" idx="10"/>
            <p:custDataLst>
              <p:tags r:id="rId2"/>
            </p:custDataLst>
          </p:nvPr>
        </p:nvSpPr>
        <p:spPr/>
        <p:txBody>
          <a:bodyPr vert="horz" lIns="0" tIns="0" rIns="0" bIns="0" rtlCol="0">
            <a:noAutofit/>
          </a:bodyPr>
          <a:lstStyle/>
          <a:p>
            <a:r>
              <a:rPr lang="en-US" dirty="0" smtClean="0"/>
              <a:t>2014 Survey Demographics	</a:t>
            </a:r>
          </a:p>
          <a:p>
            <a:r>
              <a:rPr lang="en-US" dirty="0" smtClean="0"/>
              <a:t>Executive Summary</a:t>
            </a:r>
          </a:p>
          <a:p>
            <a:r>
              <a:rPr lang="en-US" dirty="0"/>
              <a:t>Key </a:t>
            </a:r>
            <a:r>
              <a:rPr lang="en-US" dirty="0" smtClean="0"/>
              <a:t>Findings and Summary Metrics</a:t>
            </a:r>
            <a:endParaRPr lang="en-US" dirty="0"/>
          </a:p>
          <a:p>
            <a:r>
              <a:rPr lang="en-US" dirty="0" smtClean="0"/>
              <a:t>Detailed Category Review</a:t>
            </a:r>
          </a:p>
          <a:p>
            <a:r>
              <a:rPr lang="en-US" dirty="0" smtClean="0"/>
              <a:t>Gartner Database Demographics - $2B+ Companies</a:t>
            </a:r>
          </a:p>
        </p:txBody>
      </p:sp>
    </p:spTree>
    <p:extLst>
      <p:ext uri="{BB962C8B-B14F-4D97-AF65-F5344CB8AC3E}">
        <p14:creationId xmlns:p14="http://schemas.microsoft.com/office/powerpoint/2010/main" val="3793048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Spend: Capital and Operating as % of Overall Revenue and Operating Expense</a:t>
            </a:r>
            <a:endParaRPr lang="en-US" dirty="0"/>
          </a:p>
        </p:txBody>
      </p:sp>
      <p:graphicFrame>
        <p:nvGraphicFramePr>
          <p:cNvPr id="4" name="Chart 3"/>
          <p:cNvGraphicFramePr/>
          <p:nvPr/>
        </p:nvGraphicFramePr>
        <p:xfrm>
          <a:off x="914400" y="1295400"/>
          <a:ext cx="8001000" cy="4572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Spend: Trend - Capital and Operating as % of Revenue</a:t>
            </a:r>
            <a:endParaRPr lang="en-US" dirty="0"/>
          </a:p>
        </p:txBody>
      </p:sp>
      <p:graphicFrame>
        <p:nvGraphicFramePr>
          <p:cNvPr id="5" name="Table 4"/>
          <p:cNvGraphicFramePr>
            <a:graphicFrameLocks noGrp="1"/>
          </p:cNvGraphicFramePr>
          <p:nvPr/>
        </p:nvGraphicFramePr>
        <p:xfrm>
          <a:off x="990600" y="1828800"/>
          <a:ext cx="7391400" cy="2362200"/>
        </p:xfrm>
        <a:graphic>
          <a:graphicData uri="http://schemas.openxmlformats.org/drawingml/2006/table">
            <a:tbl>
              <a:tblPr firstRow="1" bandRow="1">
                <a:tableStyleId>{3B4B98B0-60AC-42C2-AFA5-B58CD77FA1E5}</a:tableStyleId>
              </a:tblPr>
              <a:tblGrid>
                <a:gridCol w="1600200"/>
                <a:gridCol w="990600"/>
                <a:gridCol w="1219200"/>
                <a:gridCol w="1219200"/>
                <a:gridCol w="1130300"/>
                <a:gridCol w="1231900"/>
              </a:tblGrid>
              <a:tr h="472440">
                <a:tc gridSpan="5">
                  <a:txBody>
                    <a:bodyPr/>
                    <a:lstStyle/>
                    <a:p>
                      <a:pPr algn="ctr"/>
                      <a:r>
                        <a:rPr lang="en-US" dirty="0" smtClean="0"/>
                        <a:t>IT</a:t>
                      </a:r>
                      <a:r>
                        <a:rPr lang="en-US" baseline="0" dirty="0" smtClean="0"/>
                        <a:t> Spending % of Revenue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pPr algn="ctr"/>
                      <a:endParaRPr lang="en-US" dirty="0"/>
                    </a:p>
                  </a:txBody>
                  <a:tcPr/>
                </a:tc>
              </a:tr>
              <a:tr h="472440">
                <a:tc>
                  <a:txBody>
                    <a:bodyPr/>
                    <a:lstStyle/>
                    <a:p>
                      <a:endParaRPr lang="en-US" dirty="0"/>
                    </a:p>
                  </a:txBody>
                  <a:tcPr/>
                </a:tc>
                <a:tc>
                  <a:txBody>
                    <a:bodyPr/>
                    <a:lstStyle/>
                    <a:p>
                      <a:r>
                        <a:rPr lang="en-US" dirty="0" smtClean="0"/>
                        <a:t>2010</a:t>
                      </a:r>
                      <a:endParaRPr lang="en-US" dirty="0"/>
                    </a:p>
                  </a:txBody>
                  <a:tcPr/>
                </a:tc>
                <a:tc>
                  <a:txBody>
                    <a:bodyPr/>
                    <a:lstStyle/>
                    <a:p>
                      <a:r>
                        <a:rPr lang="en-US" dirty="0" smtClean="0"/>
                        <a:t>2011</a:t>
                      </a:r>
                      <a:endParaRPr lang="en-US" dirty="0"/>
                    </a:p>
                  </a:txBody>
                  <a:tcPr/>
                </a:tc>
                <a:tc>
                  <a:txBody>
                    <a:bodyPr/>
                    <a:lstStyle/>
                    <a:p>
                      <a:r>
                        <a:rPr lang="en-US" dirty="0" smtClean="0"/>
                        <a:t>2012</a:t>
                      </a:r>
                      <a:endParaRPr lang="en-US" dirty="0"/>
                    </a:p>
                  </a:txBody>
                  <a:tcPr/>
                </a:tc>
                <a:tc>
                  <a:txBody>
                    <a:bodyPr/>
                    <a:lstStyle/>
                    <a:p>
                      <a:r>
                        <a:rPr lang="en-US" dirty="0" smtClean="0"/>
                        <a:t>2013</a:t>
                      </a:r>
                      <a:endParaRPr lang="en-US" dirty="0"/>
                    </a:p>
                  </a:txBody>
                  <a:tcPr/>
                </a:tc>
                <a:tc>
                  <a:txBody>
                    <a:bodyPr/>
                    <a:lstStyle/>
                    <a:p>
                      <a:r>
                        <a:rPr lang="en-US" dirty="0" smtClean="0"/>
                        <a:t>2014</a:t>
                      </a:r>
                      <a:endParaRPr lang="en-US" dirty="0"/>
                    </a:p>
                  </a:txBody>
                  <a:tcPr/>
                </a:tc>
              </a:tr>
              <a:tr h="472440">
                <a:tc>
                  <a:txBody>
                    <a:bodyPr/>
                    <a:lstStyle/>
                    <a:p>
                      <a:r>
                        <a:rPr lang="en-US" dirty="0" smtClean="0"/>
                        <a:t>Global</a:t>
                      </a:r>
                      <a:endParaRPr lang="en-US" dirty="0"/>
                    </a:p>
                  </a:txBody>
                  <a:tcPr/>
                </a:tc>
                <a:tc>
                  <a:txBody>
                    <a:bodyPr/>
                    <a:lstStyle/>
                    <a:p>
                      <a:r>
                        <a:rPr lang="en-US" dirty="0" smtClean="0"/>
                        <a:t>3.1%</a:t>
                      </a:r>
                      <a:endParaRPr lang="en-US" dirty="0"/>
                    </a:p>
                  </a:txBody>
                  <a:tcPr/>
                </a:tc>
                <a:tc>
                  <a:txBody>
                    <a:bodyPr/>
                    <a:lstStyle/>
                    <a:p>
                      <a:r>
                        <a:rPr lang="en-US" dirty="0" smtClean="0"/>
                        <a:t>2.8%</a:t>
                      </a:r>
                      <a:endParaRPr lang="en-US" dirty="0"/>
                    </a:p>
                  </a:txBody>
                  <a:tcPr/>
                </a:tc>
                <a:tc>
                  <a:txBody>
                    <a:bodyPr/>
                    <a:lstStyle/>
                    <a:p>
                      <a:r>
                        <a:rPr lang="en-US" dirty="0" smtClean="0"/>
                        <a:t>3.3%</a:t>
                      </a:r>
                      <a:endParaRPr lang="en-US" dirty="0"/>
                    </a:p>
                  </a:txBody>
                  <a:tcPr/>
                </a:tc>
                <a:tc>
                  <a:txBody>
                    <a:bodyPr/>
                    <a:lstStyle/>
                    <a:p>
                      <a:r>
                        <a:rPr lang="en-US" dirty="0" smtClean="0"/>
                        <a:t>3.6%</a:t>
                      </a:r>
                      <a:endParaRPr lang="en-US" dirty="0"/>
                    </a:p>
                  </a:txBody>
                  <a:tcPr/>
                </a:tc>
                <a:tc>
                  <a:txBody>
                    <a:bodyPr/>
                    <a:lstStyle/>
                    <a:p>
                      <a:r>
                        <a:rPr lang="en-US" dirty="0" smtClean="0"/>
                        <a:t>3.7%</a:t>
                      </a:r>
                      <a:endParaRPr lang="en-US" dirty="0"/>
                    </a:p>
                  </a:txBody>
                  <a:tcPr/>
                </a:tc>
              </a:tr>
              <a:tr h="472440">
                <a:tc>
                  <a:txBody>
                    <a:bodyPr/>
                    <a:lstStyle/>
                    <a:p>
                      <a:r>
                        <a:rPr lang="en-US" dirty="0" smtClean="0"/>
                        <a:t>US Only</a:t>
                      </a:r>
                      <a:endParaRPr lang="en-US" dirty="0"/>
                    </a:p>
                  </a:txBody>
                  <a:tcPr/>
                </a:tc>
                <a:tc>
                  <a:txBody>
                    <a:bodyPr/>
                    <a:lstStyle/>
                    <a:p>
                      <a:r>
                        <a:rPr lang="en-US" dirty="0" smtClean="0"/>
                        <a:t>3.9%</a:t>
                      </a:r>
                      <a:endParaRPr lang="en-US" dirty="0"/>
                    </a:p>
                  </a:txBody>
                  <a:tcPr/>
                </a:tc>
                <a:tc>
                  <a:txBody>
                    <a:bodyPr/>
                    <a:lstStyle/>
                    <a:p>
                      <a:r>
                        <a:rPr lang="en-US" dirty="0" smtClean="0"/>
                        <a:t>3.0%</a:t>
                      </a:r>
                      <a:endParaRPr lang="en-US" dirty="0"/>
                    </a:p>
                  </a:txBody>
                  <a:tcPr/>
                </a:tc>
                <a:tc>
                  <a:txBody>
                    <a:bodyPr/>
                    <a:lstStyle/>
                    <a:p>
                      <a:r>
                        <a:rPr lang="en-US" dirty="0" smtClean="0"/>
                        <a:t>3.6%</a:t>
                      </a:r>
                      <a:endParaRPr lang="en-US" dirty="0"/>
                    </a:p>
                  </a:txBody>
                  <a:tcPr/>
                </a:tc>
                <a:tc>
                  <a:txBody>
                    <a:bodyPr/>
                    <a:lstStyle/>
                    <a:p>
                      <a:r>
                        <a:rPr lang="en-US" dirty="0" smtClean="0"/>
                        <a:t>3.4%</a:t>
                      </a:r>
                      <a:endParaRPr lang="en-US" dirty="0"/>
                    </a:p>
                  </a:txBody>
                  <a:tcPr/>
                </a:tc>
                <a:tc>
                  <a:txBody>
                    <a:bodyPr/>
                    <a:lstStyle/>
                    <a:p>
                      <a:r>
                        <a:rPr lang="en-US" dirty="0" smtClean="0"/>
                        <a:t>3.3%</a:t>
                      </a:r>
                      <a:endParaRPr lang="en-US" dirty="0"/>
                    </a:p>
                  </a:txBody>
                  <a:tcPr/>
                </a:tc>
              </a:tr>
              <a:tr h="472440">
                <a:tc>
                  <a:txBody>
                    <a:bodyPr/>
                    <a:lstStyle/>
                    <a:p>
                      <a:r>
                        <a:rPr lang="en-US" dirty="0" smtClean="0"/>
                        <a:t>Gartner Avg.</a:t>
                      </a:r>
                      <a:endParaRPr lang="en-US" dirty="0"/>
                    </a:p>
                  </a:txBody>
                  <a:tcPr/>
                </a:tc>
                <a:tc>
                  <a:txBody>
                    <a:bodyPr/>
                    <a:lstStyle/>
                    <a:p>
                      <a:r>
                        <a:rPr lang="en-US" dirty="0" smtClean="0"/>
                        <a:t>3.4%</a:t>
                      </a:r>
                      <a:endParaRPr lang="en-US" dirty="0"/>
                    </a:p>
                  </a:txBody>
                  <a:tcPr/>
                </a:tc>
                <a:tc>
                  <a:txBody>
                    <a:bodyPr/>
                    <a:lstStyle/>
                    <a:p>
                      <a:r>
                        <a:rPr lang="en-US" dirty="0" smtClean="0"/>
                        <a:t>3.2%</a:t>
                      </a:r>
                      <a:endParaRPr lang="en-US" dirty="0"/>
                    </a:p>
                  </a:txBody>
                  <a:tcPr/>
                </a:tc>
                <a:tc>
                  <a:txBody>
                    <a:bodyPr/>
                    <a:lstStyle/>
                    <a:p>
                      <a:r>
                        <a:rPr lang="en-US" dirty="0" smtClean="0"/>
                        <a:t>3.3%</a:t>
                      </a:r>
                      <a:endParaRPr lang="en-US" dirty="0"/>
                    </a:p>
                  </a:txBody>
                  <a:tcPr/>
                </a:tc>
                <a:tc>
                  <a:txBody>
                    <a:bodyPr/>
                    <a:lstStyle/>
                    <a:p>
                      <a:r>
                        <a:rPr lang="en-US" dirty="0" smtClean="0"/>
                        <a:t>3.0%</a:t>
                      </a:r>
                      <a:endParaRPr lang="en-US" dirty="0"/>
                    </a:p>
                  </a:txBody>
                  <a:tcPr/>
                </a:tc>
                <a:tc>
                  <a:txBody>
                    <a:bodyPr/>
                    <a:lstStyle/>
                    <a:p>
                      <a:r>
                        <a:rPr lang="en-US" dirty="0" smtClean="0"/>
                        <a:t>3.2%</a:t>
                      </a:r>
                      <a:endParaRPr lang="en-US" dirty="0"/>
                    </a:p>
                  </a:txBody>
                  <a:tcPr/>
                </a:tc>
              </a:tr>
            </a:tbl>
          </a:graphicData>
        </a:graphic>
      </p:graphicFrame>
      <p:sp>
        <p:nvSpPr>
          <p:cNvPr id="6" name="TextBox 5"/>
          <p:cNvSpPr txBox="1"/>
          <p:nvPr/>
        </p:nvSpPr>
        <p:spPr>
          <a:xfrm>
            <a:off x="5410200" y="5715000"/>
            <a:ext cx="4038600" cy="609600"/>
          </a:xfrm>
          <a:prstGeom prst="rect">
            <a:avLst/>
          </a:prstGeom>
        </p:spPr>
        <p:txBody>
          <a:bodyPr vert="horz" wrap="square" lIns="0" tIns="0" rIns="0" bIns="0" rtlCol="0">
            <a:noAutofit/>
          </a:bodyPr>
          <a:lstStyle/>
          <a:p>
            <a:r>
              <a:rPr lang="en-US" sz="1400" dirty="0" smtClean="0"/>
              <a:t>Gartner Averages are derived from 726 enterprises with revenue above $2 billion per year</a:t>
            </a:r>
            <a:endParaRPr lang="en-US" sz="1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Spend: Expected Changes</a:t>
            </a:r>
            <a:endParaRPr lang="en-US" dirty="0"/>
          </a:p>
        </p:txBody>
      </p:sp>
      <p:graphicFrame>
        <p:nvGraphicFramePr>
          <p:cNvPr id="5" name="Chart 4"/>
          <p:cNvGraphicFramePr/>
          <p:nvPr/>
        </p:nvGraphicFramePr>
        <p:xfrm>
          <a:off x="228600" y="12192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4800600" y="2971800"/>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Spend: IT Operating Expense and Capital as % of Company Operating Expense</a:t>
            </a:r>
            <a:endParaRPr lang="en-US" dirty="0"/>
          </a:p>
        </p:txBody>
      </p:sp>
      <p:graphicFrame>
        <p:nvGraphicFramePr>
          <p:cNvPr id="4" name="Chart 3"/>
          <p:cNvGraphicFramePr/>
          <p:nvPr/>
        </p:nvGraphicFramePr>
        <p:xfrm>
          <a:off x="838200" y="1371600"/>
          <a:ext cx="8534400" cy="4572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Spend: IT Operating Expense and Capital as % of Revenue</a:t>
            </a:r>
            <a:endParaRPr lang="en-US" dirty="0"/>
          </a:p>
        </p:txBody>
      </p:sp>
      <p:graphicFrame>
        <p:nvGraphicFramePr>
          <p:cNvPr id="5" name="Chart 4"/>
          <p:cNvGraphicFramePr/>
          <p:nvPr/>
        </p:nvGraphicFramePr>
        <p:xfrm>
          <a:off x="1219200" y="1447800"/>
          <a:ext cx="7391400" cy="4191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Spend: Capital vs. Operating Expense </a:t>
            </a:r>
            <a:endParaRPr lang="en-US" dirty="0"/>
          </a:p>
        </p:txBody>
      </p:sp>
      <p:graphicFrame>
        <p:nvGraphicFramePr>
          <p:cNvPr id="5" name="Chart 4"/>
          <p:cNvGraphicFramePr/>
          <p:nvPr/>
        </p:nvGraphicFramePr>
        <p:xfrm>
          <a:off x="685800" y="1295400"/>
          <a:ext cx="8458200" cy="4495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Spend: Per Company Employee</a:t>
            </a:r>
            <a:endParaRPr lang="en-US" dirty="0"/>
          </a:p>
        </p:txBody>
      </p:sp>
      <p:graphicFrame>
        <p:nvGraphicFramePr>
          <p:cNvPr id="6" name="Chart 5"/>
          <p:cNvGraphicFramePr/>
          <p:nvPr/>
        </p:nvGraphicFramePr>
        <p:xfrm>
          <a:off x="3048000" y="3886200"/>
          <a:ext cx="4267200" cy="2590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nvGraphicFramePr>
        <p:xfrm>
          <a:off x="4625974" y="1295400"/>
          <a:ext cx="489585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p:nvPr/>
        </p:nvGraphicFramePr>
        <p:xfrm>
          <a:off x="228600" y="1295400"/>
          <a:ext cx="4572001" cy="25908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Spend: Outsourcing</a:t>
            </a:r>
            <a:endParaRPr lang="en-US" dirty="0"/>
          </a:p>
        </p:txBody>
      </p:sp>
      <p:graphicFrame>
        <p:nvGraphicFramePr>
          <p:cNvPr id="5" name="Chart 4"/>
          <p:cNvGraphicFramePr/>
          <p:nvPr/>
        </p:nvGraphicFramePr>
        <p:xfrm>
          <a:off x="1295400" y="1371600"/>
          <a:ext cx="70866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2362200" y="5943600"/>
            <a:ext cx="7086600" cy="381000"/>
          </a:xfrm>
          <a:prstGeom prst="rect">
            <a:avLst/>
          </a:prstGeom>
        </p:spPr>
        <p:txBody>
          <a:bodyPr vert="horz" wrap="square" lIns="0" tIns="0" rIns="0" bIns="0" rtlCol="0">
            <a:noAutofit/>
          </a:bodyPr>
          <a:lstStyle/>
          <a:p>
            <a:r>
              <a:rPr lang="en-US" sz="1400" dirty="0" smtClean="0"/>
              <a:t>** Gartner does not separate Managed Services from Transmission in its database</a:t>
            </a:r>
            <a:endParaRPr lang="en-US" sz="1400" dirty="0"/>
          </a:p>
        </p:txBody>
      </p:sp>
      <p:sp>
        <p:nvSpPr>
          <p:cNvPr id="6" name="TextBox 5"/>
          <p:cNvSpPr txBox="1"/>
          <p:nvPr/>
        </p:nvSpPr>
        <p:spPr>
          <a:xfrm>
            <a:off x="7086600" y="5105400"/>
            <a:ext cx="533400" cy="152400"/>
          </a:xfrm>
          <a:prstGeom prst="rect">
            <a:avLst/>
          </a:prstGeom>
        </p:spPr>
        <p:txBody>
          <a:bodyPr vert="horz" wrap="square" lIns="0" tIns="0" rIns="0" bIns="0" rtlCol="0">
            <a:noAutofit/>
          </a:bodyPr>
          <a:lstStyle/>
          <a:p>
            <a:r>
              <a:rPr lang="en-US" dirty="0" smtClean="0"/>
              <a:t>**</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spid="_x0000_s8194" name="think-cell Slide" r:id="rId5" imgW="270" imgH="270" progId="TCLayout.ActiveDocument.1">
                  <p:embed/>
                </p:oleObj>
              </mc:Choice>
              <mc:Fallback>
                <p:oleObj name="think-cell Slide" r:id="rId5" imgW="270" imgH="270" progId="TCLayout.ActiveDocument.1">
                  <p:embed/>
                  <p:pic>
                    <p:nvPicPr>
                      <p:cNvPr id="0" name="Picture 1"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7172" name="Picture 4"/>
          <p:cNvPicPr>
            <a:picLocks noChangeAspect="1" noChangeArrowheads="1"/>
          </p:cNvPicPr>
          <p:nvPr/>
        </p:nvPicPr>
        <p:blipFill>
          <a:blip r:embed="rId7" cstate="print"/>
          <a:srcRect/>
          <a:stretch>
            <a:fillRect/>
          </a:stretch>
        </p:blipFill>
        <p:spPr bwMode="auto">
          <a:xfrm>
            <a:off x="4357036" y="3048000"/>
            <a:ext cx="5091764" cy="306070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t>IT Spend: Budget Distributions</a:t>
            </a:r>
            <a:endParaRPr lang="en-US" dirty="0"/>
          </a:p>
        </p:txBody>
      </p:sp>
      <p:pic>
        <p:nvPicPr>
          <p:cNvPr id="7171" name="Picture 3"/>
          <p:cNvPicPr>
            <a:picLocks noChangeAspect="1" noChangeArrowheads="1"/>
          </p:cNvPicPr>
          <p:nvPr/>
        </p:nvPicPr>
        <p:blipFill>
          <a:blip r:embed="rId8" cstate="print"/>
          <a:srcRect/>
          <a:stretch>
            <a:fillRect/>
          </a:stretch>
        </p:blipFill>
        <p:spPr bwMode="auto">
          <a:xfrm>
            <a:off x="304799" y="1219200"/>
            <a:ext cx="4828229" cy="2895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Metrics: Age of Applications and Hosting Model - Definitions</a:t>
            </a:r>
            <a:endParaRPr lang="en-US" dirty="0"/>
          </a:p>
        </p:txBody>
      </p:sp>
      <p:sp>
        <p:nvSpPr>
          <p:cNvPr id="3" name="Text Placeholder 2"/>
          <p:cNvSpPr>
            <a:spLocks noGrp="1"/>
          </p:cNvSpPr>
          <p:nvPr>
            <p:ph type="body" sz="quarter" idx="10"/>
          </p:nvPr>
        </p:nvSpPr>
        <p:spPr>
          <a:xfrm>
            <a:off x="381000" y="1177925"/>
            <a:ext cx="9147175" cy="4537075"/>
          </a:xfrm>
        </p:spPr>
        <p:txBody>
          <a:bodyPr/>
          <a:lstStyle/>
          <a:p>
            <a:pPr marL="347663" indent="-347663">
              <a:buFont typeface="Wingdings" pitchFamily="2" charset="2"/>
              <a:buChar char="q"/>
            </a:pPr>
            <a:r>
              <a:rPr lang="en-US" dirty="0" smtClean="0"/>
              <a:t>The age of the applications in use was determined by the point in time the application was first developed or substantially re-engineered.</a:t>
            </a:r>
          </a:p>
          <a:p>
            <a:pPr marL="347663" indent="-347663">
              <a:buFont typeface="Wingdings" pitchFamily="2" charset="2"/>
              <a:buChar char="q"/>
            </a:pPr>
            <a:r>
              <a:rPr lang="en-US" dirty="0" smtClean="0"/>
              <a:t>The hosting models are defined as:</a:t>
            </a:r>
          </a:p>
          <a:p>
            <a:pPr marL="527663" lvl="1" indent="-347663"/>
            <a:r>
              <a:rPr lang="en-US" dirty="0" smtClean="0"/>
              <a:t>Internal: 	Company owned or outsourced data centers where the company has some or complete control over the environment itself and how it’s managed.</a:t>
            </a:r>
          </a:p>
          <a:p>
            <a:pPr marL="527663" lvl="1" indent="-347663"/>
            <a:r>
              <a:rPr lang="en-US" dirty="0" smtClean="0"/>
              <a:t>Cloud: 	Company developed applications are run on vendor provided platforms that are charged based on a choice of standard  configurations.</a:t>
            </a:r>
          </a:p>
          <a:p>
            <a:pPr marL="527663" lvl="1" indent="-347663"/>
            <a:r>
              <a:rPr lang="en-US" dirty="0" smtClean="0"/>
              <a:t>SaaS:	A software subscription model where vendor provided software is hosted and delivered via the internet.  Hardware and software maintenance costs are borne by the vendor.</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t>2014 Survey Demographics</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Metrics: Age of Applications and Hosting Model</a:t>
            </a:r>
            <a:endParaRPr lang="en-US" dirty="0"/>
          </a:p>
        </p:txBody>
      </p:sp>
      <p:sp>
        <p:nvSpPr>
          <p:cNvPr id="7" name="TextBox 6"/>
          <p:cNvSpPr txBox="1"/>
          <p:nvPr/>
        </p:nvSpPr>
        <p:spPr>
          <a:xfrm>
            <a:off x="2895600" y="6172200"/>
            <a:ext cx="3657600" cy="228600"/>
          </a:xfrm>
          <a:prstGeom prst="rect">
            <a:avLst/>
          </a:prstGeom>
        </p:spPr>
        <p:txBody>
          <a:bodyPr vert="horz" wrap="square" lIns="0" tIns="0" rIns="0" bIns="0" rtlCol="0">
            <a:noAutofit/>
          </a:bodyPr>
          <a:lstStyle/>
          <a:p>
            <a:r>
              <a:rPr lang="en-US" sz="1200" dirty="0" smtClean="0"/>
              <a:t>Note: Gartner does not currently  track these metrics</a:t>
            </a:r>
            <a:endParaRPr lang="en-US" sz="1200" dirty="0"/>
          </a:p>
        </p:txBody>
      </p:sp>
      <p:graphicFrame>
        <p:nvGraphicFramePr>
          <p:cNvPr id="11" name="Chart 10"/>
          <p:cNvGraphicFramePr/>
          <p:nvPr/>
        </p:nvGraphicFramePr>
        <p:xfrm>
          <a:off x="381000" y="11430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p:nvPr/>
        </p:nvGraphicFramePr>
        <p:xfrm>
          <a:off x="4953000" y="11430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p:cNvGraphicFramePr/>
          <p:nvPr/>
        </p:nvGraphicFramePr>
        <p:xfrm>
          <a:off x="381000" y="3657600"/>
          <a:ext cx="45720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Chart 13"/>
          <p:cNvGraphicFramePr/>
          <p:nvPr/>
        </p:nvGraphicFramePr>
        <p:xfrm>
          <a:off x="4953000" y="3657600"/>
          <a:ext cx="4572000" cy="274320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Policies: Social Networks</a:t>
            </a:r>
            <a:endParaRPr lang="en-US" dirty="0"/>
          </a:p>
        </p:txBody>
      </p:sp>
      <p:sp>
        <p:nvSpPr>
          <p:cNvPr id="6" name="TextBox 5"/>
          <p:cNvSpPr txBox="1"/>
          <p:nvPr/>
        </p:nvSpPr>
        <p:spPr>
          <a:xfrm>
            <a:off x="6172200" y="5486400"/>
            <a:ext cx="3657600" cy="228600"/>
          </a:xfrm>
          <a:prstGeom prst="rect">
            <a:avLst/>
          </a:prstGeom>
        </p:spPr>
        <p:txBody>
          <a:bodyPr vert="horz" wrap="square" lIns="0" tIns="0" rIns="0" bIns="0" rtlCol="0">
            <a:noAutofit/>
          </a:bodyPr>
          <a:lstStyle/>
          <a:p>
            <a:r>
              <a:rPr lang="en-US" sz="1100" b="1" dirty="0" smtClean="0"/>
              <a:t>Note: Gartner does not currently  track these metrics</a:t>
            </a:r>
            <a:endParaRPr lang="en-US" sz="1100" b="1" dirty="0"/>
          </a:p>
        </p:txBody>
      </p:sp>
      <p:graphicFrame>
        <p:nvGraphicFramePr>
          <p:cNvPr id="8" name="Chart 7"/>
          <p:cNvGraphicFramePr/>
          <p:nvPr/>
        </p:nvGraphicFramePr>
        <p:xfrm>
          <a:off x="2514600" y="37338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p:nvPr/>
        </p:nvGraphicFramePr>
        <p:xfrm>
          <a:off x="381000" y="11430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p:nvPr/>
        </p:nvGraphicFramePr>
        <p:xfrm>
          <a:off x="5410200" y="1143000"/>
          <a:ext cx="3981450" cy="27432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Initiatives: Product Serialization &amp; e-Pedigree</a:t>
            </a:r>
            <a:endParaRPr lang="en-US" dirty="0"/>
          </a:p>
        </p:txBody>
      </p:sp>
      <p:sp>
        <p:nvSpPr>
          <p:cNvPr id="5" name="TextBox 4"/>
          <p:cNvSpPr txBox="1"/>
          <p:nvPr/>
        </p:nvSpPr>
        <p:spPr>
          <a:xfrm>
            <a:off x="2895600" y="6172200"/>
            <a:ext cx="3657600" cy="228600"/>
          </a:xfrm>
          <a:prstGeom prst="rect">
            <a:avLst/>
          </a:prstGeom>
        </p:spPr>
        <p:txBody>
          <a:bodyPr vert="horz" wrap="square" lIns="0" tIns="0" rIns="0" bIns="0" rtlCol="0">
            <a:noAutofit/>
          </a:bodyPr>
          <a:lstStyle/>
          <a:p>
            <a:r>
              <a:rPr lang="en-US" sz="1200" dirty="0" smtClean="0"/>
              <a:t>Note: Gartner does not currently  track these metrics</a:t>
            </a:r>
            <a:endParaRPr lang="en-US" sz="1200" dirty="0"/>
          </a:p>
        </p:txBody>
      </p:sp>
      <p:graphicFrame>
        <p:nvGraphicFramePr>
          <p:cNvPr id="6" name="Chart 5"/>
          <p:cNvGraphicFramePr/>
          <p:nvPr/>
        </p:nvGraphicFramePr>
        <p:xfrm>
          <a:off x="377825" y="1524000"/>
          <a:ext cx="4194175"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nvGraphicFramePr>
        <p:xfrm>
          <a:off x="4572000" y="1524000"/>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Initiatives: Business Strategies</a:t>
            </a:r>
            <a:endParaRPr lang="en-US" dirty="0"/>
          </a:p>
        </p:txBody>
      </p:sp>
      <p:graphicFrame>
        <p:nvGraphicFramePr>
          <p:cNvPr id="5" name="Table 4"/>
          <p:cNvGraphicFramePr>
            <a:graphicFrameLocks noGrp="1"/>
          </p:cNvGraphicFramePr>
          <p:nvPr/>
        </p:nvGraphicFramePr>
        <p:xfrm>
          <a:off x="609600" y="1227666"/>
          <a:ext cx="8686800" cy="4348480"/>
        </p:xfrm>
        <a:graphic>
          <a:graphicData uri="http://schemas.openxmlformats.org/drawingml/2006/table">
            <a:tbl>
              <a:tblPr firstRow="1" bandRow="1">
                <a:tableStyleId>{3B4B98B0-60AC-42C2-AFA5-B58CD77FA1E5}</a:tableStyleId>
              </a:tblPr>
              <a:tblGrid>
                <a:gridCol w="5100507"/>
                <a:gridCol w="1593908"/>
                <a:gridCol w="1992385"/>
              </a:tblGrid>
              <a:tr h="370840">
                <a:tc>
                  <a:txBody>
                    <a:bodyPr/>
                    <a:lstStyle/>
                    <a:p>
                      <a:r>
                        <a:rPr lang="en-US" dirty="0" smtClean="0"/>
                        <a:t>Strategy</a:t>
                      </a:r>
                      <a:endParaRPr lang="en-US" dirty="0"/>
                    </a:p>
                  </a:txBody>
                  <a:tcPr anchor="ctr"/>
                </a:tc>
                <a:tc>
                  <a:txBody>
                    <a:bodyPr/>
                    <a:lstStyle/>
                    <a:p>
                      <a:pPr algn="ctr"/>
                      <a:r>
                        <a:rPr lang="en-US" dirty="0" smtClean="0"/>
                        <a:t>PISA 2014 Ranking</a:t>
                      </a:r>
                      <a:endParaRPr lang="en-US" dirty="0"/>
                    </a:p>
                  </a:txBody>
                  <a:tcPr/>
                </a:tc>
                <a:tc>
                  <a:txBody>
                    <a:bodyPr/>
                    <a:lstStyle/>
                    <a:p>
                      <a:pPr algn="ctr"/>
                      <a:r>
                        <a:rPr lang="en-US" dirty="0" smtClean="0"/>
                        <a:t>PISA 2013 Ranking</a:t>
                      </a:r>
                      <a:endParaRPr lang="en-US" dirty="0"/>
                    </a:p>
                  </a:txBody>
                  <a:tcPr/>
                </a:tc>
              </a:tr>
              <a:tr h="370840">
                <a:tc>
                  <a:txBody>
                    <a:bodyPr/>
                    <a:lstStyle/>
                    <a:p>
                      <a:pPr algn="l" fontAlgn="ctr"/>
                      <a:r>
                        <a:rPr lang="en-US" sz="1800" b="0" i="0" u="none" strike="noStrike" dirty="0">
                          <a:solidFill>
                            <a:srgbClr val="000000"/>
                          </a:solidFill>
                          <a:latin typeface="Arial"/>
                        </a:rPr>
                        <a:t>Increasing enterprise growth</a:t>
                      </a:r>
                    </a:p>
                  </a:txBody>
                  <a:tcPr marL="0" marR="0" marT="0" marB="0" anchor="ctr"/>
                </a:tc>
                <a:tc>
                  <a:txBody>
                    <a:bodyPr/>
                    <a:lstStyle/>
                    <a:p>
                      <a:pPr algn="ctr"/>
                      <a:r>
                        <a:rPr lang="en-US" dirty="0" smtClean="0"/>
                        <a:t>1</a:t>
                      </a:r>
                      <a:endParaRPr lang="en-US" dirty="0"/>
                    </a:p>
                  </a:txBody>
                  <a:tcPr/>
                </a:tc>
                <a:tc>
                  <a:txBody>
                    <a:bodyPr/>
                    <a:lstStyle/>
                    <a:p>
                      <a:pPr algn="ctr" fontAlgn="ctr"/>
                      <a:r>
                        <a:rPr lang="en-US" sz="2000" b="0" i="0" u="none" strike="noStrike">
                          <a:solidFill>
                            <a:srgbClr val="000000"/>
                          </a:solidFill>
                          <a:latin typeface="Arial"/>
                        </a:rPr>
                        <a:t>1</a:t>
                      </a:r>
                    </a:p>
                  </a:txBody>
                  <a:tcPr marL="0" marR="0" marT="0" marB="0" anchor="ctr"/>
                </a:tc>
              </a:tr>
              <a:tr h="370840">
                <a:tc>
                  <a:txBody>
                    <a:bodyPr/>
                    <a:lstStyle/>
                    <a:p>
                      <a:pPr algn="l" fontAlgn="ctr"/>
                      <a:r>
                        <a:rPr lang="en-US" sz="1800" b="0" i="0" u="none" strike="noStrike" dirty="0">
                          <a:solidFill>
                            <a:srgbClr val="000000"/>
                          </a:solidFill>
                          <a:latin typeface="Arial"/>
                        </a:rPr>
                        <a:t>Improving IT </a:t>
                      </a:r>
                      <a:r>
                        <a:rPr lang="en-US" sz="1800" b="0" i="0" u="none" strike="noStrike" dirty="0" smtClean="0">
                          <a:solidFill>
                            <a:srgbClr val="000000"/>
                          </a:solidFill>
                          <a:latin typeface="Arial"/>
                        </a:rPr>
                        <a:t>applications </a:t>
                      </a:r>
                      <a:r>
                        <a:rPr lang="en-US" sz="1800" b="0" i="0" u="none" strike="noStrike" dirty="0">
                          <a:solidFill>
                            <a:srgbClr val="000000"/>
                          </a:solidFill>
                          <a:latin typeface="Arial"/>
                        </a:rPr>
                        <a:t>and infrastructure</a:t>
                      </a:r>
                    </a:p>
                  </a:txBody>
                  <a:tcPr marL="0" marR="0" marT="0" marB="0" anchor="ctr"/>
                </a:tc>
                <a:tc>
                  <a:txBody>
                    <a:bodyPr/>
                    <a:lstStyle/>
                    <a:p>
                      <a:pPr algn="ctr"/>
                      <a:r>
                        <a:rPr lang="en-US" dirty="0" smtClean="0"/>
                        <a:t>2</a:t>
                      </a:r>
                      <a:endParaRPr lang="en-US" dirty="0"/>
                    </a:p>
                  </a:txBody>
                  <a:tcPr/>
                </a:tc>
                <a:tc>
                  <a:txBody>
                    <a:bodyPr/>
                    <a:lstStyle/>
                    <a:p>
                      <a:pPr algn="ctr" fontAlgn="ctr"/>
                      <a:r>
                        <a:rPr lang="en-US" sz="2000" b="0" i="0" u="none" strike="noStrike">
                          <a:solidFill>
                            <a:srgbClr val="000000"/>
                          </a:solidFill>
                          <a:latin typeface="Arial"/>
                        </a:rPr>
                        <a:t>4</a:t>
                      </a:r>
                    </a:p>
                  </a:txBody>
                  <a:tcPr marL="0" marR="0" marT="0" marB="0" anchor="ctr"/>
                </a:tc>
              </a:tr>
              <a:tr h="370840">
                <a:tc>
                  <a:txBody>
                    <a:bodyPr/>
                    <a:lstStyle/>
                    <a:p>
                      <a:pPr algn="l" fontAlgn="ctr"/>
                      <a:r>
                        <a:rPr lang="en-US" sz="1800" b="0" i="0" u="none" strike="noStrike">
                          <a:solidFill>
                            <a:srgbClr val="000000"/>
                          </a:solidFill>
                          <a:latin typeface="Arial"/>
                        </a:rPr>
                        <a:t>Improving business process</a:t>
                      </a:r>
                    </a:p>
                  </a:txBody>
                  <a:tcPr marL="0" marR="0" marT="0" marB="0" anchor="ctr"/>
                </a:tc>
                <a:tc>
                  <a:txBody>
                    <a:bodyPr/>
                    <a:lstStyle/>
                    <a:p>
                      <a:pPr algn="ctr"/>
                      <a:r>
                        <a:rPr lang="en-US" dirty="0" smtClean="0"/>
                        <a:t>3</a:t>
                      </a:r>
                      <a:endParaRPr lang="en-US" dirty="0"/>
                    </a:p>
                  </a:txBody>
                  <a:tcPr/>
                </a:tc>
                <a:tc>
                  <a:txBody>
                    <a:bodyPr/>
                    <a:lstStyle/>
                    <a:p>
                      <a:pPr algn="ctr" fontAlgn="ctr"/>
                      <a:r>
                        <a:rPr lang="en-US" sz="2000" b="0" i="0" u="none" strike="noStrike">
                          <a:solidFill>
                            <a:srgbClr val="000000"/>
                          </a:solidFill>
                          <a:latin typeface="Arial"/>
                        </a:rPr>
                        <a:t>6</a:t>
                      </a:r>
                    </a:p>
                  </a:txBody>
                  <a:tcPr marL="0" marR="0" marT="0" marB="0" anchor="ctr"/>
                </a:tc>
              </a:tr>
              <a:tr h="370840">
                <a:tc>
                  <a:txBody>
                    <a:bodyPr/>
                    <a:lstStyle/>
                    <a:p>
                      <a:pPr algn="l" fontAlgn="ctr"/>
                      <a:r>
                        <a:rPr lang="en-US" sz="1800" b="0" i="0" u="none" strike="noStrike">
                          <a:solidFill>
                            <a:srgbClr val="000000"/>
                          </a:solidFill>
                          <a:latin typeface="Arial"/>
                        </a:rPr>
                        <a:t>Implementing analytics and big data</a:t>
                      </a:r>
                    </a:p>
                  </a:txBody>
                  <a:tcPr marL="0" marR="0" marT="0" marB="0" anchor="ctr"/>
                </a:tc>
                <a:tc>
                  <a:txBody>
                    <a:bodyPr/>
                    <a:lstStyle/>
                    <a:p>
                      <a:pPr algn="ctr"/>
                      <a:r>
                        <a:rPr lang="en-US" dirty="0" smtClean="0"/>
                        <a:t>4</a:t>
                      </a:r>
                      <a:endParaRPr lang="en-US" dirty="0"/>
                    </a:p>
                  </a:txBody>
                  <a:tcPr/>
                </a:tc>
                <a:tc>
                  <a:txBody>
                    <a:bodyPr/>
                    <a:lstStyle/>
                    <a:p>
                      <a:pPr algn="ctr" fontAlgn="ctr"/>
                      <a:r>
                        <a:rPr lang="en-US" sz="2000" b="0" i="0" u="none" strike="noStrike">
                          <a:solidFill>
                            <a:srgbClr val="000000"/>
                          </a:solidFill>
                          <a:latin typeface="Arial"/>
                        </a:rPr>
                        <a:t>7</a:t>
                      </a:r>
                    </a:p>
                  </a:txBody>
                  <a:tcPr marL="0" marR="0" marT="0" marB="0" anchor="ctr"/>
                </a:tc>
              </a:tr>
              <a:tr h="370840">
                <a:tc>
                  <a:txBody>
                    <a:bodyPr/>
                    <a:lstStyle/>
                    <a:p>
                      <a:pPr algn="l" fontAlgn="ctr"/>
                      <a:r>
                        <a:rPr lang="en-US" sz="1800" b="0" i="0" u="none" strike="noStrike">
                          <a:solidFill>
                            <a:srgbClr val="000000"/>
                          </a:solidFill>
                          <a:latin typeface="Arial"/>
                        </a:rPr>
                        <a:t>Delivering operational results</a:t>
                      </a:r>
                    </a:p>
                  </a:txBody>
                  <a:tcPr marL="0" marR="0" marT="0" marB="0" anchor="ctr"/>
                </a:tc>
                <a:tc>
                  <a:txBody>
                    <a:bodyPr/>
                    <a:lstStyle/>
                    <a:p>
                      <a:pPr algn="ctr"/>
                      <a:r>
                        <a:rPr lang="en-US" dirty="0" smtClean="0"/>
                        <a:t>5</a:t>
                      </a:r>
                      <a:endParaRPr lang="en-US" dirty="0"/>
                    </a:p>
                  </a:txBody>
                  <a:tcPr/>
                </a:tc>
                <a:tc>
                  <a:txBody>
                    <a:bodyPr/>
                    <a:lstStyle/>
                    <a:p>
                      <a:pPr algn="ctr" fontAlgn="ctr"/>
                      <a:r>
                        <a:rPr lang="en-US" sz="2000" b="0" i="0" u="none" strike="noStrike">
                          <a:solidFill>
                            <a:srgbClr val="000000"/>
                          </a:solidFill>
                          <a:latin typeface="Arial"/>
                        </a:rPr>
                        <a:t>9</a:t>
                      </a:r>
                    </a:p>
                  </a:txBody>
                  <a:tcPr marL="0" marR="0" marT="0" marB="0" anchor="ctr"/>
                </a:tc>
              </a:tr>
              <a:tr h="370840">
                <a:tc>
                  <a:txBody>
                    <a:bodyPr/>
                    <a:lstStyle/>
                    <a:p>
                      <a:pPr algn="l" fontAlgn="ctr"/>
                      <a:r>
                        <a:rPr lang="en-US" sz="1800" b="0" i="0" u="none" strike="noStrike">
                          <a:solidFill>
                            <a:srgbClr val="000000"/>
                          </a:solidFill>
                          <a:latin typeface="Arial"/>
                        </a:rPr>
                        <a:t>Attracting and retaining new customers</a:t>
                      </a:r>
                    </a:p>
                  </a:txBody>
                  <a:tcPr marL="0" marR="0" marT="0" marB="0" anchor="ctr"/>
                </a:tc>
                <a:tc>
                  <a:txBody>
                    <a:bodyPr/>
                    <a:lstStyle/>
                    <a:p>
                      <a:pPr algn="ctr"/>
                      <a:r>
                        <a:rPr lang="en-US" dirty="0" smtClean="0"/>
                        <a:t>6</a:t>
                      </a:r>
                      <a:endParaRPr lang="en-US" dirty="0"/>
                    </a:p>
                  </a:txBody>
                  <a:tcPr/>
                </a:tc>
                <a:tc>
                  <a:txBody>
                    <a:bodyPr/>
                    <a:lstStyle/>
                    <a:p>
                      <a:pPr algn="ctr" fontAlgn="ctr"/>
                      <a:r>
                        <a:rPr lang="en-US" sz="2000" b="0" i="0" u="none" strike="noStrike">
                          <a:solidFill>
                            <a:srgbClr val="000000"/>
                          </a:solidFill>
                          <a:latin typeface="Arial"/>
                        </a:rPr>
                        <a:t>8</a:t>
                      </a:r>
                    </a:p>
                  </a:txBody>
                  <a:tcPr marL="0" marR="0" marT="0" marB="0" anchor="ctr"/>
                </a:tc>
              </a:tr>
              <a:tr h="370840">
                <a:tc>
                  <a:txBody>
                    <a:bodyPr/>
                    <a:lstStyle/>
                    <a:p>
                      <a:pPr algn="l" fontAlgn="ctr"/>
                      <a:r>
                        <a:rPr lang="en-US" sz="1800" b="0" i="0" u="none" strike="noStrike">
                          <a:solidFill>
                            <a:srgbClr val="000000"/>
                          </a:solidFill>
                          <a:latin typeface="Arial"/>
                        </a:rPr>
                        <a:t>Improving efficiency</a:t>
                      </a:r>
                    </a:p>
                  </a:txBody>
                  <a:tcPr marL="0" marR="0" marT="0" marB="0" anchor="ctr"/>
                </a:tc>
                <a:tc>
                  <a:txBody>
                    <a:bodyPr/>
                    <a:lstStyle/>
                    <a:p>
                      <a:pPr algn="ctr"/>
                      <a:r>
                        <a:rPr lang="en-US" dirty="0" smtClean="0"/>
                        <a:t>7</a:t>
                      </a:r>
                      <a:endParaRPr lang="en-US" dirty="0"/>
                    </a:p>
                  </a:txBody>
                  <a:tcPr/>
                </a:tc>
                <a:tc>
                  <a:txBody>
                    <a:bodyPr/>
                    <a:lstStyle/>
                    <a:p>
                      <a:pPr algn="ctr" fontAlgn="ctr"/>
                      <a:r>
                        <a:rPr lang="en-US" sz="2000" b="0" i="0" u="none" strike="noStrike">
                          <a:solidFill>
                            <a:srgbClr val="000000"/>
                          </a:solidFill>
                          <a:latin typeface="Arial"/>
                        </a:rPr>
                        <a:t>5</a:t>
                      </a:r>
                    </a:p>
                  </a:txBody>
                  <a:tcPr marL="0" marR="0" marT="0" marB="0" anchor="ctr"/>
                </a:tc>
              </a:tr>
              <a:tr h="370840">
                <a:tc>
                  <a:txBody>
                    <a:bodyPr/>
                    <a:lstStyle/>
                    <a:p>
                      <a:pPr algn="l" fontAlgn="ctr"/>
                      <a:r>
                        <a:rPr lang="en-US" sz="1800" b="0" i="0" u="none" strike="noStrike">
                          <a:solidFill>
                            <a:srgbClr val="000000"/>
                          </a:solidFill>
                          <a:latin typeface="Arial"/>
                        </a:rPr>
                        <a:t>Attracting and retaining the workforce</a:t>
                      </a:r>
                    </a:p>
                  </a:txBody>
                  <a:tcPr marL="0" marR="0" marT="0" marB="0" anchor="ctr"/>
                </a:tc>
                <a:tc>
                  <a:txBody>
                    <a:bodyPr/>
                    <a:lstStyle/>
                    <a:p>
                      <a:pPr algn="ctr"/>
                      <a:r>
                        <a:rPr lang="en-US" dirty="0" smtClean="0"/>
                        <a:t>8</a:t>
                      </a:r>
                      <a:endParaRPr lang="en-US" dirty="0"/>
                    </a:p>
                  </a:txBody>
                  <a:tcPr/>
                </a:tc>
                <a:tc>
                  <a:txBody>
                    <a:bodyPr/>
                    <a:lstStyle/>
                    <a:p>
                      <a:pPr algn="ctr" fontAlgn="ctr"/>
                      <a:r>
                        <a:rPr lang="en-US" sz="2000" b="0" i="0" u="none" strike="noStrike">
                          <a:solidFill>
                            <a:srgbClr val="000000"/>
                          </a:solidFill>
                          <a:latin typeface="Arial"/>
                        </a:rPr>
                        <a:t>3</a:t>
                      </a:r>
                    </a:p>
                  </a:txBody>
                  <a:tcPr marL="0" marR="0" marT="0" marB="0" anchor="ctr"/>
                </a:tc>
              </a:tr>
              <a:tr h="370840">
                <a:tc>
                  <a:txBody>
                    <a:bodyPr/>
                    <a:lstStyle/>
                    <a:p>
                      <a:pPr algn="l" fontAlgn="ctr"/>
                      <a:r>
                        <a:rPr lang="en-US" sz="1800" b="0" i="0" u="none" strike="noStrike">
                          <a:solidFill>
                            <a:srgbClr val="000000"/>
                          </a:solidFill>
                          <a:latin typeface="Arial"/>
                        </a:rPr>
                        <a:t>Creating new products or services</a:t>
                      </a:r>
                    </a:p>
                  </a:txBody>
                  <a:tcPr marL="0" marR="0" marT="0" marB="0" anchor="ctr"/>
                </a:tc>
                <a:tc>
                  <a:txBody>
                    <a:bodyPr/>
                    <a:lstStyle/>
                    <a:p>
                      <a:pPr algn="ctr"/>
                      <a:r>
                        <a:rPr lang="en-US" dirty="0" smtClean="0"/>
                        <a:t>9</a:t>
                      </a:r>
                      <a:endParaRPr lang="en-US" dirty="0"/>
                    </a:p>
                  </a:txBody>
                  <a:tcPr/>
                </a:tc>
                <a:tc>
                  <a:txBody>
                    <a:bodyPr/>
                    <a:lstStyle/>
                    <a:p>
                      <a:pPr algn="ctr" fontAlgn="ctr"/>
                      <a:r>
                        <a:rPr lang="en-US" sz="2000" b="0" i="0" u="none" strike="noStrike">
                          <a:solidFill>
                            <a:srgbClr val="000000"/>
                          </a:solidFill>
                          <a:latin typeface="Arial"/>
                        </a:rPr>
                        <a:t>10</a:t>
                      </a:r>
                    </a:p>
                  </a:txBody>
                  <a:tcPr marL="0" marR="0" marT="0" marB="0" anchor="ctr"/>
                </a:tc>
              </a:tr>
              <a:tr h="370840">
                <a:tc>
                  <a:txBody>
                    <a:bodyPr/>
                    <a:lstStyle/>
                    <a:p>
                      <a:pPr algn="l" fontAlgn="ctr"/>
                      <a:r>
                        <a:rPr lang="en-US" sz="1800" b="0" i="0" u="none" strike="noStrike" dirty="0">
                          <a:solidFill>
                            <a:srgbClr val="000000"/>
                          </a:solidFill>
                          <a:latin typeface="Arial"/>
                        </a:rPr>
                        <a:t>Reducing </a:t>
                      </a:r>
                      <a:r>
                        <a:rPr lang="en-US" sz="1800" b="0" i="0" u="none" strike="noStrike" dirty="0" smtClean="0">
                          <a:solidFill>
                            <a:srgbClr val="000000"/>
                          </a:solidFill>
                          <a:latin typeface="Arial"/>
                        </a:rPr>
                        <a:t>enterprise </a:t>
                      </a:r>
                      <a:r>
                        <a:rPr lang="en-US" sz="1800" b="0" i="0" u="none" strike="noStrike" dirty="0">
                          <a:solidFill>
                            <a:srgbClr val="000000"/>
                          </a:solidFill>
                          <a:latin typeface="Arial"/>
                        </a:rPr>
                        <a:t>costs</a:t>
                      </a:r>
                    </a:p>
                  </a:txBody>
                  <a:tcPr marL="0" marR="0" marT="0" marB="0" anchor="ctr"/>
                </a:tc>
                <a:tc>
                  <a:txBody>
                    <a:bodyPr/>
                    <a:lstStyle/>
                    <a:p>
                      <a:pPr algn="ctr"/>
                      <a:r>
                        <a:rPr lang="en-US" dirty="0" smtClean="0"/>
                        <a:t>10</a:t>
                      </a:r>
                      <a:endParaRPr lang="en-US" dirty="0"/>
                    </a:p>
                  </a:txBody>
                  <a:tcPr/>
                </a:tc>
                <a:tc>
                  <a:txBody>
                    <a:bodyPr/>
                    <a:lstStyle/>
                    <a:p>
                      <a:pPr algn="ctr" fontAlgn="ctr"/>
                      <a:r>
                        <a:rPr lang="en-US" sz="2000" b="0" i="0" u="none" strike="noStrike" dirty="0">
                          <a:solidFill>
                            <a:srgbClr val="000000"/>
                          </a:solidFill>
                          <a:latin typeface="Arial"/>
                        </a:rPr>
                        <a:t>2</a:t>
                      </a:r>
                    </a:p>
                  </a:txBody>
                  <a:tcPr marL="0" marR="0" marT="0" marB="0" anchor="ct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spid="_x0000_s5123" name="think-cell Slide" r:id="rId5" imgW="270" imgH="270" progId="TCLayout.ActiveDocument.1">
                  <p:embed/>
                </p:oleObj>
              </mc:Choice>
              <mc:Fallback>
                <p:oleObj name="think-cell Slide" r:id="rId5" imgW="270" imgH="270" progId="TCLayout.ActiveDocument.1">
                  <p:embed/>
                  <p:pic>
                    <p:nvPicPr>
                      <p:cNvPr id="0" name="Picture 2"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dirty="0" smtClean="0"/>
              <a:t>IT Initiatives: Investment Priorities</a:t>
            </a:r>
            <a:endParaRPr lang="en-US" dirty="0"/>
          </a:p>
        </p:txBody>
      </p:sp>
      <p:graphicFrame>
        <p:nvGraphicFramePr>
          <p:cNvPr id="4" name="Table 3"/>
          <p:cNvGraphicFramePr>
            <a:graphicFrameLocks noGrp="1"/>
          </p:cNvGraphicFramePr>
          <p:nvPr/>
        </p:nvGraphicFramePr>
        <p:xfrm>
          <a:off x="609600" y="1295400"/>
          <a:ext cx="8305800" cy="4839288"/>
        </p:xfrm>
        <a:graphic>
          <a:graphicData uri="http://schemas.openxmlformats.org/drawingml/2006/table">
            <a:tbl>
              <a:tblPr/>
              <a:tblGrid>
                <a:gridCol w="5908579"/>
                <a:gridCol w="1178021"/>
                <a:gridCol w="1219200"/>
              </a:tblGrid>
              <a:tr h="357554">
                <a:tc>
                  <a:txBody>
                    <a:bodyPr/>
                    <a:lstStyle/>
                    <a:p>
                      <a:pPr algn="l" fontAlgn="b"/>
                      <a:r>
                        <a:rPr lang="en-US" sz="1800" b="1" i="0" u="none" strike="noStrike" dirty="0">
                          <a:solidFill>
                            <a:schemeClr val="tx1"/>
                          </a:solidFill>
                          <a:latin typeface="Arial"/>
                        </a:rPr>
                        <a:t>Investment </a:t>
                      </a:r>
                      <a:r>
                        <a:rPr lang="en-US" sz="1800" b="1" i="0" u="none" strike="noStrike" dirty="0" smtClean="0">
                          <a:solidFill>
                            <a:schemeClr val="tx1"/>
                          </a:solidFill>
                          <a:latin typeface="Arial"/>
                        </a:rPr>
                        <a:t>Priority</a:t>
                      </a:r>
                    </a:p>
                  </a:txBody>
                  <a:tcPr marL="0" marR="0" marT="0"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noFill/>
                  </a:tcPr>
                </a:tc>
                <a:tc>
                  <a:txBody>
                    <a:bodyPr/>
                    <a:lstStyle/>
                    <a:p>
                      <a:pPr algn="ctr" fontAlgn="b"/>
                      <a:r>
                        <a:rPr lang="en-US" sz="1800" b="1" i="0" u="none" strike="noStrike" dirty="0">
                          <a:solidFill>
                            <a:schemeClr val="tx1"/>
                          </a:solidFill>
                          <a:latin typeface="Arial"/>
                        </a:rPr>
                        <a:t>PISA Ranking</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noFill/>
                  </a:tcPr>
                </a:tc>
                <a:tc>
                  <a:txBody>
                    <a:bodyPr/>
                    <a:lstStyle/>
                    <a:p>
                      <a:pPr algn="ctr" fontAlgn="b"/>
                      <a:r>
                        <a:rPr lang="en-US" sz="1800" b="1" i="0" u="none" strike="noStrike" dirty="0" smtClean="0">
                          <a:solidFill>
                            <a:schemeClr val="tx1"/>
                          </a:solidFill>
                          <a:latin typeface="Arial"/>
                        </a:rPr>
                        <a:t>Gartner</a:t>
                      </a:r>
                      <a:r>
                        <a:rPr lang="en-US" sz="1800" b="1" i="0" u="none" strike="noStrike" baseline="0" dirty="0" smtClean="0">
                          <a:solidFill>
                            <a:schemeClr val="tx1"/>
                          </a:solidFill>
                          <a:latin typeface="Arial"/>
                        </a:rPr>
                        <a:t> Ranking</a:t>
                      </a:r>
                      <a:r>
                        <a:rPr lang="en-US" sz="1800" b="1" i="0" u="none" strike="noStrike" dirty="0" smtClean="0">
                          <a:solidFill>
                            <a:schemeClr val="tx1"/>
                          </a:solidFill>
                          <a:latin typeface="Arial"/>
                        </a:rPr>
                        <a:t> </a:t>
                      </a:r>
                      <a:endParaRPr lang="en-US" sz="1800" b="1" i="0" u="none" strike="noStrike" dirty="0">
                        <a:solidFill>
                          <a:schemeClr val="tx1"/>
                        </a:solidFill>
                        <a:latin typeface="Arial"/>
                      </a:endParaRPr>
                    </a:p>
                  </a:txBody>
                  <a:tcPr marL="0" marR="0" marT="0"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noFill/>
                  </a:tcPr>
                </a:tc>
              </a:tr>
              <a:tr h="357554">
                <a:tc>
                  <a:txBody>
                    <a:bodyPr/>
                    <a:lstStyle/>
                    <a:p>
                      <a:pPr algn="l" fontAlgn="b"/>
                      <a:r>
                        <a:rPr lang="en-US" sz="1600" b="0" i="0" u="none" strike="noStrike" dirty="0">
                          <a:solidFill>
                            <a:srgbClr val="000000"/>
                          </a:solidFill>
                          <a:latin typeface="Arial"/>
                        </a:rPr>
                        <a:t>BI / </a:t>
                      </a:r>
                      <a:r>
                        <a:rPr lang="en-US" sz="1600" b="0" i="0" u="none" strike="noStrike" dirty="0" smtClean="0">
                          <a:solidFill>
                            <a:srgbClr val="000000"/>
                          </a:solidFill>
                          <a:latin typeface="Arial"/>
                        </a:rPr>
                        <a:t>Analytics</a:t>
                      </a:r>
                      <a:endParaRPr lang="en-US" sz="1600" b="0" i="0" u="none" strike="noStrike" dirty="0">
                        <a:solidFill>
                          <a:srgbClr val="000000"/>
                        </a:solidFill>
                        <a:latin typeface="Arial"/>
                      </a:endParaRPr>
                    </a:p>
                  </a:txBody>
                  <a:tcPr marL="0" marR="0" marT="0"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600" b="0" i="0" u="none" strike="noStrike">
                          <a:solidFill>
                            <a:srgbClr val="000000"/>
                          </a:solidFill>
                          <a:latin typeface="Arial"/>
                        </a:rPr>
                        <a:t>1</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600" b="0" i="0" u="none" strike="noStrike" dirty="0">
                          <a:solidFill>
                            <a:srgbClr val="000000"/>
                          </a:solidFill>
                          <a:latin typeface="Arial"/>
                        </a:rPr>
                        <a:t>1</a:t>
                      </a:r>
                    </a:p>
                  </a:txBody>
                  <a:tcPr marL="0" marR="0" marT="0"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57554">
                <a:tc>
                  <a:txBody>
                    <a:bodyPr/>
                    <a:lstStyle/>
                    <a:p>
                      <a:pPr algn="l" fontAlgn="b"/>
                      <a:r>
                        <a:rPr lang="en-US" sz="1600" b="0" i="0" u="none" strike="noStrike">
                          <a:solidFill>
                            <a:srgbClr val="000000"/>
                          </a:solidFill>
                          <a:latin typeface="Arial"/>
                        </a:rPr>
                        <a:t>Digitalization/Digital Marketing</a:t>
                      </a:r>
                    </a:p>
                  </a:txBody>
                  <a:tcPr marL="0" marR="0" marT="0"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ctr" fontAlgn="b"/>
                      <a:r>
                        <a:rPr lang="en-US" sz="1600" b="0" i="0" u="none" strike="noStrike">
                          <a:solidFill>
                            <a:srgbClr val="000000"/>
                          </a:solidFill>
                          <a:latin typeface="Arial"/>
                        </a:rPr>
                        <a:t>2</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ctr" fontAlgn="b"/>
                      <a:r>
                        <a:rPr lang="en-US" sz="1600" b="0" i="0" u="none" strike="noStrike" dirty="0">
                          <a:solidFill>
                            <a:srgbClr val="000000"/>
                          </a:solidFill>
                          <a:latin typeface="Arial"/>
                        </a:rPr>
                        <a:t>7</a:t>
                      </a:r>
                    </a:p>
                  </a:txBody>
                  <a:tcPr marL="0" marR="0" marT="0"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r>
              <a:tr h="357554">
                <a:tc>
                  <a:txBody>
                    <a:bodyPr/>
                    <a:lstStyle/>
                    <a:p>
                      <a:pPr algn="l" fontAlgn="b"/>
                      <a:r>
                        <a:rPr lang="en-US" sz="1600" b="0" i="0" u="none" strike="noStrike">
                          <a:solidFill>
                            <a:srgbClr val="000000"/>
                          </a:solidFill>
                          <a:latin typeface="Arial"/>
                        </a:rPr>
                        <a:t>Industry-specific Applications</a:t>
                      </a:r>
                    </a:p>
                  </a:txBody>
                  <a:tcPr marL="0" marR="0" marT="0"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600" b="0" i="0" u="none" strike="noStrike">
                          <a:solidFill>
                            <a:srgbClr val="000000"/>
                          </a:solidFill>
                          <a:latin typeface="Arial"/>
                        </a:rPr>
                        <a:t>3</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600" b="0" i="0" u="none" strike="noStrike">
                          <a:solidFill>
                            <a:srgbClr val="000000"/>
                          </a:solidFill>
                          <a:latin typeface="Arial"/>
                        </a:rPr>
                        <a:t>9</a:t>
                      </a:r>
                    </a:p>
                  </a:txBody>
                  <a:tcPr marL="0" marR="0" marT="0"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57554">
                <a:tc>
                  <a:txBody>
                    <a:bodyPr/>
                    <a:lstStyle/>
                    <a:p>
                      <a:pPr algn="l" fontAlgn="b"/>
                      <a:r>
                        <a:rPr lang="en-US" sz="1600" b="0" i="0" u="none" strike="noStrike" dirty="0">
                          <a:solidFill>
                            <a:srgbClr val="000000"/>
                          </a:solidFill>
                          <a:latin typeface="Arial"/>
                        </a:rPr>
                        <a:t>Collaboration</a:t>
                      </a:r>
                    </a:p>
                  </a:txBody>
                  <a:tcPr marL="0" marR="0" marT="0"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ctr" fontAlgn="b"/>
                      <a:r>
                        <a:rPr lang="en-US" sz="1600" b="0" i="0" u="none" strike="noStrike">
                          <a:solidFill>
                            <a:srgbClr val="000000"/>
                          </a:solidFill>
                          <a:latin typeface="Arial"/>
                        </a:rPr>
                        <a:t>4</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ctr" fontAlgn="b"/>
                      <a:r>
                        <a:rPr lang="en-US" sz="1600" b="0" i="0" u="none" strike="noStrike" dirty="0">
                          <a:solidFill>
                            <a:srgbClr val="000000"/>
                          </a:solidFill>
                          <a:latin typeface="Arial"/>
                        </a:rPr>
                        <a:t>12</a:t>
                      </a:r>
                    </a:p>
                  </a:txBody>
                  <a:tcPr marL="0" marR="0" marT="0"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r>
              <a:tr h="357554">
                <a:tc>
                  <a:txBody>
                    <a:bodyPr/>
                    <a:lstStyle/>
                    <a:p>
                      <a:pPr algn="l" fontAlgn="b"/>
                      <a:r>
                        <a:rPr lang="en-US" sz="1600" b="0" i="0" u="none" strike="noStrike">
                          <a:solidFill>
                            <a:srgbClr val="000000"/>
                          </a:solidFill>
                          <a:latin typeface="Arial"/>
                        </a:rPr>
                        <a:t>Mobile</a:t>
                      </a:r>
                    </a:p>
                  </a:txBody>
                  <a:tcPr marL="0" marR="0" marT="0"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600" b="0" i="0" u="none" strike="noStrike">
                          <a:solidFill>
                            <a:srgbClr val="000000"/>
                          </a:solidFill>
                          <a:latin typeface="Arial"/>
                        </a:rPr>
                        <a:t>5</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600" b="0" i="0" u="none" strike="noStrike">
                          <a:solidFill>
                            <a:srgbClr val="000000"/>
                          </a:solidFill>
                          <a:latin typeface="Arial"/>
                        </a:rPr>
                        <a:t>3</a:t>
                      </a:r>
                    </a:p>
                  </a:txBody>
                  <a:tcPr marL="0" marR="0" marT="0"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57554">
                <a:tc>
                  <a:txBody>
                    <a:bodyPr/>
                    <a:lstStyle/>
                    <a:p>
                      <a:pPr algn="l" fontAlgn="b"/>
                      <a:r>
                        <a:rPr lang="en-US" sz="1600" b="0" i="0" u="none" strike="noStrike" dirty="0">
                          <a:solidFill>
                            <a:srgbClr val="000000"/>
                          </a:solidFill>
                          <a:latin typeface="Arial"/>
                        </a:rPr>
                        <a:t>Cloud</a:t>
                      </a:r>
                    </a:p>
                  </a:txBody>
                  <a:tcPr marL="0" marR="0" marT="0"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ctr" fontAlgn="b"/>
                      <a:r>
                        <a:rPr lang="en-US" sz="1600" b="0" i="0" u="none" strike="noStrike">
                          <a:solidFill>
                            <a:srgbClr val="000000"/>
                          </a:solidFill>
                          <a:latin typeface="Arial"/>
                        </a:rPr>
                        <a:t>6</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ctr" fontAlgn="b"/>
                      <a:r>
                        <a:rPr lang="en-US" sz="1600" b="0" i="0" u="none" strike="noStrike" dirty="0">
                          <a:solidFill>
                            <a:srgbClr val="000000"/>
                          </a:solidFill>
                          <a:latin typeface="Arial"/>
                        </a:rPr>
                        <a:t>5</a:t>
                      </a:r>
                    </a:p>
                  </a:txBody>
                  <a:tcPr marL="0" marR="0" marT="0"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r>
              <a:tr h="357554">
                <a:tc>
                  <a:txBody>
                    <a:bodyPr/>
                    <a:lstStyle/>
                    <a:p>
                      <a:pPr algn="l" fontAlgn="b"/>
                      <a:r>
                        <a:rPr lang="en-US" sz="1600" b="0" i="0" u="none" strike="noStrike" dirty="0">
                          <a:solidFill>
                            <a:srgbClr val="000000"/>
                          </a:solidFill>
                          <a:latin typeface="Arial"/>
                        </a:rPr>
                        <a:t>Legacy Modernization</a:t>
                      </a:r>
                    </a:p>
                  </a:txBody>
                  <a:tcPr marL="0" marR="0" marT="0"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600" b="0" i="0" u="none" strike="noStrike">
                          <a:solidFill>
                            <a:srgbClr val="000000"/>
                          </a:solidFill>
                          <a:latin typeface="Arial"/>
                        </a:rPr>
                        <a:t>7</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600" b="0" i="0" u="none" strike="noStrike">
                          <a:solidFill>
                            <a:srgbClr val="000000"/>
                          </a:solidFill>
                          <a:latin typeface="Arial"/>
                        </a:rPr>
                        <a:t>11</a:t>
                      </a:r>
                    </a:p>
                  </a:txBody>
                  <a:tcPr marL="0" marR="0" marT="0"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57554">
                <a:tc>
                  <a:txBody>
                    <a:bodyPr/>
                    <a:lstStyle/>
                    <a:p>
                      <a:pPr algn="l" fontAlgn="b"/>
                      <a:r>
                        <a:rPr lang="en-US" sz="1600" b="0" i="0" u="none" strike="noStrike" dirty="0">
                          <a:solidFill>
                            <a:srgbClr val="000000"/>
                          </a:solidFill>
                          <a:latin typeface="Arial"/>
                        </a:rPr>
                        <a:t>Infrastructure and Data Center</a:t>
                      </a:r>
                    </a:p>
                  </a:txBody>
                  <a:tcPr marL="0" marR="0" marT="0"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ctr" fontAlgn="b"/>
                      <a:r>
                        <a:rPr lang="en-US" sz="1600" b="0" i="0" u="none" strike="noStrike">
                          <a:solidFill>
                            <a:srgbClr val="000000"/>
                          </a:solidFill>
                          <a:latin typeface="Arial"/>
                        </a:rPr>
                        <a:t>8</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ctr" fontAlgn="b"/>
                      <a:r>
                        <a:rPr lang="en-US" sz="1600" b="0" i="0" u="none" strike="noStrike" dirty="0">
                          <a:solidFill>
                            <a:srgbClr val="000000"/>
                          </a:solidFill>
                          <a:latin typeface="Arial"/>
                        </a:rPr>
                        <a:t>2</a:t>
                      </a:r>
                    </a:p>
                  </a:txBody>
                  <a:tcPr marL="0" marR="0" marT="0"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r>
              <a:tr h="357554">
                <a:tc>
                  <a:txBody>
                    <a:bodyPr/>
                    <a:lstStyle/>
                    <a:p>
                      <a:pPr algn="l" fontAlgn="b"/>
                      <a:r>
                        <a:rPr lang="en-US" sz="1600" b="0" i="0" u="none" strike="noStrike">
                          <a:solidFill>
                            <a:srgbClr val="000000"/>
                          </a:solidFill>
                          <a:latin typeface="Arial"/>
                        </a:rPr>
                        <a:t>ERP</a:t>
                      </a:r>
                    </a:p>
                  </a:txBody>
                  <a:tcPr marL="0" marR="0" marT="0"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600" b="0" i="0" u="none" strike="noStrike">
                          <a:solidFill>
                            <a:srgbClr val="000000"/>
                          </a:solidFill>
                          <a:latin typeface="Arial"/>
                        </a:rPr>
                        <a:t>9</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600" b="0" i="0" u="none" strike="noStrike">
                          <a:solidFill>
                            <a:srgbClr val="000000"/>
                          </a:solidFill>
                          <a:latin typeface="Arial"/>
                        </a:rPr>
                        <a:t>4</a:t>
                      </a:r>
                    </a:p>
                  </a:txBody>
                  <a:tcPr marL="0" marR="0" marT="0"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57554">
                <a:tc>
                  <a:txBody>
                    <a:bodyPr/>
                    <a:lstStyle/>
                    <a:p>
                      <a:pPr algn="l" fontAlgn="b"/>
                      <a:r>
                        <a:rPr lang="en-US" sz="1600" b="0" i="0" u="none" strike="noStrike">
                          <a:solidFill>
                            <a:srgbClr val="000000"/>
                          </a:solidFill>
                          <a:latin typeface="Arial"/>
                        </a:rPr>
                        <a:t>Customer Relationship Management</a:t>
                      </a:r>
                    </a:p>
                  </a:txBody>
                  <a:tcPr marL="0" marR="0" marT="0"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ctr" fontAlgn="b"/>
                      <a:r>
                        <a:rPr lang="en-US" sz="1600" b="0" i="0" u="none" strike="noStrike">
                          <a:solidFill>
                            <a:srgbClr val="000000"/>
                          </a:solidFill>
                          <a:latin typeface="Arial"/>
                        </a:rPr>
                        <a:t>10</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ctr" fontAlgn="b"/>
                      <a:r>
                        <a:rPr lang="en-US" sz="1600" b="0" i="0" u="none" strike="noStrike" dirty="0">
                          <a:solidFill>
                            <a:srgbClr val="000000"/>
                          </a:solidFill>
                          <a:latin typeface="Arial"/>
                        </a:rPr>
                        <a:t>10</a:t>
                      </a:r>
                    </a:p>
                  </a:txBody>
                  <a:tcPr marL="0" marR="0" marT="0"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r>
              <a:tr h="357554">
                <a:tc>
                  <a:txBody>
                    <a:bodyPr/>
                    <a:lstStyle/>
                    <a:p>
                      <a:pPr algn="l" fontAlgn="b"/>
                      <a:r>
                        <a:rPr lang="en-US" sz="1600" b="0" i="0" u="none" strike="noStrike">
                          <a:solidFill>
                            <a:srgbClr val="000000"/>
                          </a:solidFill>
                          <a:latin typeface="Arial"/>
                        </a:rPr>
                        <a:t>Networking, Voice and Data Communications</a:t>
                      </a:r>
                    </a:p>
                  </a:txBody>
                  <a:tcPr marL="0" marR="0" marT="0"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600" b="0" i="0" u="none" strike="noStrike">
                          <a:solidFill>
                            <a:srgbClr val="000000"/>
                          </a:solidFill>
                          <a:latin typeface="Arial"/>
                        </a:rPr>
                        <a:t>11</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600" b="0" i="0" u="none" strike="noStrike">
                          <a:solidFill>
                            <a:srgbClr val="000000"/>
                          </a:solidFill>
                          <a:latin typeface="Arial"/>
                        </a:rPr>
                        <a:t>6</a:t>
                      </a:r>
                    </a:p>
                  </a:txBody>
                  <a:tcPr marL="0" marR="0" marT="0"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57554">
                <a:tc>
                  <a:txBody>
                    <a:bodyPr/>
                    <a:lstStyle/>
                    <a:p>
                      <a:pPr algn="l" fontAlgn="b"/>
                      <a:r>
                        <a:rPr lang="en-US" sz="1600" b="0" i="0" u="none" strike="noStrike">
                          <a:solidFill>
                            <a:srgbClr val="000000"/>
                          </a:solidFill>
                          <a:latin typeface="Arial"/>
                        </a:rPr>
                        <a:t>Security</a:t>
                      </a:r>
                    </a:p>
                  </a:txBody>
                  <a:tcPr marL="0" marR="0" marT="0"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noFill/>
                  </a:tcPr>
                </a:tc>
                <a:tc>
                  <a:txBody>
                    <a:bodyPr/>
                    <a:lstStyle/>
                    <a:p>
                      <a:pPr algn="ctr" fontAlgn="b"/>
                      <a:r>
                        <a:rPr lang="en-US" sz="1600" b="0" i="0" u="none" strike="noStrike" dirty="0">
                          <a:solidFill>
                            <a:srgbClr val="000000"/>
                          </a:solidFill>
                          <a:latin typeface="Arial"/>
                        </a:rPr>
                        <a:t>12</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noFill/>
                  </a:tcPr>
                </a:tc>
                <a:tc>
                  <a:txBody>
                    <a:bodyPr/>
                    <a:lstStyle/>
                    <a:p>
                      <a:pPr algn="ctr" fontAlgn="b"/>
                      <a:r>
                        <a:rPr lang="en-US" sz="1600" b="0" i="0" u="none" strike="noStrike" dirty="0">
                          <a:solidFill>
                            <a:srgbClr val="000000"/>
                          </a:solidFill>
                          <a:latin typeface="Arial"/>
                        </a:rPr>
                        <a:t>8</a:t>
                      </a:r>
                    </a:p>
                  </a:txBody>
                  <a:tcPr marL="0" marR="0" marT="0"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noFill/>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Demographics – Gartner $2B+ Companies Spending as Percent of Revenue and OPEX </a:t>
            </a:r>
            <a:endParaRPr lang="en-US" dirty="0"/>
          </a:p>
        </p:txBody>
      </p:sp>
      <p:graphicFrame>
        <p:nvGraphicFramePr>
          <p:cNvPr id="4" name="Table 3"/>
          <p:cNvGraphicFramePr>
            <a:graphicFrameLocks noGrp="1"/>
          </p:cNvGraphicFramePr>
          <p:nvPr/>
        </p:nvGraphicFramePr>
        <p:xfrm>
          <a:off x="533400" y="1219202"/>
          <a:ext cx="8988423" cy="4952997"/>
        </p:xfrm>
        <a:graphic>
          <a:graphicData uri="http://schemas.openxmlformats.org/drawingml/2006/table">
            <a:tbl>
              <a:tblPr/>
              <a:tblGrid>
                <a:gridCol w="5959098"/>
                <a:gridCol w="1621329"/>
                <a:gridCol w="1407996"/>
              </a:tblGrid>
              <a:tr h="170793">
                <a:tc>
                  <a:txBody>
                    <a:bodyPr/>
                    <a:lstStyle/>
                    <a:p>
                      <a:pPr algn="l" fontAlgn="b"/>
                      <a:r>
                        <a:rPr lang="en-US" sz="1000" b="1" i="0" u="none" strike="noStrike" dirty="0">
                          <a:solidFill>
                            <a:srgbClr val="000000"/>
                          </a:solidFill>
                          <a:latin typeface="Arial"/>
                        </a:rPr>
                        <a:t>Industry</a:t>
                      </a:r>
                    </a:p>
                  </a:txBody>
                  <a:tcPr marL="7837" marR="7837" marT="7837" marB="0" anchor="b">
                    <a:lnL>
                      <a:noFill/>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DBE5F1"/>
                    </a:solidFill>
                  </a:tcPr>
                </a:tc>
                <a:tc>
                  <a:txBody>
                    <a:bodyPr/>
                    <a:lstStyle/>
                    <a:p>
                      <a:pPr algn="ctr" fontAlgn="b"/>
                      <a:r>
                        <a:rPr lang="en-US" sz="1000" b="1" i="0" u="none" strike="noStrike">
                          <a:solidFill>
                            <a:srgbClr val="000000"/>
                          </a:solidFill>
                          <a:latin typeface="Arial"/>
                        </a:rPr>
                        <a:t>IT Spend % Revenue</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DBE5F1"/>
                    </a:solidFill>
                  </a:tcPr>
                </a:tc>
                <a:tc>
                  <a:txBody>
                    <a:bodyPr/>
                    <a:lstStyle/>
                    <a:p>
                      <a:pPr algn="ctr" fontAlgn="b"/>
                      <a:r>
                        <a:rPr lang="en-US" sz="1000" b="1" i="0" u="none" strike="noStrike">
                          <a:solidFill>
                            <a:srgbClr val="000000"/>
                          </a:solidFill>
                          <a:latin typeface="Arial"/>
                        </a:rPr>
                        <a:t>IT Spend % OPEX</a:t>
                      </a:r>
                    </a:p>
                  </a:txBody>
                  <a:tcPr marL="7837" marR="7837" marT="7837" marB="0" anchor="b">
                    <a:lnL w="6350" cap="flat" cmpd="sng" algn="ctr">
                      <a:solidFill>
                        <a:srgbClr val="FFFFFF"/>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solidFill>
                      <a:srgbClr val="DBE5F1"/>
                    </a:solidFill>
                  </a:tcPr>
                </a:tc>
              </a:tr>
              <a:tr h="170793">
                <a:tc>
                  <a:txBody>
                    <a:bodyPr/>
                    <a:lstStyle/>
                    <a:p>
                      <a:pPr algn="l" fontAlgn="b"/>
                      <a:r>
                        <a:rPr lang="en-US" sz="1000" b="0" i="0" u="none" strike="noStrike">
                          <a:solidFill>
                            <a:srgbClr val="000000"/>
                          </a:solidFill>
                          <a:latin typeface="Arial"/>
                        </a:rPr>
                        <a:t>Accident And Health Insurance And Medical</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3.0%</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3.1%</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0793">
                <a:tc>
                  <a:txBody>
                    <a:bodyPr/>
                    <a:lstStyle/>
                    <a:p>
                      <a:pPr algn="l" fontAlgn="b"/>
                      <a:r>
                        <a:rPr lang="en-US" sz="1000" b="0" i="0" u="none" strike="noStrike">
                          <a:solidFill>
                            <a:srgbClr val="000000"/>
                          </a:solidFill>
                          <a:latin typeface="Arial"/>
                        </a:rPr>
                        <a:t>Chemicals And Allied Products</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2.5%</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3.3%</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0793">
                <a:tc>
                  <a:txBody>
                    <a:bodyPr/>
                    <a:lstStyle/>
                    <a:p>
                      <a:pPr algn="l" fontAlgn="b"/>
                      <a:r>
                        <a:rPr lang="en-US" sz="1000" b="0" i="0" u="none" strike="noStrike">
                          <a:solidFill>
                            <a:srgbClr val="000000"/>
                          </a:solidFill>
                          <a:latin typeface="Arial"/>
                        </a:rPr>
                        <a:t>Civic, Social, And Fraternal Associations</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6.8%</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7.9%</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0793">
                <a:tc>
                  <a:txBody>
                    <a:bodyPr/>
                    <a:lstStyle/>
                    <a:p>
                      <a:pPr algn="l" fontAlgn="b"/>
                      <a:r>
                        <a:rPr lang="en-US" sz="1000" b="0" i="0" u="none" strike="noStrike">
                          <a:solidFill>
                            <a:srgbClr val="000000"/>
                          </a:solidFill>
                          <a:latin typeface="Arial"/>
                        </a:rPr>
                        <a:t>Colleges, Universities, Professional Schools, And</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3.6%</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3.7%</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0793">
                <a:tc>
                  <a:txBody>
                    <a:bodyPr/>
                    <a:lstStyle/>
                    <a:p>
                      <a:pPr algn="l" fontAlgn="b"/>
                      <a:r>
                        <a:rPr lang="en-US" sz="1000" b="0" i="0" u="none" strike="noStrike">
                          <a:solidFill>
                            <a:srgbClr val="000000"/>
                          </a:solidFill>
                          <a:latin typeface="Arial"/>
                        </a:rPr>
                        <a:t>Communications</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5.0%</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5.7%</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0793">
                <a:tc>
                  <a:txBody>
                    <a:bodyPr/>
                    <a:lstStyle/>
                    <a:p>
                      <a:pPr algn="l" fontAlgn="b"/>
                      <a:r>
                        <a:rPr lang="en-US" sz="1000" b="0" i="0" u="none" strike="noStrike">
                          <a:solidFill>
                            <a:srgbClr val="000000"/>
                          </a:solidFill>
                          <a:latin typeface="Arial"/>
                        </a:rPr>
                        <a:t>Computer Programming, Data Processing, And</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4.5%</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5.8%</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0793">
                <a:tc>
                  <a:txBody>
                    <a:bodyPr/>
                    <a:lstStyle/>
                    <a:p>
                      <a:pPr algn="l" fontAlgn="b"/>
                      <a:r>
                        <a:rPr lang="en-US" sz="1000" b="0" i="0" u="none" strike="noStrike">
                          <a:solidFill>
                            <a:srgbClr val="000000"/>
                          </a:solidFill>
                          <a:latin typeface="Arial"/>
                        </a:rPr>
                        <a:t>Construction</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1.7%</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2.0%</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0793">
                <a:tc>
                  <a:txBody>
                    <a:bodyPr/>
                    <a:lstStyle/>
                    <a:p>
                      <a:pPr algn="l" fontAlgn="b"/>
                      <a:r>
                        <a:rPr lang="en-US" sz="1000" b="0" i="0" u="none" strike="noStrike">
                          <a:solidFill>
                            <a:srgbClr val="000000"/>
                          </a:solidFill>
                          <a:latin typeface="Arial"/>
                        </a:rPr>
                        <a:t>Consumer Goods</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2.3%</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2.8%</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0793">
                <a:tc>
                  <a:txBody>
                    <a:bodyPr/>
                    <a:lstStyle/>
                    <a:p>
                      <a:pPr algn="l" fontAlgn="b"/>
                      <a:r>
                        <a:rPr lang="en-US" sz="1000" b="0" i="0" u="none" strike="noStrike">
                          <a:solidFill>
                            <a:srgbClr val="000000"/>
                          </a:solidFill>
                          <a:latin typeface="Arial"/>
                        </a:rPr>
                        <a:t>Drugs</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3.0%</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3.8%</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0793">
                <a:tc>
                  <a:txBody>
                    <a:bodyPr/>
                    <a:lstStyle/>
                    <a:p>
                      <a:pPr algn="l" fontAlgn="b"/>
                      <a:r>
                        <a:rPr lang="en-US" sz="1000" b="0" i="0" u="none" strike="noStrike">
                          <a:solidFill>
                            <a:srgbClr val="000000"/>
                          </a:solidFill>
                          <a:latin typeface="Arial"/>
                        </a:rPr>
                        <a:t>Electric, Gas, And Sanitary Services</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2.3%</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2.8%</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0793">
                <a:tc>
                  <a:txBody>
                    <a:bodyPr/>
                    <a:lstStyle/>
                    <a:p>
                      <a:pPr algn="l" fontAlgn="b"/>
                      <a:r>
                        <a:rPr lang="en-US" sz="1000" b="0" i="0" u="none" strike="noStrike">
                          <a:solidFill>
                            <a:srgbClr val="000000"/>
                          </a:solidFill>
                          <a:latin typeface="Arial"/>
                        </a:rPr>
                        <a:t>Electrical Industrial Apparatus</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2.0%</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2.3%</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0793">
                <a:tc>
                  <a:txBody>
                    <a:bodyPr/>
                    <a:lstStyle/>
                    <a:p>
                      <a:pPr algn="l" fontAlgn="b"/>
                      <a:r>
                        <a:rPr lang="en-US" sz="1000" b="0" i="0" u="none" strike="noStrike">
                          <a:solidFill>
                            <a:srgbClr val="000000"/>
                          </a:solidFill>
                          <a:latin typeface="Arial"/>
                        </a:rPr>
                        <a:t>Electronic And Other Electrical Equipment And Components, Including Computer Equipment</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2.5%</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2.9%</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0793">
                <a:tc>
                  <a:txBody>
                    <a:bodyPr/>
                    <a:lstStyle/>
                    <a:p>
                      <a:pPr algn="l" fontAlgn="b"/>
                      <a:r>
                        <a:rPr lang="en-US" sz="1000" b="0" i="0" u="none" strike="noStrike">
                          <a:solidFill>
                            <a:srgbClr val="000000"/>
                          </a:solidFill>
                          <a:latin typeface="Arial"/>
                        </a:rPr>
                        <a:t>Finance, Insurance, And Real Estate</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2.1%</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2.6%</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0793">
                <a:tc>
                  <a:txBody>
                    <a:bodyPr/>
                    <a:lstStyle/>
                    <a:p>
                      <a:pPr algn="l" fontAlgn="b"/>
                      <a:r>
                        <a:rPr lang="en-US" sz="1000" b="0" i="0" u="none" strike="noStrike">
                          <a:solidFill>
                            <a:srgbClr val="000000"/>
                          </a:solidFill>
                          <a:latin typeface="Arial"/>
                        </a:rPr>
                        <a:t>Financial Services</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5.3%</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7.6%</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0793">
                <a:tc>
                  <a:txBody>
                    <a:bodyPr/>
                    <a:lstStyle/>
                    <a:p>
                      <a:pPr algn="l" fontAlgn="b"/>
                      <a:r>
                        <a:rPr lang="en-US" sz="1000" b="0" i="0" u="none" strike="noStrike">
                          <a:solidFill>
                            <a:srgbClr val="000000"/>
                          </a:solidFill>
                          <a:latin typeface="Arial"/>
                        </a:rPr>
                        <a:t>Fire, Marine, And Casualty Insurance</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3.2%</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3.9%</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0793">
                <a:tc>
                  <a:txBody>
                    <a:bodyPr/>
                    <a:lstStyle/>
                    <a:p>
                      <a:pPr algn="l" fontAlgn="b"/>
                      <a:r>
                        <a:rPr lang="en-US" sz="1000" b="0" i="0" u="none" strike="noStrike" dirty="0">
                          <a:solidFill>
                            <a:srgbClr val="000000"/>
                          </a:solidFill>
                          <a:latin typeface="Arial"/>
                        </a:rPr>
                        <a:t>Food And Kindred Products</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1.5%</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1.9%</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0793">
                <a:tc>
                  <a:txBody>
                    <a:bodyPr/>
                    <a:lstStyle/>
                    <a:p>
                      <a:pPr algn="l" fontAlgn="b"/>
                      <a:r>
                        <a:rPr lang="en-US" sz="1000" b="0" i="0" u="none" strike="noStrike">
                          <a:solidFill>
                            <a:srgbClr val="000000"/>
                          </a:solidFill>
                          <a:latin typeface="Arial"/>
                        </a:rPr>
                        <a:t>Health Services</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4.4%</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4.6%</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0793">
                <a:tc>
                  <a:txBody>
                    <a:bodyPr/>
                    <a:lstStyle/>
                    <a:p>
                      <a:pPr algn="l" fontAlgn="b"/>
                      <a:r>
                        <a:rPr lang="en-US" sz="1000" b="0" i="0" u="none" strike="noStrike">
                          <a:solidFill>
                            <a:srgbClr val="000000"/>
                          </a:solidFill>
                          <a:latin typeface="Arial"/>
                        </a:rPr>
                        <a:t>Hospitals</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3.3%</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3.4%</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0793">
                <a:tc>
                  <a:txBody>
                    <a:bodyPr/>
                    <a:lstStyle/>
                    <a:p>
                      <a:pPr algn="l" fontAlgn="b"/>
                      <a:r>
                        <a:rPr lang="en-US" sz="1000" b="0" i="0" u="none" strike="noStrike">
                          <a:solidFill>
                            <a:srgbClr val="000000"/>
                          </a:solidFill>
                          <a:latin typeface="Arial"/>
                        </a:rPr>
                        <a:t>Insurance</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1.4%</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1.5%</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0793">
                <a:tc>
                  <a:txBody>
                    <a:bodyPr/>
                    <a:lstStyle/>
                    <a:p>
                      <a:pPr algn="l" fontAlgn="b"/>
                      <a:r>
                        <a:rPr lang="en-US" sz="1000" b="0" i="0" u="none" strike="noStrike">
                          <a:solidFill>
                            <a:srgbClr val="000000"/>
                          </a:solidFill>
                          <a:latin typeface="Arial"/>
                        </a:rPr>
                        <a:t>Insurance Carriers, Not Elsewhere Classified</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3.5%</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3.4%</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0793">
                <a:tc>
                  <a:txBody>
                    <a:bodyPr/>
                    <a:lstStyle/>
                    <a:p>
                      <a:pPr algn="l" fontAlgn="b"/>
                      <a:r>
                        <a:rPr lang="en-US" sz="1000" b="0" i="0" u="none" strike="noStrike">
                          <a:solidFill>
                            <a:srgbClr val="000000"/>
                          </a:solidFill>
                          <a:latin typeface="Arial"/>
                        </a:rPr>
                        <a:t>Life Insurance</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2.1%</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2.3%</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0793">
                <a:tc>
                  <a:txBody>
                    <a:bodyPr/>
                    <a:lstStyle/>
                    <a:p>
                      <a:pPr algn="l" fontAlgn="b"/>
                      <a:r>
                        <a:rPr lang="en-US" sz="1000" b="0" i="0" u="none" strike="noStrike">
                          <a:solidFill>
                            <a:srgbClr val="000000"/>
                          </a:solidFill>
                          <a:latin typeface="Arial"/>
                        </a:rPr>
                        <a:t>Manufacturing</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1.4%</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1.8%</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0793">
                <a:tc>
                  <a:txBody>
                    <a:bodyPr/>
                    <a:lstStyle/>
                    <a:p>
                      <a:pPr algn="l" fontAlgn="b"/>
                      <a:r>
                        <a:rPr lang="en-US" sz="1000" b="0" i="0" u="none" strike="noStrike">
                          <a:solidFill>
                            <a:srgbClr val="000000"/>
                          </a:solidFill>
                          <a:latin typeface="Arial"/>
                        </a:rPr>
                        <a:t>Mining</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1.9%</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2.4%</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0793">
                <a:tc>
                  <a:txBody>
                    <a:bodyPr/>
                    <a:lstStyle/>
                    <a:p>
                      <a:pPr algn="l" fontAlgn="b"/>
                      <a:r>
                        <a:rPr lang="en-US" sz="1000" b="0" i="0" u="none" strike="noStrike">
                          <a:solidFill>
                            <a:srgbClr val="000000"/>
                          </a:solidFill>
                          <a:latin typeface="Arial"/>
                        </a:rPr>
                        <a:t>Oil &amp; Gas</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1.6%</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2.3%</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0793">
                <a:tc>
                  <a:txBody>
                    <a:bodyPr/>
                    <a:lstStyle/>
                    <a:p>
                      <a:pPr algn="l" fontAlgn="b"/>
                      <a:r>
                        <a:rPr lang="en-US" sz="1000" b="0" i="0" u="none" strike="noStrike">
                          <a:solidFill>
                            <a:srgbClr val="000000"/>
                          </a:solidFill>
                          <a:latin typeface="Arial"/>
                        </a:rPr>
                        <a:t>Retail Trade</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1.7%</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2.2%</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0793">
                <a:tc>
                  <a:txBody>
                    <a:bodyPr/>
                    <a:lstStyle/>
                    <a:p>
                      <a:pPr algn="l" fontAlgn="b"/>
                      <a:r>
                        <a:rPr lang="en-US" sz="1000" b="0" i="0" u="none" strike="noStrike">
                          <a:solidFill>
                            <a:srgbClr val="000000"/>
                          </a:solidFill>
                          <a:latin typeface="Arial"/>
                        </a:rPr>
                        <a:t>Services</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3.9%</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000" b="0" i="0" u="none" strike="noStrike">
                          <a:solidFill>
                            <a:srgbClr val="000000"/>
                          </a:solidFill>
                          <a:latin typeface="Arial"/>
                        </a:rPr>
                        <a:t>4.8%</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0793">
                <a:tc>
                  <a:txBody>
                    <a:bodyPr/>
                    <a:lstStyle/>
                    <a:p>
                      <a:pPr algn="l" fontAlgn="b"/>
                      <a:r>
                        <a:rPr lang="en-US" sz="1000" b="0" i="0" u="none" strike="noStrike">
                          <a:solidFill>
                            <a:srgbClr val="000000"/>
                          </a:solidFill>
                          <a:latin typeface="Arial"/>
                        </a:rPr>
                        <a:t>Transportation</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2.7%</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000" b="0" i="0" u="none" strike="noStrike">
                          <a:solidFill>
                            <a:srgbClr val="000000"/>
                          </a:solidFill>
                          <a:latin typeface="Arial"/>
                        </a:rPr>
                        <a:t>3.3%</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0793">
                <a:tc>
                  <a:txBody>
                    <a:bodyPr/>
                    <a:lstStyle/>
                    <a:p>
                      <a:pPr algn="l" fontAlgn="b"/>
                      <a:r>
                        <a:rPr lang="en-US" sz="1000" b="0" i="0" u="none" strike="noStrike">
                          <a:solidFill>
                            <a:srgbClr val="000000"/>
                          </a:solidFill>
                          <a:latin typeface="Arial"/>
                        </a:rPr>
                        <a:t>Transportation Services</a:t>
                      </a:r>
                    </a:p>
                  </a:txBody>
                  <a:tcPr marL="7837" marR="7837" marT="783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BE5F1"/>
                    </a:solidFill>
                  </a:tcPr>
                </a:tc>
                <a:tc>
                  <a:txBody>
                    <a:bodyPr/>
                    <a:lstStyle/>
                    <a:p>
                      <a:pPr algn="ctr" fontAlgn="b"/>
                      <a:r>
                        <a:rPr lang="en-US" sz="1000" b="0" i="0" u="none" strike="noStrike" dirty="0">
                          <a:solidFill>
                            <a:srgbClr val="000000"/>
                          </a:solidFill>
                          <a:latin typeface="Arial"/>
                        </a:rPr>
                        <a:t>4.6%</a:t>
                      </a:r>
                    </a:p>
                  </a:txBody>
                  <a:tcPr marL="7837" marR="7837" marT="783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BE5F1"/>
                    </a:solidFill>
                  </a:tcPr>
                </a:tc>
                <a:tc>
                  <a:txBody>
                    <a:bodyPr/>
                    <a:lstStyle/>
                    <a:p>
                      <a:pPr algn="ctr" fontAlgn="b"/>
                      <a:r>
                        <a:rPr lang="en-US" sz="1000" b="0" i="0" u="none" strike="noStrike" dirty="0">
                          <a:solidFill>
                            <a:srgbClr val="000000"/>
                          </a:solidFill>
                          <a:latin typeface="Arial"/>
                        </a:rPr>
                        <a:t>4.6%</a:t>
                      </a:r>
                    </a:p>
                  </a:txBody>
                  <a:tcPr marL="7837" marR="7837" marT="783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BE5F1"/>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Participation</a:t>
            </a:r>
            <a:endParaRPr lang="en-US" dirty="0"/>
          </a:p>
        </p:txBody>
      </p:sp>
      <p:sp>
        <p:nvSpPr>
          <p:cNvPr id="3" name="Text Placeholder 2"/>
          <p:cNvSpPr>
            <a:spLocks noGrp="1"/>
          </p:cNvSpPr>
          <p:nvPr>
            <p:ph type="body" sz="quarter" idx="10"/>
          </p:nvPr>
        </p:nvSpPr>
        <p:spPr>
          <a:xfrm>
            <a:off x="377825" y="1295400"/>
            <a:ext cx="9147175" cy="4537075"/>
          </a:xfrm>
        </p:spPr>
        <p:txBody>
          <a:bodyPr/>
          <a:lstStyle/>
          <a:p>
            <a:pPr marL="288925" indent="-288925">
              <a:buFont typeface="Wingdings" pitchFamily="2" charset="2"/>
              <a:buChar char="q"/>
            </a:pPr>
            <a:r>
              <a:rPr lang="en-US" dirty="0" smtClean="0"/>
              <a:t> Survey participation was 11 out of 21 PISA members</a:t>
            </a:r>
          </a:p>
          <a:p>
            <a:pPr marL="648925" lvl="2" indent="-288925">
              <a:buNone/>
            </a:pPr>
            <a:r>
              <a:rPr lang="en-US" sz="1400" dirty="0" smtClean="0"/>
              <a:t>AstraZeneca	 Biogen	BMS 	Eli Lilly	</a:t>
            </a:r>
            <a:r>
              <a:rPr lang="en-US" sz="1400" dirty="0"/>
              <a:t>Genentech	</a:t>
            </a:r>
            <a:r>
              <a:rPr lang="en-US" sz="1400" dirty="0" smtClean="0"/>
              <a:t> </a:t>
            </a:r>
            <a:r>
              <a:rPr lang="en-US" sz="1400" dirty="0"/>
              <a:t> </a:t>
            </a:r>
            <a:r>
              <a:rPr lang="en-US" sz="1400" dirty="0" smtClean="0"/>
              <a:t>	GSK </a:t>
            </a:r>
            <a:endParaRPr lang="en-US" sz="1400" dirty="0"/>
          </a:p>
          <a:p>
            <a:pPr marL="648925" lvl="2" indent="-288925">
              <a:buNone/>
            </a:pPr>
            <a:r>
              <a:rPr lang="en-US" sz="1400" dirty="0" smtClean="0"/>
              <a:t>J&amp;J	</a:t>
            </a:r>
            <a:r>
              <a:rPr lang="en-US" sz="1400" dirty="0"/>
              <a:t> </a:t>
            </a:r>
            <a:r>
              <a:rPr lang="en-US" sz="1400" dirty="0" smtClean="0"/>
              <a:t>	 Merck </a:t>
            </a:r>
            <a:r>
              <a:rPr lang="en-US" sz="1400" dirty="0"/>
              <a:t>	</a:t>
            </a:r>
            <a:r>
              <a:rPr lang="en-US" sz="1400" dirty="0" smtClean="0"/>
              <a:t>Novartis 	Pfizer	Purdue</a:t>
            </a:r>
          </a:p>
          <a:p>
            <a:pPr marL="288925" indent="-288925">
              <a:buFont typeface="Wingdings" pitchFamily="2" charset="2"/>
              <a:buChar char="q"/>
            </a:pPr>
            <a:r>
              <a:rPr lang="en-US" dirty="0" smtClean="0"/>
              <a:t> The scope of the survey covered the Pharmaceutical business only; diagnostics, and consumer/over the counter businesses were </a:t>
            </a:r>
            <a:r>
              <a:rPr lang="en-US" b="1" dirty="0" smtClean="0"/>
              <a:t>excluded.</a:t>
            </a:r>
          </a:p>
          <a:p>
            <a:pPr marL="288925" indent="-288925">
              <a:buFont typeface="Wingdings" pitchFamily="2" charset="2"/>
              <a:buChar char="q"/>
            </a:pPr>
            <a:r>
              <a:rPr lang="en-US" dirty="0" smtClean="0"/>
              <a:t> All of participants did not responded to all of the survey questions, due either to corporate restrictions, definitional differences or an inability to provide the data within the time constraints.</a:t>
            </a:r>
          </a:p>
          <a:p>
            <a:pPr marL="288925" indent="-288925">
              <a:buFont typeface="Wingdings" pitchFamily="2" charset="2"/>
              <a:buChar char="q"/>
            </a:pPr>
            <a:r>
              <a:rPr lang="en-US" dirty="0" smtClean="0"/>
              <a:t>Most participants responded with both global and US only data, but several responded on an either/or basis.</a:t>
            </a:r>
          </a:p>
        </p:txBody>
      </p:sp>
      <p:graphicFrame>
        <p:nvGraphicFramePr>
          <p:cNvPr id="4" name="Table 3"/>
          <p:cNvGraphicFramePr>
            <a:graphicFrameLocks noGrp="1"/>
          </p:cNvGraphicFramePr>
          <p:nvPr/>
        </p:nvGraphicFramePr>
        <p:xfrm>
          <a:off x="1981200" y="3886200"/>
          <a:ext cx="4953000" cy="2438400"/>
        </p:xfrm>
        <a:graphic>
          <a:graphicData uri="http://schemas.openxmlformats.org/drawingml/2006/table">
            <a:tbl>
              <a:tblPr firstRow="1" bandRow="1">
                <a:tableStyleId>{3B4B98B0-60AC-42C2-AFA5-B58CD77FA1E5}</a:tableStyleId>
              </a:tblPr>
              <a:tblGrid>
                <a:gridCol w="2006600"/>
                <a:gridCol w="1295400"/>
                <a:gridCol w="1651000"/>
              </a:tblGrid>
              <a:tr h="233680">
                <a:tc>
                  <a:txBody>
                    <a:bodyPr/>
                    <a:lstStyle/>
                    <a:p>
                      <a:endParaRPr lang="en-US" sz="1400" dirty="0"/>
                    </a:p>
                  </a:txBody>
                  <a:tcPr/>
                </a:tc>
                <a:tc>
                  <a:txBody>
                    <a:bodyPr/>
                    <a:lstStyle/>
                    <a:p>
                      <a:r>
                        <a:rPr lang="en-US" sz="1400" dirty="0" smtClean="0"/>
                        <a:t>Global</a:t>
                      </a:r>
                      <a:endParaRPr lang="en-US" sz="1400" dirty="0"/>
                    </a:p>
                  </a:txBody>
                  <a:tcPr/>
                </a:tc>
                <a:tc>
                  <a:txBody>
                    <a:bodyPr/>
                    <a:lstStyle/>
                    <a:p>
                      <a:r>
                        <a:rPr lang="en-US" sz="1400" dirty="0" smtClean="0"/>
                        <a:t>US Only</a:t>
                      </a:r>
                      <a:endParaRPr lang="en-US" sz="1400" dirty="0"/>
                    </a:p>
                  </a:txBody>
                  <a:tcPr/>
                </a:tc>
              </a:tr>
              <a:tr h="233680">
                <a:tc>
                  <a:txBody>
                    <a:bodyPr/>
                    <a:lstStyle/>
                    <a:p>
                      <a:r>
                        <a:rPr lang="en-US" sz="1400" dirty="0" smtClean="0"/>
                        <a:t>Organization</a:t>
                      </a:r>
                    </a:p>
                  </a:txBody>
                  <a:tcPr/>
                </a:tc>
                <a:tc>
                  <a:txBody>
                    <a:bodyPr/>
                    <a:lstStyle/>
                    <a:p>
                      <a:pPr algn="ctr"/>
                      <a:r>
                        <a:rPr lang="en-US" sz="1400" dirty="0" smtClean="0"/>
                        <a:t>9</a:t>
                      </a:r>
                      <a:endParaRPr lang="en-US" sz="1400" dirty="0"/>
                    </a:p>
                  </a:txBody>
                  <a:tcPr/>
                </a:tc>
                <a:tc>
                  <a:txBody>
                    <a:bodyPr/>
                    <a:lstStyle/>
                    <a:p>
                      <a:pPr algn="ctr"/>
                      <a:r>
                        <a:rPr lang="en-US" sz="1400" dirty="0" smtClean="0"/>
                        <a:t>8</a:t>
                      </a:r>
                      <a:endParaRPr lang="en-US" sz="1400" dirty="0"/>
                    </a:p>
                  </a:txBody>
                  <a:tcPr/>
                </a:tc>
              </a:tr>
              <a:tr h="233680">
                <a:tc>
                  <a:txBody>
                    <a:bodyPr/>
                    <a:lstStyle/>
                    <a:p>
                      <a:r>
                        <a:rPr lang="en-US" sz="1400" dirty="0" smtClean="0"/>
                        <a:t>Spending</a:t>
                      </a:r>
                      <a:endParaRPr lang="en-US" sz="1400" dirty="0"/>
                    </a:p>
                  </a:txBody>
                  <a:tcPr/>
                </a:tc>
                <a:tc>
                  <a:txBody>
                    <a:bodyPr/>
                    <a:lstStyle/>
                    <a:p>
                      <a:pPr algn="ctr"/>
                      <a:r>
                        <a:rPr lang="en-US" sz="1400" dirty="0" smtClean="0"/>
                        <a:t>10</a:t>
                      </a:r>
                      <a:endParaRPr lang="en-US" sz="1400" dirty="0"/>
                    </a:p>
                  </a:txBody>
                  <a:tcPr/>
                </a:tc>
                <a:tc>
                  <a:txBody>
                    <a:bodyPr/>
                    <a:lstStyle/>
                    <a:p>
                      <a:pPr algn="ctr"/>
                      <a:r>
                        <a:rPr lang="en-US" sz="1400" dirty="0" smtClean="0"/>
                        <a:t>8</a:t>
                      </a:r>
                      <a:endParaRPr lang="en-US" sz="1400" dirty="0"/>
                    </a:p>
                  </a:txBody>
                  <a:tcPr/>
                </a:tc>
              </a:tr>
              <a:tr h="233680">
                <a:tc>
                  <a:txBody>
                    <a:bodyPr/>
                    <a:lstStyle/>
                    <a:p>
                      <a:r>
                        <a:rPr lang="en-US" sz="1400" dirty="0" smtClean="0"/>
                        <a:t>Metrics</a:t>
                      </a:r>
                      <a:endParaRPr lang="en-US" sz="1400" dirty="0"/>
                    </a:p>
                  </a:txBody>
                  <a:tcPr/>
                </a:tc>
                <a:tc>
                  <a:txBody>
                    <a:bodyPr/>
                    <a:lstStyle/>
                    <a:p>
                      <a:pPr algn="ctr"/>
                      <a:r>
                        <a:rPr lang="en-US" sz="1400" dirty="0" smtClean="0"/>
                        <a:t>8</a:t>
                      </a:r>
                      <a:endParaRPr lang="en-US" sz="1400" dirty="0"/>
                    </a:p>
                  </a:txBody>
                  <a:tcPr/>
                </a:tc>
                <a:tc>
                  <a:txBody>
                    <a:bodyPr/>
                    <a:lstStyle/>
                    <a:p>
                      <a:pPr algn="ctr"/>
                      <a:r>
                        <a:rPr lang="en-US" sz="1400" dirty="0" smtClean="0"/>
                        <a:t>8</a:t>
                      </a:r>
                      <a:endParaRPr lang="en-US" sz="1400" dirty="0"/>
                    </a:p>
                  </a:txBody>
                  <a:tcPr/>
                </a:tc>
              </a:tr>
              <a:tr h="233680">
                <a:tc>
                  <a:txBody>
                    <a:bodyPr/>
                    <a:lstStyle/>
                    <a:p>
                      <a:r>
                        <a:rPr lang="en-US" sz="1400" dirty="0" smtClean="0"/>
                        <a:t>Priorities</a:t>
                      </a:r>
                      <a:endParaRPr lang="en-US" sz="1400" dirty="0"/>
                    </a:p>
                  </a:txBody>
                  <a:tcPr/>
                </a:tc>
                <a:tc gridSpan="2">
                  <a:txBody>
                    <a:bodyPr/>
                    <a:lstStyle/>
                    <a:p>
                      <a:pPr algn="ctr"/>
                      <a:r>
                        <a:rPr lang="en-US" sz="1400" dirty="0" smtClean="0"/>
                        <a:t>11</a:t>
                      </a:r>
                      <a:endParaRPr lang="en-US" sz="1400" dirty="0"/>
                    </a:p>
                  </a:txBody>
                  <a:tcPr/>
                </a:tc>
                <a:tc hMerge="1">
                  <a:txBody>
                    <a:bodyPr/>
                    <a:lstStyle/>
                    <a:p>
                      <a:endParaRPr lang="en-US" dirty="0"/>
                    </a:p>
                  </a:txBody>
                  <a:tcPr/>
                </a:tc>
              </a:tr>
              <a:tr h="233680">
                <a:tc>
                  <a:txBody>
                    <a:bodyPr/>
                    <a:lstStyle/>
                    <a:p>
                      <a:r>
                        <a:rPr lang="en-US" sz="1400" dirty="0" smtClean="0"/>
                        <a:t>Policies</a:t>
                      </a:r>
                      <a:endParaRPr lang="en-US" sz="1400" dirty="0"/>
                    </a:p>
                  </a:txBody>
                  <a:tcPr/>
                </a:tc>
                <a:tc gridSpan="2">
                  <a:txBody>
                    <a:bodyPr/>
                    <a:lstStyle/>
                    <a:p>
                      <a:pPr algn="ctr"/>
                      <a:r>
                        <a:rPr lang="en-US" sz="1400" dirty="0" smtClean="0"/>
                        <a:t>11</a:t>
                      </a:r>
                      <a:endParaRPr lang="en-US" sz="1400" dirty="0"/>
                    </a:p>
                  </a:txBody>
                  <a:tcPr/>
                </a:tc>
                <a:tc hMerge="1">
                  <a:txBody>
                    <a:bodyPr/>
                    <a:lstStyle/>
                    <a:p>
                      <a:endParaRPr lang="en-US" dirty="0"/>
                    </a:p>
                  </a:txBody>
                  <a:tcPr/>
                </a:tc>
              </a:tr>
              <a:tr h="233680">
                <a:tc>
                  <a:txBody>
                    <a:bodyPr/>
                    <a:lstStyle/>
                    <a:p>
                      <a:r>
                        <a:rPr lang="en-US" sz="1400" dirty="0" smtClean="0"/>
                        <a:t>Initiatives</a:t>
                      </a:r>
                      <a:endParaRPr lang="en-US" sz="1400" dirty="0"/>
                    </a:p>
                  </a:txBody>
                  <a:tcPr/>
                </a:tc>
                <a:tc gridSpan="2">
                  <a:txBody>
                    <a:bodyPr/>
                    <a:lstStyle/>
                    <a:p>
                      <a:pPr algn="ctr"/>
                      <a:r>
                        <a:rPr lang="en-US" sz="1400" dirty="0" smtClean="0"/>
                        <a:t>11</a:t>
                      </a:r>
                      <a:endParaRPr lang="en-US" sz="1400" dirty="0"/>
                    </a:p>
                  </a:txBody>
                  <a:tcPr/>
                </a:tc>
                <a:tc hMerge="1">
                  <a:txBody>
                    <a:bodyPr/>
                    <a:lstStyle/>
                    <a:p>
                      <a:endParaRPr lang="en-US" dirty="0"/>
                    </a:p>
                  </a:txBody>
                  <a:tcPr/>
                </a:tc>
              </a:tr>
              <a:tr h="233680">
                <a:tc>
                  <a:txBody>
                    <a:bodyPr/>
                    <a:lstStyle/>
                    <a:p>
                      <a:r>
                        <a:rPr lang="en-US" sz="1400" dirty="0" smtClean="0"/>
                        <a:t>Spending Priorities</a:t>
                      </a:r>
                      <a:endParaRPr lang="en-US" sz="1400" dirty="0"/>
                    </a:p>
                  </a:txBody>
                  <a:tcPr/>
                </a:tc>
                <a:tc gridSpan="2">
                  <a:txBody>
                    <a:bodyPr/>
                    <a:lstStyle/>
                    <a:p>
                      <a:pPr algn="ctr"/>
                      <a:r>
                        <a:rPr lang="en-US" sz="1400" dirty="0" smtClean="0"/>
                        <a:t>7</a:t>
                      </a:r>
                      <a:endParaRPr lang="en-US" sz="1400" dirty="0"/>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t>Executive Summary</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 – Year-to-Year Changes</a:t>
            </a:r>
            <a:endParaRPr lang="en-US" dirty="0"/>
          </a:p>
        </p:txBody>
      </p:sp>
      <p:sp>
        <p:nvSpPr>
          <p:cNvPr id="3" name="Text Placeholder 2"/>
          <p:cNvSpPr>
            <a:spLocks noGrp="1"/>
          </p:cNvSpPr>
          <p:nvPr>
            <p:ph type="body" sz="quarter" idx="10"/>
          </p:nvPr>
        </p:nvSpPr>
        <p:spPr>
          <a:xfrm>
            <a:off x="381000" y="1101725"/>
            <a:ext cx="9147175" cy="5070475"/>
          </a:xfrm>
        </p:spPr>
        <p:txBody>
          <a:bodyPr/>
          <a:lstStyle/>
          <a:p>
            <a:pPr marL="347663" indent="-347663">
              <a:buFont typeface="Wingdings" pitchFamily="2" charset="2"/>
              <a:buChar char="q"/>
            </a:pPr>
            <a:r>
              <a:rPr lang="en-US" sz="1800" dirty="0" smtClean="0"/>
              <a:t>There were some large shifts from the 2013 data in this year’s survey, some of which can be attributed to the change in participants or their responses</a:t>
            </a:r>
          </a:p>
          <a:p>
            <a:pPr marL="527663" lvl="1" indent="-347663">
              <a:buFont typeface="Arial" pitchFamily="34" charset="0"/>
              <a:buChar char="–"/>
            </a:pPr>
            <a:r>
              <a:rPr lang="en-US" dirty="0" smtClean="0"/>
              <a:t>Changes in company FTEs per IT FTE</a:t>
            </a:r>
          </a:p>
          <a:p>
            <a:pPr marL="707663" lvl="2" indent="-347663">
              <a:buClr>
                <a:schemeClr val="tx2"/>
              </a:buClr>
              <a:buFont typeface="Wingdings" pitchFamily="2" charset="2"/>
              <a:buChar char="§"/>
            </a:pPr>
            <a:r>
              <a:rPr lang="en-US" dirty="0" smtClean="0"/>
              <a:t>US only decreased to 14, resulting mostly from some high ratio companies not participating.</a:t>
            </a:r>
          </a:p>
          <a:p>
            <a:pPr marL="527663" lvl="1" indent="-347663">
              <a:buFont typeface="Arial" pitchFamily="34" charset="0"/>
              <a:buChar char="–"/>
            </a:pPr>
            <a:r>
              <a:rPr lang="en-US" dirty="0" smtClean="0"/>
              <a:t>Outsourcing spend as a percentage of overall operating expense rose considerably</a:t>
            </a:r>
          </a:p>
          <a:p>
            <a:pPr marL="707663" lvl="2" indent="-347663">
              <a:buClr>
                <a:schemeClr val="tx2"/>
              </a:buClr>
              <a:buFont typeface="Wingdings" pitchFamily="2" charset="2"/>
              <a:buChar char="§"/>
            </a:pPr>
            <a:r>
              <a:rPr lang="en-US" dirty="0" smtClean="0"/>
              <a:t>Several participants reported no outsourcing numbers and the average is driven by a few highly outsourced organizations.</a:t>
            </a:r>
          </a:p>
          <a:p>
            <a:pPr marL="527663" lvl="1" indent="-347663">
              <a:buFont typeface="Arial" pitchFamily="34" charset="0"/>
              <a:buChar char="–"/>
            </a:pPr>
            <a:r>
              <a:rPr lang="en-US" dirty="0" smtClean="0"/>
              <a:t>When broken down by revenue size, there’ were some sizable shifts in the metrics.</a:t>
            </a:r>
          </a:p>
          <a:p>
            <a:pPr marL="707663" lvl="2" indent="-347663">
              <a:buClr>
                <a:schemeClr val="tx2"/>
              </a:buClr>
              <a:buFont typeface="Wingdings" pitchFamily="2" charset="2"/>
              <a:buChar char="§"/>
            </a:pPr>
            <a:r>
              <a:rPr lang="en-US" dirty="0" smtClean="0"/>
              <a:t>Global View:</a:t>
            </a:r>
          </a:p>
          <a:p>
            <a:pPr marL="887663" lvl="3" indent="-347663">
              <a:buClr>
                <a:schemeClr val="tx2"/>
              </a:buClr>
              <a:buFont typeface="Arial" pitchFamily="34" charset="0"/>
              <a:buChar char="–"/>
            </a:pPr>
            <a:r>
              <a:rPr lang="en-US" dirty="0" smtClean="0"/>
              <a:t>IT spending per company employee is up 30% to $33K in smaller companies </a:t>
            </a:r>
          </a:p>
          <a:p>
            <a:pPr marL="887663" lvl="3" indent="-347663">
              <a:buClr>
                <a:schemeClr val="tx2"/>
              </a:buClr>
              <a:buFont typeface="Arial" pitchFamily="34" charset="0"/>
              <a:buChar char="–"/>
            </a:pPr>
            <a:r>
              <a:rPr lang="en-US" dirty="0" smtClean="0"/>
              <a:t>Revenue per employee is up 30% in smaller companies, but down 35% in midsized companies</a:t>
            </a:r>
          </a:p>
          <a:p>
            <a:pPr marL="887663" lvl="3" indent="-347663">
              <a:buClr>
                <a:schemeClr val="tx2"/>
              </a:buClr>
              <a:buFont typeface="Arial" pitchFamily="34" charset="0"/>
              <a:buChar char="–"/>
            </a:pPr>
            <a:r>
              <a:rPr lang="en-US" dirty="0" smtClean="0"/>
              <a:t>IT expense as a percent of revenue is up (from 3.8% to 4.9%) in midsized companies along with IT capital investment as a percent of revenue.</a:t>
            </a:r>
          </a:p>
          <a:p>
            <a:pPr marL="887663" lvl="3" indent="-347663">
              <a:buClr>
                <a:schemeClr val="tx2"/>
              </a:buClr>
              <a:buFont typeface="Arial" pitchFamily="34" charset="0"/>
              <a:buChar char="–"/>
            </a:pPr>
            <a:r>
              <a:rPr lang="en-US" dirty="0" smtClean="0"/>
              <a:t>Large companies saw a drop in IT operating expense as a percent of company operating expense from 7.8% to 6.7%</a:t>
            </a:r>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 – Year-to-Year Changes (continued)</a:t>
            </a:r>
            <a:endParaRPr lang="en-US" dirty="0"/>
          </a:p>
        </p:txBody>
      </p:sp>
      <p:sp>
        <p:nvSpPr>
          <p:cNvPr id="3" name="Text Placeholder 2"/>
          <p:cNvSpPr>
            <a:spLocks noGrp="1"/>
          </p:cNvSpPr>
          <p:nvPr>
            <p:ph type="body" sz="quarter" idx="10"/>
          </p:nvPr>
        </p:nvSpPr>
        <p:spPr>
          <a:xfrm>
            <a:off x="381000" y="1101725"/>
            <a:ext cx="9147175" cy="5070475"/>
          </a:xfrm>
        </p:spPr>
        <p:txBody>
          <a:bodyPr/>
          <a:lstStyle/>
          <a:p>
            <a:pPr marL="707663" lvl="2" indent="-347663">
              <a:buClr>
                <a:schemeClr val="tx2"/>
              </a:buClr>
              <a:buFont typeface="Wingdings" pitchFamily="2" charset="2"/>
              <a:buChar char="§"/>
            </a:pPr>
            <a:r>
              <a:rPr lang="en-US" dirty="0" smtClean="0"/>
              <a:t>US Only View:</a:t>
            </a:r>
          </a:p>
          <a:p>
            <a:pPr marL="887663" lvl="3" indent="-347663">
              <a:buClr>
                <a:schemeClr val="tx2"/>
              </a:buClr>
              <a:buFont typeface="Arial" pitchFamily="34" charset="0"/>
              <a:buChar char="–"/>
            </a:pPr>
            <a:r>
              <a:rPr lang="en-US" dirty="0" smtClean="0"/>
              <a:t>IT spending per company employee is up 50% to $36K in smaller companies, but down 8% in medium sized companies.  The Gartner average is also down 8% in midsized companies.</a:t>
            </a:r>
          </a:p>
          <a:p>
            <a:pPr marL="887663" lvl="3" indent="-347663">
              <a:buClr>
                <a:schemeClr val="tx2"/>
              </a:buClr>
              <a:buFont typeface="Arial" pitchFamily="34" charset="0"/>
              <a:buChar char="–"/>
            </a:pPr>
            <a:r>
              <a:rPr lang="en-US" dirty="0" smtClean="0"/>
              <a:t>IT spend as a percent of revenue is down over 50% in all of the size categories for US Only.</a:t>
            </a:r>
          </a:p>
          <a:p>
            <a:pPr marL="1067663" lvl="4" indent="-347663">
              <a:buClr>
                <a:schemeClr val="tx2"/>
              </a:buClr>
            </a:pPr>
            <a:r>
              <a:rPr lang="en-US" dirty="0" smtClean="0"/>
              <a:t>This extreme change is driven by the change in participants for 2014. </a:t>
            </a:r>
          </a:p>
          <a:p>
            <a:pPr marL="887663" lvl="3" indent="-347663">
              <a:buClr>
                <a:schemeClr val="tx2"/>
              </a:buClr>
              <a:buFont typeface="Arial" pitchFamily="34" charset="0"/>
              <a:buChar char="–"/>
            </a:pPr>
            <a:r>
              <a:rPr lang="en-US" dirty="0" smtClean="0"/>
              <a:t>IT operating expense as a percent of company operating expense is up 50% in midsize companies, but down 25% in the large company group.</a:t>
            </a:r>
          </a:p>
          <a:p>
            <a:pPr marL="1067663" lvl="4" indent="-347663">
              <a:buClr>
                <a:schemeClr val="tx2"/>
              </a:buClr>
            </a:pPr>
            <a:r>
              <a:rPr lang="en-US" dirty="0" smtClean="0"/>
              <a:t>These large swings are also likely the result of the change in participants for 2014.</a:t>
            </a:r>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Findings</a:t>
            </a:r>
            <a:endParaRPr lang="en-US" dirty="0"/>
          </a:p>
        </p:txBody>
      </p:sp>
      <p:sp>
        <p:nvSpPr>
          <p:cNvPr id="3" name="Text Placeholder 2"/>
          <p:cNvSpPr>
            <a:spLocks noGrp="1"/>
          </p:cNvSpPr>
          <p:nvPr>
            <p:ph type="body" sz="quarter" idx="10"/>
          </p:nvPr>
        </p:nvSpPr>
        <p:spPr>
          <a:xfrm>
            <a:off x="381000" y="1101725"/>
            <a:ext cx="9147175" cy="4537075"/>
          </a:xfrm>
        </p:spPr>
        <p:txBody>
          <a:bodyPr/>
          <a:lstStyle/>
          <a:p>
            <a:pPr marL="347663" indent="-347663">
              <a:buFont typeface="Wingdings" pitchFamily="2" charset="2"/>
              <a:buChar char="q"/>
            </a:pPr>
            <a:r>
              <a:rPr lang="en-US" dirty="0" smtClean="0"/>
              <a:t>IT spending per overall employee remains nearly 50% higher in the US than on a global basis, in both capital and ongoing operations.</a:t>
            </a:r>
          </a:p>
          <a:p>
            <a:pPr marL="527663" lvl="1" indent="-347663"/>
            <a:r>
              <a:rPr lang="en-US" sz="1400" dirty="0" smtClean="0"/>
              <a:t>PISA spending per overall employee (globally and US only)</a:t>
            </a:r>
            <a:r>
              <a:rPr lang="en-US" sz="1400" dirty="0"/>
              <a:t> </a:t>
            </a:r>
            <a:r>
              <a:rPr lang="en-US" sz="1400" dirty="0" smtClean="0"/>
              <a:t>continues to be considerably higher than the Gartner average – the US only data set is double the average – although US only  revenue per employee is nearly double the Gartner average. Revenue per employee on a global basis is on par with the Gartner average.</a:t>
            </a:r>
          </a:p>
          <a:p>
            <a:pPr marL="527663" lvl="1" indent="-347663"/>
            <a:r>
              <a:rPr lang="en-US" sz="1400" dirty="0" smtClean="0"/>
              <a:t>PISA IT spending per employee is similar to financial service companies who also have high regulatory requirements.</a:t>
            </a:r>
          </a:p>
          <a:p>
            <a:pPr marL="527663" lvl="1" indent="-347663"/>
            <a:r>
              <a:rPr lang="en-US" sz="1400" dirty="0" smtClean="0"/>
              <a:t>PISA overall spending distributions (hardware, software, personnel and outsourcing) diverge from the Gartner average in outsourcing where the levels are considerably higher (42% globally and 57% US vs. 27% for the Gartner average). There are differences in the distribution to IT functional areas; PISA places much more resources into applications development (up over 30% from 2013) and support than average and less in end-user and data center areas.</a:t>
            </a:r>
            <a:r>
              <a:rPr lang="en-US" dirty="0" smtClean="0"/>
              <a:t> </a:t>
            </a:r>
          </a:p>
          <a:p>
            <a:pPr marL="347663" indent="-347663">
              <a:buFont typeface="Wingdings" pitchFamily="2" charset="2"/>
              <a:buChar char="q"/>
            </a:pPr>
            <a:r>
              <a:rPr lang="en-US" dirty="0" smtClean="0"/>
              <a:t>Capital spending for the current year is again expected to rise in both the global and US views despite anticipated flat or declining revenue and operating expense. The Gartner database indicates expected increases in both revenue and operating expense.</a:t>
            </a:r>
          </a:p>
          <a:p>
            <a:pPr marL="347663" indent="-347663">
              <a:buFont typeface="Wingdings" pitchFamily="2" charset="2"/>
              <a:buChar char="q"/>
            </a:pPr>
            <a:r>
              <a:rPr lang="en-US" dirty="0" smtClean="0"/>
              <a:t>Despite fluctuations in the size demographic breakdowns, both global and US IT spending as a percent of revenue remain relatively flat – only 1/10 of a percent rise.</a:t>
            </a:r>
          </a:p>
          <a:p>
            <a:pPr marL="347663" indent="-347663">
              <a:buFont typeface="Wingdings" pitchFamily="2" charset="2"/>
              <a:buChar char="q"/>
            </a:pPr>
            <a:r>
              <a:rPr lang="en-US" dirty="0" smtClean="0"/>
              <a:t>In the US, total IT spending (capital and operating) increased to 7.6% of overall operating expense –  still nearly double the Gartner average of 3.9%.  </a:t>
            </a:r>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Findings</a:t>
            </a:r>
            <a:endParaRPr lang="en-US" dirty="0"/>
          </a:p>
        </p:txBody>
      </p:sp>
      <p:sp>
        <p:nvSpPr>
          <p:cNvPr id="3" name="Text Placeholder 2"/>
          <p:cNvSpPr>
            <a:spLocks noGrp="1"/>
          </p:cNvSpPr>
          <p:nvPr>
            <p:ph type="body" sz="quarter" idx="10"/>
          </p:nvPr>
        </p:nvSpPr>
        <p:spPr>
          <a:xfrm>
            <a:off x="381000" y="1101725"/>
            <a:ext cx="9147175" cy="5070475"/>
          </a:xfrm>
        </p:spPr>
        <p:txBody>
          <a:bodyPr/>
          <a:lstStyle/>
          <a:p>
            <a:pPr marL="347663" indent="-347663">
              <a:buFont typeface="Wingdings" pitchFamily="2" charset="2"/>
              <a:buChar char="q"/>
            </a:pPr>
            <a:r>
              <a:rPr lang="en-US" dirty="0" smtClean="0"/>
              <a:t>The mix of contractors to in-house IT staffing has changed for 2014</a:t>
            </a:r>
          </a:p>
          <a:p>
            <a:pPr marL="576263" lvl="1" indent="-293688"/>
            <a:r>
              <a:rPr lang="en-US" sz="1400" dirty="0"/>
              <a:t>Contractor use </a:t>
            </a:r>
            <a:r>
              <a:rPr lang="en-US" sz="1400" dirty="0" smtClean="0"/>
              <a:t>rose to 34% </a:t>
            </a:r>
            <a:r>
              <a:rPr lang="en-US" sz="1400" dirty="0"/>
              <a:t>in the global view, but </a:t>
            </a:r>
            <a:r>
              <a:rPr lang="en-US" sz="1400" dirty="0" smtClean="0"/>
              <a:t>decreased to 25% </a:t>
            </a:r>
            <a:r>
              <a:rPr lang="en-US" sz="1400" dirty="0"/>
              <a:t>in the US.</a:t>
            </a:r>
          </a:p>
          <a:p>
            <a:pPr marL="347663" indent="-347663">
              <a:buFont typeface="Wingdings" pitchFamily="2" charset="2"/>
              <a:buChar char="q"/>
            </a:pPr>
            <a:r>
              <a:rPr lang="en-US" dirty="0" smtClean="0"/>
              <a:t>Research and Development  and Marketing and Sales dominate the work effort both globally and in the US, albeit with small decreases in the US.  Manufacturing and Operations has a larger share of the work effort in the global view than in the US.</a:t>
            </a:r>
          </a:p>
          <a:p>
            <a:pPr marL="347663" indent="-347663">
              <a:buFont typeface="Wingdings" pitchFamily="2" charset="2"/>
              <a:buChar char="q"/>
            </a:pPr>
            <a:r>
              <a:rPr lang="en-US" dirty="0" smtClean="0"/>
              <a:t>Applications age shows some changes. US applications older than five years increased to nearly half the portfolio (47%), matching the global view.  However, the percentage of global applications less than three years old moved up to 30%.</a:t>
            </a:r>
          </a:p>
          <a:p>
            <a:pPr marL="347663" indent="-347663">
              <a:buFont typeface="Wingdings" pitchFamily="2" charset="2"/>
              <a:buChar char="q"/>
            </a:pPr>
            <a:r>
              <a:rPr lang="en-US" dirty="0" smtClean="0"/>
              <a:t>Software as a Service (SaaS) continues to grow in the US view (now up to 17%), but still makes up a small percentage of applications hosting model.</a:t>
            </a:r>
          </a:p>
          <a:p>
            <a:pPr marL="347663" indent="-347663">
              <a:buFont typeface="Wingdings" pitchFamily="2" charset="2"/>
              <a:buChar char="q"/>
            </a:pPr>
            <a:r>
              <a:rPr lang="en-US" dirty="0" smtClean="0"/>
              <a:t>In social media, the use of Yammer and blogs continue as the predominant networks but Twitter has replaced Wikis as next in line. Knowledge sharing and networking are now matched as the primary objectives with content sharing decreasing.</a:t>
            </a:r>
          </a:p>
          <a:p>
            <a:pPr marL="347663" indent="-347663">
              <a:buFont typeface="Wingdings" pitchFamily="2" charset="2"/>
              <a:buChar char="q"/>
            </a:pPr>
            <a:r>
              <a:rPr lang="en-US" dirty="0" smtClean="0"/>
              <a:t>No participants responded that e-Pedigree and Product Serialization were on hold in 2014 compared with 15% and 8% respectively in 2013.</a:t>
            </a:r>
          </a:p>
          <a:p>
            <a:pPr marL="347663" indent="-347663">
              <a:buFont typeface="Wingdings" pitchFamily="2" charset="2"/>
              <a:buChar char="q"/>
            </a:pPr>
            <a:r>
              <a:rPr lang="en-US" dirty="0" smtClean="0"/>
              <a:t>PISA investment priorities vary from the Gartner rankings.</a:t>
            </a:r>
          </a:p>
          <a:p>
            <a:pPr marL="527663" lvl="1" indent="-347663">
              <a:buFont typeface="Wingdings" pitchFamily="2" charset="2"/>
              <a:buChar char="q"/>
            </a:pPr>
            <a:r>
              <a:rPr lang="en-US" dirty="0" smtClean="0"/>
              <a:t>Collaboration, digitalization and industry specific applications are much higher priorities for PISA while networking, ERP, and security rank lower.</a:t>
            </a:r>
          </a:p>
          <a:p>
            <a:pPr marL="347663" indent="-347663">
              <a:buFont typeface="Wingdings" pitchFamily="2" charset="2"/>
              <a:buChar char="q"/>
            </a:pPr>
            <a:endParaRPr lang="en-US" dirty="0" smtClean="0"/>
          </a:p>
          <a:p>
            <a:pPr marL="347663" indent="-347663">
              <a:buFont typeface="Wingdings" pitchFamily="2" charset="2"/>
              <a:buChar char="q"/>
            </a:pPr>
            <a:endParaRPr lang="en-US" dirty="0" smtClean="0"/>
          </a:p>
          <a:p>
            <a:pPr marL="347663" indent="-347663">
              <a:buFont typeface="Wingdings" pitchFamily="2" charset="2"/>
              <a:buChar char="q"/>
            </a:pPr>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d9Za_mQP80CX0LshMVFtYg"/>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PVAJ6UUwKku0cr0kAONHn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EKR9NorR10WxyQPfgs7wc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85m.b6vN8kqdpU8I4CXCw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EjkNJHzGQUCKtcIWlnchB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B4Eb3_dKLUedyhMY0J1Hk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HieKp2DEm0ukk5_nVloSYg"/>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FxOTKtbL3k2fJqNJUqRRdw"/>
</p:tagLst>
</file>

<file path=ppt/theme/theme1.xml><?xml version="1.0" encoding="utf-8"?>
<a:theme xmlns:a="http://schemas.openxmlformats.org/drawingml/2006/main" name="blank">
  <a:themeElements>
    <a:clrScheme name="Gartner_2013">
      <a:dk1>
        <a:srgbClr val="000000"/>
      </a:dk1>
      <a:lt1>
        <a:srgbClr val="FFFFFF"/>
      </a:lt1>
      <a:dk2>
        <a:srgbClr val="00529B"/>
      </a:dk2>
      <a:lt2>
        <a:srgbClr val="B9D0DC"/>
      </a:lt2>
      <a:accent1>
        <a:srgbClr val="00529B"/>
      </a:accent1>
      <a:accent2>
        <a:srgbClr val="6E96D5"/>
      </a:accent2>
      <a:accent3>
        <a:srgbClr val="5B97B1"/>
      </a:accent3>
      <a:accent4>
        <a:srgbClr val="85B0C6"/>
      </a:accent4>
      <a:accent5>
        <a:srgbClr val="B9D0DC"/>
      </a:accent5>
      <a:accent6>
        <a:srgbClr val="99CC00"/>
      </a:accent6>
      <a:hlink>
        <a:srgbClr val="5B97B1"/>
      </a:hlink>
      <a:folHlink>
        <a:srgbClr val="85B0C6"/>
      </a:folHlink>
    </a:clrScheme>
    <a:fontScheme name="blank">
      <a:majorFont>
        <a:latin typeface="Arial"/>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tx1"/>
          </a:solidFill>
        </a:ln>
      </a:spPr>
      <a:bodyPr rtlCol="0" anchor="ctr"/>
      <a:lstStyle>
        <a:defPPr algn="ctr">
          <a:defRPr sz="1600" dirty="0" err="1" smtClean="0"/>
        </a:defPPr>
      </a:lstStyle>
      <a:style>
        <a:lnRef idx="1">
          <a:schemeClr val="accent1"/>
        </a:lnRef>
        <a:fillRef idx="0">
          <a:schemeClr val="accent1"/>
        </a:fillRef>
        <a:effectRef idx="0">
          <a:schemeClr val="accent1"/>
        </a:effectRef>
        <a:fontRef idx="minor">
          <a:schemeClr val="tx1"/>
        </a:fontRef>
      </a:style>
    </a:spDef>
    <a:lnDef>
      <a:spPr bwMode="gray">
        <a:noFill/>
        <a:ln w="12700">
          <a:solidFill>
            <a:schemeClr val="tx1"/>
          </a:solidFill>
          <a:round/>
          <a:headEnd type="none" w="lg" len="lg"/>
          <a:tailEnd type="none" w="lg" len="lg"/>
        </a:ln>
        <a:effectLst/>
      </a:spPr>
      <a:bodyPr/>
      <a:lstStyle/>
    </a:lnDef>
    <a:txDef>
      <a:spPr/>
      <a:bodyPr vert="horz" lIns="0" tIns="0" rIns="0" bIns="0" rtlCol="0">
        <a:noAutofit/>
      </a:bodyPr>
      <a:lstStyle>
        <a:defPPr>
          <a:defRPr dirty="0" err="1"/>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2511</Words>
  <Application>Microsoft Office PowerPoint</Application>
  <PresentationFormat>A4 Paper (210x297 mm)</PresentationFormat>
  <Paragraphs>507</Paragraphs>
  <Slides>35</Slides>
  <Notes>35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3" baseType="lpstr">
      <vt:lpstr>Arial Unicode MS</vt:lpstr>
      <vt:lpstr>Arial</vt:lpstr>
      <vt:lpstr>Courier New</vt:lpstr>
      <vt:lpstr>Tahoma</vt:lpstr>
      <vt:lpstr>Times</vt:lpstr>
      <vt:lpstr>Wingdings</vt:lpstr>
      <vt:lpstr>blank</vt:lpstr>
      <vt:lpstr>think-cell Slide</vt:lpstr>
      <vt:lpstr>2014 PISA IT Survey Results</vt:lpstr>
      <vt:lpstr>Table of Contents</vt:lpstr>
      <vt:lpstr>2014 Survey Demographics</vt:lpstr>
      <vt:lpstr>Member Participation</vt:lpstr>
      <vt:lpstr>Executive Summary</vt:lpstr>
      <vt:lpstr>Findings – Year-to-Year Changes</vt:lpstr>
      <vt:lpstr>Findings – Year-to-Year Changes (continued)</vt:lpstr>
      <vt:lpstr>Overall Findings</vt:lpstr>
      <vt:lpstr>Overall Findings</vt:lpstr>
      <vt:lpstr>Summary Metrics and percentage change from 2013</vt:lpstr>
      <vt:lpstr>Summary Metrics – Global Grouped by Revenue (PISA/Gartner)</vt:lpstr>
      <vt:lpstr>Summary Metrics – US Only Grouped by Revenue (PISA/Gartner)</vt:lpstr>
      <vt:lpstr>Detailed Category Review</vt:lpstr>
      <vt:lpstr>IT Organization – Size and Growth</vt:lpstr>
      <vt:lpstr>IT Organization: Company vs. IT</vt:lpstr>
      <vt:lpstr>IT Organization: FTE Distribution</vt:lpstr>
      <vt:lpstr>IT Spend: Budget Distributions</vt:lpstr>
      <vt:lpstr>IT Organization – Applications Development &amp; Support Work Distribution</vt:lpstr>
      <vt:lpstr>IT Organization – Applications Development &amp; Support Budget Distribution</vt:lpstr>
      <vt:lpstr>IT Spend: Capital and Operating as % of Overall Revenue and Operating Expense</vt:lpstr>
      <vt:lpstr>IT Spend: Trend - Capital and Operating as % of Revenue</vt:lpstr>
      <vt:lpstr>IT Spend: Expected Changes</vt:lpstr>
      <vt:lpstr>IT Spend: IT Operating Expense and Capital as % of Company Operating Expense</vt:lpstr>
      <vt:lpstr>IT Spend: IT Operating Expense and Capital as % of Revenue</vt:lpstr>
      <vt:lpstr>IT Spend: Capital vs. Operating Expense </vt:lpstr>
      <vt:lpstr>IT Spend: Per Company Employee</vt:lpstr>
      <vt:lpstr>IT Spend: Outsourcing</vt:lpstr>
      <vt:lpstr>IT Spend: Budget Distributions</vt:lpstr>
      <vt:lpstr>IT Metrics: Age of Applications and Hosting Model - Definitions</vt:lpstr>
      <vt:lpstr>IT Metrics: Age of Applications and Hosting Model</vt:lpstr>
      <vt:lpstr>IT Policies: Social Networks</vt:lpstr>
      <vt:lpstr>IT Initiatives: Product Serialization &amp; e-Pedigree</vt:lpstr>
      <vt:lpstr>IT Initiatives: Business Strategies</vt:lpstr>
      <vt:lpstr>IT Initiatives: Investment Priorities</vt:lpstr>
      <vt:lpstr>Demographics – Gartner $2B+ Companies Spending as Percent of Revenue and OPEX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2014 PISA IT Survey Results</dc:title>
  <dc:creator/>
  <dc:description>2014 PISA IT Survey Overall Results - Global and US Only Views</dc:description>
  <cp:lastModifiedBy/>
  <cp:revision>1</cp:revision>
  <dcterms:created xsi:type="dcterms:W3CDTF">2014-03-04T19:51:58Z</dcterms:created>
  <dcterms:modified xsi:type="dcterms:W3CDTF">2015-03-20T15:02:23Z</dcterms:modified>
  <cp:category>Presentation</cp:category>
</cp:coreProperties>
</file>