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3"/>
  </p:notesMasterIdLst>
  <p:sldIdLst>
    <p:sldId id="256" r:id="rId2"/>
    <p:sldId id="260" r:id="rId3"/>
    <p:sldId id="303" r:id="rId4"/>
    <p:sldId id="257" r:id="rId5"/>
    <p:sldId id="304" r:id="rId6"/>
    <p:sldId id="305" r:id="rId7"/>
    <p:sldId id="258" r:id="rId8"/>
    <p:sldId id="296" r:id="rId9"/>
    <p:sldId id="306" r:id="rId10"/>
    <p:sldId id="307" r:id="rId11"/>
    <p:sldId id="319" r:id="rId12"/>
    <p:sldId id="318" r:id="rId13"/>
    <p:sldId id="308" r:id="rId14"/>
    <p:sldId id="310" r:id="rId15"/>
    <p:sldId id="311" r:id="rId16"/>
    <p:sldId id="312" r:id="rId17"/>
    <p:sldId id="314" r:id="rId18"/>
    <p:sldId id="315" r:id="rId19"/>
    <p:sldId id="316" r:id="rId20"/>
    <p:sldId id="317" r:id="rId21"/>
    <p:sldId id="283"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Tahoma" pitchFamily="34"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Tahoma" pitchFamily="34"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Tahoma" pitchFamily="34"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Tahoma" pitchFamily="34"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Tahoma" pitchFamily="34" charset="0"/>
      </a:defRPr>
    </a:lvl5pPr>
    <a:lvl6pPr marL="2286000" algn="l" defTabSz="914400" rtl="0" eaLnBrk="1" latinLnBrk="0" hangingPunct="1">
      <a:defRPr kern="1200">
        <a:solidFill>
          <a:schemeClr val="tx1"/>
        </a:solidFill>
        <a:latin typeface="Tahoma" pitchFamily="34" charset="0"/>
        <a:ea typeface="+mn-ea"/>
        <a:cs typeface="Tahoma" pitchFamily="34" charset="0"/>
      </a:defRPr>
    </a:lvl6pPr>
    <a:lvl7pPr marL="2743200" algn="l" defTabSz="914400" rtl="0" eaLnBrk="1" latinLnBrk="0" hangingPunct="1">
      <a:defRPr kern="1200">
        <a:solidFill>
          <a:schemeClr val="tx1"/>
        </a:solidFill>
        <a:latin typeface="Tahoma" pitchFamily="34" charset="0"/>
        <a:ea typeface="+mn-ea"/>
        <a:cs typeface="Tahoma" pitchFamily="34" charset="0"/>
      </a:defRPr>
    </a:lvl7pPr>
    <a:lvl8pPr marL="3200400" algn="l" defTabSz="914400" rtl="0" eaLnBrk="1" latinLnBrk="0" hangingPunct="1">
      <a:defRPr kern="1200">
        <a:solidFill>
          <a:schemeClr val="tx1"/>
        </a:solidFill>
        <a:latin typeface="Tahoma" pitchFamily="34" charset="0"/>
        <a:ea typeface="+mn-ea"/>
        <a:cs typeface="Tahoma" pitchFamily="34" charset="0"/>
      </a:defRPr>
    </a:lvl8pPr>
    <a:lvl9pPr marL="3657600" algn="l" defTabSz="914400" rtl="0" eaLnBrk="1" latinLnBrk="0" hangingPunct="1">
      <a:defRPr kern="1200">
        <a:solidFill>
          <a:schemeClr val="tx1"/>
        </a:solidFill>
        <a:latin typeface="Tahoma" pitchFamily="34" charset="0"/>
        <a:ea typeface="+mn-ea"/>
        <a:cs typeface="Tahoma"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4472" autoAdjust="0"/>
  </p:normalViewPr>
  <p:slideViewPr>
    <p:cSldViewPr>
      <p:cViewPr>
        <p:scale>
          <a:sx n="60" d="100"/>
          <a:sy n="60" d="100"/>
        </p:scale>
        <p:origin x="-3040" y="-55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262A59-8894-435E-98CF-F3EEE94646A8}" type="doc">
      <dgm:prSet loTypeId="urn:microsoft.com/office/officeart/2005/8/layout/hList2" loCatId="relationship" qsTypeId="urn:microsoft.com/office/officeart/2005/8/quickstyle/3d1" qsCatId="3D" csTypeId="urn:microsoft.com/office/officeart/2005/8/colors/colorful3" csCatId="colorful" phldr="1"/>
      <dgm:spPr/>
      <dgm:t>
        <a:bodyPr/>
        <a:lstStyle/>
        <a:p>
          <a:endParaRPr lang="en-US"/>
        </a:p>
      </dgm:t>
    </dgm:pt>
    <dgm:pt modelId="{D3190ADD-23C9-4F68-ADF6-121110CCF272}">
      <dgm:prSet phldrT="[Text]"/>
      <dgm:spPr>
        <a:solidFill>
          <a:srgbClr val="0070C0"/>
        </a:solidFill>
      </dgm:spPr>
      <dgm:t>
        <a:bodyPr/>
        <a:lstStyle/>
        <a:p>
          <a:r>
            <a:rPr lang="en-US" dirty="0" smtClean="0"/>
            <a:t>34 Mobile</a:t>
          </a:r>
          <a:endParaRPr lang="en-US" dirty="0"/>
        </a:p>
      </dgm:t>
    </dgm:pt>
    <dgm:pt modelId="{D824516D-4927-4B81-9297-E7AB12207DFF}" type="parTrans" cxnId="{2C6C2A25-E93F-43DE-9228-E8698FFD0885}">
      <dgm:prSet/>
      <dgm:spPr/>
      <dgm:t>
        <a:bodyPr/>
        <a:lstStyle/>
        <a:p>
          <a:endParaRPr lang="en-US"/>
        </a:p>
      </dgm:t>
    </dgm:pt>
    <dgm:pt modelId="{DC239581-93D6-4BA7-BBFF-5D275671C4CD}" type="sibTrans" cxnId="{2C6C2A25-E93F-43DE-9228-E8698FFD0885}">
      <dgm:prSet/>
      <dgm:spPr/>
      <dgm:t>
        <a:bodyPr/>
        <a:lstStyle/>
        <a:p>
          <a:endParaRPr lang="en-US"/>
        </a:p>
      </dgm:t>
    </dgm:pt>
    <dgm:pt modelId="{99A7BE6B-2CCD-4071-B24A-15D456C33710}">
      <dgm:prSet phldrT="[Text]"/>
      <dgm:spPr>
        <a:solidFill>
          <a:srgbClr val="0070C0"/>
        </a:solidFill>
      </dgm:spPr>
      <dgm:t>
        <a:bodyPr/>
        <a:lstStyle/>
        <a:p>
          <a:r>
            <a:rPr lang="en-US" dirty="0" smtClean="0"/>
            <a:t>59 Cloud</a:t>
          </a:r>
          <a:endParaRPr lang="en-US" dirty="0"/>
        </a:p>
      </dgm:t>
    </dgm:pt>
    <dgm:pt modelId="{BE131F13-ABBC-40AD-9861-DF5C4ECE75B9}" type="parTrans" cxnId="{3B43D055-4ACC-48D9-BB23-3661344392D7}">
      <dgm:prSet/>
      <dgm:spPr/>
      <dgm:t>
        <a:bodyPr/>
        <a:lstStyle/>
        <a:p>
          <a:endParaRPr lang="en-US"/>
        </a:p>
      </dgm:t>
    </dgm:pt>
    <dgm:pt modelId="{AACDA8B2-B22C-4B49-86D5-525AD465FE63}" type="sibTrans" cxnId="{3B43D055-4ACC-48D9-BB23-3661344392D7}">
      <dgm:prSet/>
      <dgm:spPr/>
      <dgm:t>
        <a:bodyPr/>
        <a:lstStyle/>
        <a:p>
          <a:endParaRPr lang="en-US"/>
        </a:p>
      </dgm:t>
    </dgm:pt>
    <dgm:pt modelId="{77750757-E096-4045-8E07-E910B4626A94}">
      <dgm:prSet phldrT="[Text]"/>
      <dgm:spPr/>
      <dgm:t>
        <a:bodyPr/>
        <a:lstStyle/>
        <a:p>
          <a:r>
            <a:rPr lang="en-US" dirty="0" smtClean="0"/>
            <a:t>2013</a:t>
          </a:r>
          <a:endParaRPr lang="en-US" dirty="0"/>
        </a:p>
      </dgm:t>
    </dgm:pt>
    <dgm:pt modelId="{7F649FCF-5715-4EFA-BAF7-10649D52584C}" type="parTrans" cxnId="{C4819DEE-9784-47E0-BCE2-8B9FB3F0E643}">
      <dgm:prSet/>
      <dgm:spPr/>
      <dgm:t>
        <a:bodyPr/>
        <a:lstStyle/>
        <a:p>
          <a:endParaRPr lang="en-US"/>
        </a:p>
      </dgm:t>
    </dgm:pt>
    <dgm:pt modelId="{08553378-BFD5-45FB-BCEB-6A4CFCC0BC54}" type="sibTrans" cxnId="{C4819DEE-9784-47E0-BCE2-8B9FB3F0E643}">
      <dgm:prSet/>
      <dgm:spPr/>
      <dgm:t>
        <a:bodyPr/>
        <a:lstStyle/>
        <a:p>
          <a:endParaRPr lang="en-US"/>
        </a:p>
      </dgm:t>
    </dgm:pt>
    <dgm:pt modelId="{DB3C1978-89CF-422A-A77D-71964BE3D14F}">
      <dgm:prSet phldrT="[Text]"/>
      <dgm:spPr>
        <a:solidFill>
          <a:srgbClr val="00B0F0"/>
        </a:solidFill>
      </dgm:spPr>
      <dgm:t>
        <a:bodyPr/>
        <a:lstStyle/>
        <a:p>
          <a:r>
            <a:rPr lang="en-US" dirty="0" smtClean="0"/>
            <a:t>26 Mobile</a:t>
          </a:r>
          <a:endParaRPr lang="en-US" dirty="0"/>
        </a:p>
      </dgm:t>
    </dgm:pt>
    <dgm:pt modelId="{FA1EB5CD-8F46-4161-998C-1DF51315BFCF}" type="parTrans" cxnId="{695F6DA2-1FFF-4046-B405-EA810888F8F5}">
      <dgm:prSet/>
      <dgm:spPr/>
      <dgm:t>
        <a:bodyPr/>
        <a:lstStyle/>
        <a:p>
          <a:endParaRPr lang="en-US"/>
        </a:p>
      </dgm:t>
    </dgm:pt>
    <dgm:pt modelId="{73DC381B-51D9-41CA-B77B-23744C7D5E30}" type="sibTrans" cxnId="{695F6DA2-1FFF-4046-B405-EA810888F8F5}">
      <dgm:prSet/>
      <dgm:spPr/>
      <dgm:t>
        <a:bodyPr/>
        <a:lstStyle/>
        <a:p>
          <a:endParaRPr lang="en-US"/>
        </a:p>
      </dgm:t>
    </dgm:pt>
    <dgm:pt modelId="{454F319D-02FD-48F0-B09F-DAD650369E34}">
      <dgm:prSet phldrT="[Text]"/>
      <dgm:spPr>
        <a:solidFill>
          <a:srgbClr val="00B0F0"/>
        </a:solidFill>
      </dgm:spPr>
      <dgm:t>
        <a:bodyPr/>
        <a:lstStyle/>
        <a:p>
          <a:r>
            <a:rPr lang="en-US" dirty="0" smtClean="0"/>
            <a:t>39 Cloud</a:t>
          </a:r>
          <a:endParaRPr lang="en-US" dirty="0"/>
        </a:p>
      </dgm:t>
    </dgm:pt>
    <dgm:pt modelId="{CEB31CC2-544A-4698-9DBB-0D1594B82627}" type="parTrans" cxnId="{70247F89-3EF0-4C55-91AD-97422DF75009}">
      <dgm:prSet/>
      <dgm:spPr/>
      <dgm:t>
        <a:bodyPr/>
        <a:lstStyle/>
        <a:p>
          <a:endParaRPr lang="en-US"/>
        </a:p>
      </dgm:t>
    </dgm:pt>
    <dgm:pt modelId="{0DE80C48-54E6-40D9-BAB0-AA1D1D6F2B9B}" type="sibTrans" cxnId="{70247F89-3EF0-4C55-91AD-97422DF75009}">
      <dgm:prSet/>
      <dgm:spPr/>
      <dgm:t>
        <a:bodyPr/>
        <a:lstStyle/>
        <a:p>
          <a:endParaRPr lang="en-US"/>
        </a:p>
      </dgm:t>
    </dgm:pt>
    <dgm:pt modelId="{BE151CE5-23CB-4A6F-A83D-728E7B5BCF51}">
      <dgm:prSet phldrT="[Text]"/>
      <dgm:spPr>
        <a:solidFill>
          <a:srgbClr val="00B0F0"/>
        </a:solidFill>
      </dgm:spPr>
      <dgm:t>
        <a:bodyPr/>
        <a:lstStyle/>
        <a:p>
          <a:r>
            <a:rPr lang="en-US" dirty="0" smtClean="0"/>
            <a:t>20 On-Premise</a:t>
          </a:r>
          <a:endParaRPr lang="en-US" dirty="0"/>
        </a:p>
      </dgm:t>
    </dgm:pt>
    <dgm:pt modelId="{06E09986-6084-4EB2-83EA-6A7123E57476}" type="parTrans" cxnId="{34702AD0-35FF-4233-AE11-D42689E5C38F}">
      <dgm:prSet/>
      <dgm:spPr/>
      <dgm:t>
        <a:bodyPr/>
        <a:lstStyle/>
        <a:p>
          <a:endParaRPr lang="en-US"/>
        </a:p>
      </dgm:t>
    </dgm:pt>
    <dgm:pt modelId="{58B905FD-E242-4240-BEEC-BA36BA7CAF4A}" type="sibTrans" cxnId="{34702AD0-35FF-4233-AE11-D42689E5C38F}">
      <dgm:prSet/>
      <dgm:spPr/>
      <dgm:t>
        <a:bodyPr/>
        <a:lstStyle/>
        <a:p>
          <a:endParaRPr lang="en-US"/>
        </a:p>
      </dgm:t>
    </dgm:pt>
    <dgm:pt modelId="{246A14B9-D8A1-4A04-A9ED-E26B677070E4}">
      <dgm:prSet phldrT="[Text]"/>
      <dgm:spPr/>
      <dgm:t>
        <a:bodyPr/>
        <a:lstStyle/>
        <a:p>
          <a:r>
            <a:rPr lang="en-US" dirty="0" smtClean="0"/>
            <a:t>2012</a:t>
          </a:r>
          <a:endParaRPr lang="en-US" dirty="0"/>
        </a:p>
      </dgm:t>
    </dgm:pt>
    <dgm:pt modelId="{AAAFFAF4-E2FD-4398-8C06-615A6A79292F}" type="sibTrans" cxnId="{3D60BD01-4287-4CFF-A667-C2994A50CD52}">
      <dgm:prSet/>
      <dgm:spPr/>
      <dgm:t>
        <a:bodyPr/>
        <a:lstStyle/>
        <a:p>
          <a:endParaRPr lang="en-US"/>
        </a:p>
      </dgm:t>
    </dgm:pt>
    <dgm:pt modelId="{F32C0D88-EA4F-44E0-B284-6760A4EE8EE4}" type="parTrans" cxnId="{3D60BD01-4287-4CFF-A667-C2994A50CD52}">
      <dgm:prSet/>
      <dgm:spPr/>
      <dgm:t>
        <a:bodyPr/>
        <a:lstStyle/>
        <a:p>
          <a:endParaRPr lang="en-US"/>
        </a:p>
      </dgm:t>
    </dgm:pt>
    <dgm:pt modelId="{1C8ADFAF-3187-40F1-BCCF-D5E801DB07AB}" type="pres">
      <dgm:prSet presAssocID="{82262A59-8894-435E-98CF-F3EEE94646A8}" presName="linearFlow" presStyleCnt="0">
        <dgm:presLayoutVars>
          <dgm:dir/>
          <dgm:animLvl val="lvl"/>
          <dgm:resizeHandles/>
        </dgm:presLayoutVars>
      </dgm:prSet>
      <dgm:spPr/>
      <dgm:t>
        <a:bodyPr/>
        <a:lstStyle/>
        <a:p>
          <a:endParaRPr lang="en-US"/>
        </a:p>
      </dgm:t>
    </dgm:pt>
    <dgm:pt modelId="{0E4F1E90-8A91-4A69-B0E0-73EC8C16CA86}" type="pres">
      <dgm:prSet presAssocID="{246A14B9-D8A1-4A04-A9ED-E26B677070E4}" presName="compositeNode" presStyleCnt="0">
        <dgm:presLayoutVars>
          <dgm:bulletEnabled val="1"/>
        </dgm:presLayoutVars>
      </dgm:prSet>
      <dgm:spPr/>
      <dgm:t>
        <a:bodyPr/>
        <a:lstStyle/>
        <a:p>
          <a:endParaRPr lang="en-US"/>
        </a:p>
      </dgm:t>
    </dgm:pt>
    <dgm:pt modelId="{27250E81-0246-440C-8039-07B42EA83A1F}" type="pres">
      <dgm:prSet presAssocID="{246A14B9-D8A1-4A04-A9ED-E26B677070E4}" presName="image" presStyleLbl="fgImgPlace1" presStyleIdx="0" presStyleCnt="2"/>
      <dgm:spPr/>
      <dgm:t>
        <a:bodyPr/>
        <a:lstStyle/>
        <a:p>
          <a:endParaRPr lang="en-US"/>
        </a:p>
      </dgm:t>
    </dgm:pt>
    <dgm:pt modelId="{9EB92C9B-4E2F-4B99-B978-DAE691186B6D}" type="pres">
      <dgm:prSet presAssocID="{246A14B9-D8A1-4A04-A9ED-E26B677070E4}" presName="childNode" presStyleLbl="node1" presStyleIdx="0" presStyleCnt="2">
        <dgm:presLayoutVars>
          <dgm:bulletEnabled val="1"/>
        </dgm:presLayoutVars>
      </dgm:prSet>
      <dgm:spPr/>
      <dgm:t>
        <a:bodyPr/>
        <a:lstStyle/>
        <a:p>
          <a:endParaRPr lang="en-US"/>
        </a:p>
      </dgm:t>
    </dgm:pt>
    <dgm:pt modelId="{6D677948-CCB8-4004-80C2-6A8C8864FB01}" type="pres">
      <dgm:prSet presAssocID="{246A14B9-D8A1-4A04-A9ED-E26B677070E4}" presName="parentNode" presStyleLbl="revTx" presStyleIdx="0" presStyleCnt="2">
        <dgm:presLayoutVars>
          <dgm:chMax val="0"/>
          <dgm:bulletEnabled val="1"/>
        </dgm:presLayoutVars>
      </dgm:prSet>
      <dgm:spPr/>
      <dgm:t>
        <a:bodyPr/>
        <a:lstStyle/>
        <a:p>
          <a:endParaRPr lang="en-US"/>
        </a:p>
      </dgm:t>
    </dgm:pt>
    <dgm:pt modelId="{7419C3C6-EF0B-4A87-8FA0-C697812733C1}" type="pres">
      <dgm:prSet presAssocID="{AAAFFAF4-E2FD-4398-8C06-615A6A79292F}" presName="sibTrans" presStyleCnt="0"/>
      <dgm:spPr/>
      <dgm:t>
        <a:bodyPr/>
        <a:lstStyle/>
        <a:p>
          <a:endParaRPr lang="en-US"/>
        </a:p>
      </dgm:t>
    </dgm:pt>
    <dgm:pt modelId="{A96F955A-35AE-420E-BE3B-5D8C3F7A66FE}" type="pres">
      <dgm:prSet presAssocID="{77750757-E096-4045-8E07-E910B4626A94}" presName="compositeNode" presStyleCnt="0">
        <dgm:presLayoutVars>
          <dgm:bulletEnabled val="1"/>
        </dgm:presLayoutVars>
      </dgm:prSet>
      <dgm:spPr/>
      <dgm:t>
        <a:bodyPr/>
        <a:lstStyle/>
        <a:p>
          <a:endParaRPr lang="en-US"/>
        </a:p>
      </dgm:t>
    </dgm:pt>
    <dgm:pt modelId="{0A6858E0-1A38-4A22-9A9D-DF7819BABD64}" type="pres">
      <dgm:prSet presAssocID="{77750757-E096-4045-8E07-E910B4626A94}" presName="image" presStyleLbl="fgImgPlace1" presStyleIdx="1" presStyleCnt="2"/>
      <dgm:spPr/>
      <dgm:t>
        <a:bodyPr/>
        <a:lstStyle/>
        <a:p>
          <a:endParaRPr lang="en-US"/>
        </a:p>
      </dgm:t>
    </dgm:pt>
    <dgm:pt modelId="{68D2CC00-4653-44D1-AAA9-60C28196DD17}" type="pres">
      <dgm:prSet presAssocID="{77750757-E096-4045-8E07-E910B4626A94}" presName="childNode" presStyleLbl="node1" presStyleIdx="1" presStyleCnt="2">
        <dgm:presLayoutVars>
          <dgm:bulletEnabled val="1"/>
        </dgm:presLayoutVars>
      </dgm:prSet>
      <dgm:spPr/>
      <dgm:t>
        <a:bodyPr/>
        <a:lstStyle/>
        <a:p>
          <a:endParaRPr lang="en-US"/>
        </a:p>
      </dgm:t>
    </dgm:pt>
    <dgm:pt modelId="{7459FF43-A8CA-48C1-BB3B-0D9BF1B690A1}" type="pres">
      <dgm:prSet presAssocID="{77750757-E096-4045-8E07-E910B4626A94}" presName="parentNode" presStyleLbl="revTx" presStyleIdx="1" presStyleCnt="2">
        <dgm:presLayoutVars>
          <dgm:chMax val="0"/>
          <dgm:bulletEnabled val="1"/>
        </dgm:presLayoutVars>
      </dgm:prSet>
      <dgm:spPr/>
      <dgm:t>
        <a:bodyPr/>
        <a:lstStyle/>
        <a:p>
          <a:endParaRPr lang="en-US"/>
        </a:p>
      </dgm:t>
    </dgm:pt>
  </dgm:ptLst>
  <dgm:cxnLst>
    <dgm:cxn modelId="{695F6DA2-1FFF-4046-B405-EA810888F8F5}" srcId="{77750757-E096-4045-8E07-E910B4626A94}" destId="{DB3C1978-89CF-422A-A77D-71964BE3D14F}" srcOrd="0" destOrd="0" parTransId="{FA1EB5CD-8F46-4161-998C-1DF51315BFCF}" sibTransId="{73DC381B-51D9-41CA-B77B-23744C7D5E30}"/>
    <dgm:cxn modelId="{F7FD309E-99A0-4BBA-8DA6-D38E8DE57AEE}" type="presOf" srcId="{99A7BE6B-2CCD-4071-B24A-15D456C33710}" destId="{9EB92C9B-4E2F-4B99-B978-DAE691186B6D}" srcOrd="0" destOrd="1" presId="urn:microsoft.com/office/officeart/2005/8/layout/hList2"/>
    <dgm:cxn modelId="{B33645C8-00DC-43D5-B354-E84D695410FD}" type="presOf" srcId="{BE151CE5-23CB-4A6F-A83D-728E7B5BCF51}" destId="{68D2CC00-4653-44D1-AAA9-60C28196DD17}" srcOrd="0" destOrd="2" presId="urn:microsoft.com/office/officeart/2005/8/layout/hList2"/>
    <dgm:cxn modelId="{40D079E6-A5C5-417F-BA18-EECA7A8D0246}" type="presOf" srcId="{77750757-E096-4045-8E07-E910B4626A94}" destId="{7459FF43-A8CA-48C1-BB3B-0D9BF1B690A1}" srcOrd="0" destOrd="0" presId="urn:microsoft.com/office/officeart/2005/8/layout/hList2"/>
    <dgm:cxn modelId="{8A807568-63BF-47E8-BCEC-D38880ED0394}" type="presOf" srcId="{246A14B9-D8A1-4A04-A9ED-E26B677070E4}" destId="{6D677948-CCB8-4004-80C2-6A8C8864FB01}" srcOrd="0" destOrd="0" presId="urn:microsoft.com/office/officeart/2005/8/layout/hList2"/>
    <dgm:cxn modelId="{8E2A452E-163A-4462-89A4-5D1D7BFC319A}" type="presOf" srcId="{D3190ADD-23C9-4F68-ADF6-121110CCF272}" destId="{9EB92C9B-4E2F-4B99-B978-DAE691186B6D}" srcOrd="0" destOrd="0" presId="urn:microsoft.com/office/officeart/2005/8/layout/hList2"/>
    <dgm:cxn modelId="{13FF662A-92CE-4A6F-8B17-7D8BD13DCD26}" type="presOf" srcId="{82262A59-8894-435E-98CF-F3EEE94646A8}" destId="{1C8ADFAF-3187-40F1-BCCF-D5E801DB07AB}" srcOrd="0" destOrd="0" presId="urn:microsoft.com/office/officeart/2005/8/layout/hList2"/>
    <dgm:cxn modelId="{E5535996-E498-4B94-8862-9DE1537422CD}" type="presOf" srcId="{DB3C1978-89CF-422A-A77D-71964BE3D14F}" destId="{68D2CC00-4653-44D1-AAA9-60C28196DD17}" srcOrd="0" destOrd="0" presId="urn:microsoft.com/office/officeart/2005/8/layout/hList2"/>
    <dgm:cxn modelId="{3B43D055-4ACC-48D9-BB23-3661344392D7}" srcId="{246A14B9-D8A1-4A04-A9ED-E26B677070E4}" destId="{99A7BE6B-2CCD-4071-B24A-15D456C33710}" srcOrd="1" destOrd="0" parTransId="{BE131F13-ABBC-40AD-9861-DF5C4ECE75B9}" sibTransId="{AACDA8B2-B22C-4B49-86D5-525AD465FE63}"/>
    <dgm:cxn modelId="{34702AD0-35FF-4233-AE11-D42689E5C38F}" srcId="{77750757-E096-4045-8E07-E910B4626A94}" destId="{BE151CE5-23CB-4A6F-A83D-728E7B5BCF51}" srcOrd="2" destOrd="0" parTransId="{06E09986-6084-4EB2-83EA-6A7123E57476}" sibTransId="{58B905FD-E242-4240-BEEC-BA36BA7CAF4A}"/>
    <dgm:cxn modelId="{2C6C2A25-E93F-43DE-9228-E8698FFD0885}" srcId="{246A14B9-D8A1-4A04-A9ED-E26B677070E4}" destId="{D3190ADD-23C9-4F68-ADF6-121110CCF272}" srcOrd="0" destOrd="0" parTransId="{D824516D-4927-4B81-9297-E7AB12207DFF}" sibTransId="{DC239581-93D6-4BA7-BBFF-5D275671C4CD}"/>
    <dgm:cxn modelId="{C4819DEE-9784-47E0-BCE2-8B9FB3F0E643}" srcId="{82262A59-8894-435E-98CF-F3EEE94646A8}" destId="{77750757-E096-4045-8E07-E910B4626A94}" srcOrd="1" destOrd="0" parTransId="{7F649FCF-5715-4EFA-BAF7-10649D52584C}" sibTransId="{08553378-BFD5-45FB-BCEB-6A4CFCC0BC54}"/>
    <dgm:cxn modelId="{70247F89-3EF0-4C55-91AD-97422DF75009}" srcId="{77750757-E096-4045-8E07-E910B4626A94}" destId="{454F319D-02FD-48F0-B09F-DAD650369E34}" srcOrd="1" destOrd="0" parTransId="{CEB31CC2-544A-4698-9DBB-0D1594B82627}" sibTransId="{0DE80C48-54E6-40D9-BAB0-AA1D1D6F2B9B}"/>
    <dgm:cxn modelId="{3D60BD01-4287-4CFF-A667-C2994A50CD52}" srcId="{82262A59-8894-435E-98CF-F3EEE94646A8}" destId="{246A14B9-D8A1-4A04-A9ED-E26B677070E4}" srcOrd="0" destOrd="0" parTransId="{F32C0D88-EA4F-44E0-B284-6760A4EE8EE4}" sibTransId="{AAAFFAF4-E2FD-4398-8C06-615A6A79292F}"/>
    <dgm:cxn modelId="{62736A0F-DD11-4E36-85DF-ADDBAF0990C5}" type="presOf" srcId="{454F319D-02FD-48F0-B09F-DAD650369E34}" destId="{68D2CC00-4653-44D1-AAA9-60C28196DD17}" srcOrd="0" destOrd="1" presId="urn:microsoft.com/office/officeart/2005/8/layout/hList2"/>
    <dgm:cxn modelId="{A9B97A99-679F-4DF8-9D49-29F0724F259E}" type="presParOf" srcId="{1C8ADFAF-3187-40F1-BCCF-D5E801DB07AB}" destId="{0E4F1E90-8A91-4A69-B0E0-73EC8C16CA86}" srcOrd="0" destOrd="0" presId="urn:microsoft.com/office/officeart/2005/8/layout/hList2"/>
    <dgm:cxn modelId="{4B40DDAE-46DE-4761-8E01-FE1AFEF82242}" type="presParOf" srcId="{0E4F1E90-8A91-4A69-B0E0-73EC8C16CA86}" destId="{27250E81-0246-440C-8039-07B42EA83A1F}" srcOrd="0" destOrd="0" presId="urn:microsoft.com/office/officeart/2005/8/layout/hList2"/>
    <dgm:cxn modelId="{CCC10201-C77B-4884-A170-1073B30E28AC}" type="presParOf" srcId="{0E4F1E90-8A91-4A69-B0E0-73EC8C16CA86}" destId="{9EB92C9B-4E2F-4B99-B978-DAE691186B6D}" srcOrd="1" destOrd="0" presId="urn:microsoft.com/office/officeart/2005/8/layout/hList2"/>
    <dgm:cxn modelId="{8A058BE7-B392-41FC-AF17-DE4D79FA4CA4}" type="presParOf" srcId="{0E4F1E90-8A91-4A69-B0E0-73EC8C16CA86}" destId="{6D677948-CCB8-4004-80C2-6A8C8864FB01}" srcOrd="2" destOrd="0" presId="urn:microsoft.com/office/officeart/2005/8/layout/hList2"/>
    <dgm:cxn modelId="{62FDD87A-11C5-4693-9714-AEF0561991CA}" type="presParOf" srcId="{1C8ADFAF-3187-40F1-BCCF-D5E801DB07AB}" destId="{7419C3C6-EF0B-4A87-8FA0-C697812733C1}" srcOrd="1" destOrd="0" presId="urn:microsoft.com/office/officeart/2005/8/layout/hList2"/>
    <dgm:cxn modelId="{D5936171-46DF-4B0F-A8D7-6332FC7333A9}" type="presParOf" srcId="{1C8ADFAF-3187-40F1-BCCF-D5E801DB07AB}" destId="{A96F955A-35AE-420E-BE3B-5D8C3F7A66FE}" srcOrd="2" destOrd="0" presId="urn:microsoft.com/office/officeart/2005/8/layout/hList2"/>
    <dgm:cxn modelId="{5D26F959-D813-442A-8EA9-8826D4AD2BB8}" type="presParOf" srcId="{A96F955A-35AE-420E-BE3B-5D8C3F7A66FE}" destId="{0A6858E0-1A38-4A22-9A9D-DF7819BABD64}" srcOrd="0" destOrd="0" presId="urn:microsoft.com/office/officeart/2005/8/layout/hList2"/>
    <dgm:cxn modelId="{CDBCBB81-866F-4FF5-BAB4-15075EE6373C}" type="presParOf" srcId="{A96F955A-35AE-420E-BE3B-5D8C3F7A66FE}" destId="{68D2CC00-4653-44D1-AAA9-60C28196DD17}" srcOrd="1" destOrd="0" presId="urn:microsoft.com/office/officeart/2005/8/layout/hList2"/>
    <dgm:cxn modelId="{CF79F5DE-7903-49AA-9095-D49F908A83C4}" type="presParOf" srcId="{A96F955A-35AE-420E-BE3B-5D8C3F7A66FE}" destId="{7459FF43-A8CA-48C1-BB3B-0D9BF1B690A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17769F7-156C-4FAD-82DD-3CB74F11E2D3}" type="slidenum">
              <a:rPr lang="en-US"/>
              <a:pPr>
                <a:defRPr/>
              </a:pPr>
              <a:t>‹#›</a:t>
            </a:fld>
            <a:endParaRPr lang="en-US"/>
          </a:p>
        </p:txBody>
      </p:sp>
    </p:spTree>
    <p:extLst>
      <p:ext uri="{BB962C8B-B14F-4D97-AF65-F5344CB8AC3E}">
        <p14:creationId xmlns:p14="http://schemas.microsoft.com/office/powerpoint/2010/main" val="2677564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a:xfrm>
            <a:off x="1058863" y="1681163"/>
            <a:ext cx="4740275" cy="3556000"/>
          </a:xfrm>
        </p:spPr>
      </p:sp>
      <p:sp>
        <p:nvSpPr>
          <p:cNvPr id="6" name="Notes Placeholder 5"/>
          <p:cNvSpPr>
            <a:spLocks noGrp="1"/>
          </p:cNvSpPr>
          <p:nvPr>
            <p:ph type="body" idx="1"/>
          </p:nvPr>
        </p:nvSpPr>
        <p:spPr/>
        <p:txBody>
          <a:bodyPr>
            <a:normAutofit/>
          </a:bodyPr>
          <a:lstStyle/>
          <a:p>
            <a:pPr>
              <a:spcBef>
                <a:spcPts val="291"/>
              </a:spcBef>
              <a:spcAft>
                <a:spcPts val="291"/>
              </a:spcAft>
            </a:pPr>
            <a:r>
              <a:rPr lang="en-US" dirty="0" smtClean="0">
                <a:solidFill>
                  <a:srgbClr val="000000"/>
                </a:solidFill>
              </a:rPr>
              <a:t>A hybrid cloud is a connection (sometimes persistent) that allows pieces/parts of the application or data to live in one cloud while other parts or services live in another. The purposes of the hybrid cloud (in this case) is to allow compute resources to live in the public cloud while critical application services live in the private cloud.</a:t>
            </a:r>
            <a:endParaRPr lang="en-US" dirty="0">
              <a:solidFill>
                <a:srgbClr val="000000"/>
              </a:solidFill>
            </a:endParaRPr>
          </a:p>
        </p:txBody>
      </p:sp>
    </p:spTree>
    <p:extLst>
      <p:ext uri="{BB962C8B-B14F-4D97-AF65-F5344CB8AC3E}">
        <p14:creationId xmlns:p14="http://schemas.microsoft.com/office/powerpoint/2010/main" val="262466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A0847-930A-4C0A-958F-8EB34DDABB05}" type="slidenum">
              <a:rPr lang="en-US" smtClean="0"/>
              <a:pPr/>
              <a:t>5</a:t>
            </a:fld>
            <a:endParaRPr lang="en-US"/>
          </a:p>
        </p:txBody>
      </p:sp>
    </p:spTree>
    <p:extLst>
      <p:ext uri="{BB962C8B-B14F-4D97-AF65-F5344CB8AC3E}">
        <p14:creationId xmlns:p14="http://schemas.microsoft.com/office/powerpoint/2010/main" val="913304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1058863" y="1681163"/>
            <a:ext cx="4740275" cy="3556000"/>
          </a:xfrm>
        </p:spPr>
      </p:sp>
      <p:sp>
        <p:nvSpPr>
          <p:cNvPr id="5" name="Notes Placeholder 4"/>
          <p:cNvSpPr>
            <a:spLocks noGrp="1"/>
          </p:cNvSpPr>
          <p:nvPr>
            <p:ph type="body" idx="1"/>
          </p:nvPr>
        </p:nvSpPr>
        <p:spPr/>
        <p:txBody>
          <a:bodyPr>
            <a:normAutofit/>
          </a:bodyPr>
          <a:lstStyle/>
          <a:p>
            <a:pPr>
              <a:spcBef>
                <a:spcPts val="291"/>
              </a:spcBef>
              <a:spcAft>
                <a:spcPts val="291"/>
              </a:spcAft>
              <a:defRPr/>
            </a:pPr>
            <a:r>
              <a:rPr lang="en-US" dirty="0" smtClean="0">
                <a:solidFill>
                  <a:srgbClr val="000000"/>
                </a:solidFill>
              </a:rPr>
              <a:t>How mature is Cloud?  It has these issues that we see here today. And, these things will get worse before they get better.</a:t>
            </a:r>
          </a:p>
        </p:txBody>
      </p:sp>
    </p:spTree>
    <p:extLst>
      <p:ext uri="{BB962C8B-B14F-4D97-AF65-F5344CB8AC3E}">
        <p14:creationId xmlns:p14="http://schemas.microsoft.com/office/powerpoint/2010/main" val="157280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MS PGothic" charset="0"/>
              </a:rPr>
              <a:t>Granular, governable and auditable privilege assignment elevates security in the cloud above what</a:t>
            </a:r>
            <a:r>
              <a:rPr lang="ja-JP" altLang="en-US">
                <a:latin typeface="Arial" charset="0"/>
                <a:ea typeface="MS PGothic" charset="0"/>
              </a:rPr>
              <a:t>’</a:t>
            </a:r>
            <a:r>
              <a:rPr lang="en-US">
                <a:latin typeface="Arial" charset="0"/>
                <a:ea typeface="MS PGothic" charset="0"/>
              </a:rPr>
              <a:t>s achieved in legacy environments</a:t>
            </a:r>
          </a:p>
          <a:p>
            <a:endParaRPr lang="en-US">
              <a:latin typeface="Arial" charset="0"/>
              <a:ea typeface="MS PGothic" charset="0"/>
            </a:endParaRPr>
          </a:p>
        </p:txBody>
      </p:sp>
    </p:spTree>
    <p:extLst>
      <p:ext uri="{BB962C8B-B14F-4D97-AF65-F5344CB8AC3E}">
        <p14:creationId xmlns:p14="http://schemas.microsoft.com/office/powerpoint/2010/main" val="411228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A1883-54AF-4AC5-BC9C-AE33AD6005AA}" type="slidenum">
              <a:rPr lang="en-US" smtClean="0"/>
              <a:pPr>
                <a:defRPr/>
              </a:pPr>
              <a:t>14</a:t>
            </a:fld>
            <a:endParaRPr lang="en-US"/>
          </a:p>
        </p:txBody>
      </p:sp>
    </p:spTree>
    <p:extLst>
      <p:ext uri="{BB962C8B-B14F-4D97-AF65-F5344CB8AC3E}">
        <p14:creationId xmlns:p14="http://schemas.microsoft.com/office/powerpoint/2010/main" val="334335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168"/>
          <p:cNvGrpSpPr>
            <a:grpSpLocks/>
          </p:cNvGrpSpPr>
          <p:nvPr/>
        </p:nvGrpSpPr>
        <p:grpSpPr bwMode="auto">
          <a:xfrm>
            <a:off x="-2001838" y="-249238"/>
            <a:ext cx="11145838" cy="7107238"/>
            <a:chOff x="-1261" y="-157"/>
            <a:chExt cx="7021" cy="4477"/>
          </a:xfrm>
        </p:grpSpPr>
        <p:sp>
          <p:nvSpPr>
            <p:cNvPr id="5" name="Rectangle 16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defRPr/>
              </a:pPr>
              <a:endParaRPr lang="en-US">
                <a:cs typeface="+mn-cs"/>
              </a:endParaRPr>
            </a:p>
          </p:txBody>
        </p:sp>
        <p:grpSp>
          <p:nvGrpSpPr>
            <p:cNvPr id="6" name="Group 166"/>
            <p:cNvGrpSpPr>
              <a:grpSpLocks/>
            </p:cNvGrpSpPr>
            <p:nvPr userDrawn="1"/>
          </p:nvGrpSpPr>
          <p:grpSpPr bwMode="auto">
            <a:xfrm>
              <a:off x="-1261" y="-157"/>
              <a:ext cx="7021" cy="1190"/>
              <a:chOff x="-1261" y="-154"/>
              <a:chExt cx="7021" cy="1190"/>
            </a:xfrm>
          </p:grpSpPr>
          <p:sp>
            <p:nvSpPr>
              <p:cNvPr id="8" name="Freeform 7"/>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defRPr/>
                </a:pPr>
                <a:endParaRPr lang="en-US">
                  <a:cs typeface="+mn-cs"/>
                </a:endParaRPr>
              </a:p>
            </p:txBody>
          </p:sp>
          <p:grpSp>
            <p:nvGrpSpPr>
              <p:cNvPr id="9" name="Group 165"/>
              <p:cNvGrpSpPr>
                <a:grpSpLocks/>
              </p:cNvGrpSpPr>
              <p:nvPr userDrawn="1"/>
            </p:nvGrpSpPr>
            <p:grpSpPr bwMode="auto">
              <a:xfrm>
                <a:off x="333" y="-9"/>
                <a:ext cx="5176" cy="1044"/>
                <a:chOff x="333" y="-9"/>
                <a:chExt cx="5176" cy="1044"/>
              </a:xfrm>
            </p:grpSpPr>
            <p:sp>
              <p:nvSpPr>
                <p:cNvPr id="38" name="Freeform 10"/>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39" name="Freeform 11"/>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0" name="Freeform 12"/>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 name="Freeform 13"/>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2" name="Freeform 14"/>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3" name="Freeform 15"/>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4" name="Freeform 16"/>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5" name="Freeform 17"/>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6" name="Freeform 18"/>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7" name="Freeform 19"/>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8" name="Freeform 20"/>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9" name="Freeform 21"/>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0" name="Freeform 22"/>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1" name="Freeform 23"/>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2" name="Freeform 24"/>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3" name="Freeform 25"/>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4" name="Freeform 26"/>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5" name="Freeform 27"/>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6" name="Freeform 28"/>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7" name="Freeform 29"/>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8" name="Freeform 30"/>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9" name="Freeform 31"/>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0" name="Freeform 32"/>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1" name="Freeform 33"/>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2" name="Freeform 34"/>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3" name="Freeform 35"/>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4" name="Freeform 36"/>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5" name="Freeform 37"/>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6" name="Freeform 38"/>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7" name="Freeform 39"/>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8" name="Freeform 40"/>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9" name="Freeform 41"/>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0" name="Freeform 42"/>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1" name="Freeform 43"/>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2" name="Freeform 44"/>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3" name="Freeform 45"/>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4" name="Freeform 46"/>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5" name="Freeform 47"/>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6" name="Freeform 48"/>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7" name="Freeform 49"/>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8" name="Freeform 50"/>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9" name="Freeform 51"/>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0" name="Freeform 52"/>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1" name="Freeform 53"/>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2" name="Freeform 54"/>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3" name="Freeform 55"/>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4" name="Freeform 56"/>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5" name="Freeform 57"/>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6" name="Freeform 58"/>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7" name="Freeform 59"/>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8" name="Freeform 60"/>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9" name="Freeform 61"/>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90" name="Freeform 62"/>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91" name="Freeform 63"/>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92" name="Freeform 64"/>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93" name="Freeform 65"/>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grpSp>
          <p:grpSp>
            <p:nvGrpSpPr>
              <p:cNvPr id="10" name="Group 159"/>
              <p:cNvGrpSpPr>
                <a:grpSpLocks/>
              </p:cNvGrpSpPr>
              <p:nvPr userDrawn="1"/>
            </p:nvGrpSpPr>
            <p:grpSpPr bwMode="auto">
              <a:xfrm>
                <a:off x="7" y="-154"/>
                <a:ext cx="5739" cy="418"/>
                <a:chOff x="1056" y="111"/>
                <a:chExt cx="2448" cy="418"/>
              </a:xfrm>
            </p:grpSpPr>
            <p:sp>
              <p:nvSpPr>
                <p:cNvPr id="27" name="Line 110"/>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8" name="Line 112"/>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9" name="Line 113"/>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0" name="Line 114"/>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1" name="Line 115"/>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2" name="Line 116"/>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3" name="Line 117"/>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4" name="Line 118"/>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5" name="Line 119"/>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6" name="Line 120"/>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7" name="Line 121"/>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grpSp>
          <p:grpSp>
            <p:nvGrpSpPr>
              <p:cNvPr id="11" name="Group 160"/>
              <p:cNvGrpSpPr>
                <a:grpSpLocks/>
              </p:cNvGrpSpPr>
              <p:nvPr userDrawn="1"/>
            </p:nvGrpSpPr>
            <p:grpSpPr bwMode="auto">
              <a:xfrm>
                <a:off x="-1261" y="-1"/>
                <a:ext cx="2098" cy="1030"/>
                <a:chOff x="1208" y="109"/>
                <a:chExt cx="2098" cy="423"/>
              </a:xfrm>
            </p:grpSpPr>
            <p:sp>
              <p:nvSpPr>
                <p:cNvPr id="12" name="Line 132"/>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3" name="Line 133"/>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4" name="Line 134"/>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5" name="Line 135"/>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6" name="Line 145"/>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7" name="Line 146"/>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8" name="Line 147"/>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9" name="Line 148"/>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0" name="Line 149"/>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1" name="Line 150"/>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 name="Line 151"/>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3" name="Line 152"/>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4" name="Line 153"/>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5" name="Line 154"/>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6" name="Line 155"/>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grpSp>
        </p:grpSp>
        <p:pic>
          <p:nvPicPr>
            <p:cNvPr id="7" name="Picture 158" descr="earth"/>
            <p:cNvPicPr>
              <a:picLocks noChangeAspect="1" noChangeArrowheads="1"/>
            </p:cNvPicPr>
            <p:nvPr userDrawn="1"/>
          </p:nvPicPr>
          <p:blipFill>
            <a:blip r:embed="rId2" cstate="print">
              <a:clrChange>
                <a:clrFrom>
                  <a:srgbClr val="000000"/>
                </a:clrFrom>
                <a:clrTo>
                  <a:srgbClr val="000000">
                    <a:alpha val="0"/>
                  </a:srgbClr>
                </a:clrTo>
              </a:clrChange>
            </a:blip>
            <a:srcRect/>
            <a:stretch>
              <a:fillRect/>
            </a:stretch>
          </p:blipFill>
          <p:spPr bwMode="gray">
            <a:xfrm>
              <a:off x="336" y="1566"/>
              <a:ext cx="690" cy="642"/>
            </a:xfrm>
            <a:prstGeom prst="rect">
              <a:avLst/>
            </a:prstGeom>
            <a:noFill/>
            <a:ln w="9525">
              <a:noFill/>
              <a:miter lim="800000"/>
              <a:headEnd/>
              <a:tailEnd/>
            </a:ln>
          </p:spPr>
        </p:pic>
      </p:grpSp>
      <p:pic>
        <p:nvPicPr>
          <p:cNvPr id="94" name="Picture 169" descr="PISA Logo"/>
          <p:cNvPicPr>
            <a:picLocks noChangeAspect="1" noChangeArrowheads="1"/>
          </p:cNvPicPr>
          <p:nvPr userDrawn="1"/>
        </p:nvPicPr>
        <p:blipFill>
          <a:blip r:embed="rId3" cstate="print"/>
          <a:srcRect/>
          <a:stretch>
            <a:fillRect/>
          </a:stretch>
        </p:blipFill>
        <p:spPr bwMode="auto">
          <a:xfrm>
            <a:off x="7336631" y="6019800"/>
            <a:ext cx="1704975" cy="781050"/>
          </a:xfrm>
          <a:prstGeom prst="rect">
            <a:avLst/>
          </a:prstGeom>
          <a:noFill/>
          <a:ln w="9525">
            <a:noFill/>
            <a:miter lim="800000"/>
            <a:headEnd/>
            <a:tailEnd/>
          </a:ln>
        </p:spPr>
      </p:pic>
      <p:sp>
        <p:nvSpPr>
          <p:cNvPr id="46082" name="Rectangle 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95" name="Rectangle 4"/>
          <p:cNvSpPr>
            <a:spLocks noGrp="1" noChangeArrowheads="1"/>
          </p:cNvSpPr>
          <p:nvPr>
            <p:ph type="dt" sz="half" idx="10"/>
          </p:nvPr>
        </p:nvSpPr>
        <p:spPr>
          <a:xfrm>
            <a:off x="533400" y="6248400"/>
            <a:ext cx="1905000" cy="457200"/>
          </a:xfrm>
        </p:spPr>
        <p:txBody>
          <a:bodyPr/>
          <a:lstStyle>
            <a:lvl1pPr>
              <a:defRPr/>
            </a:lvl1pPr>
          </a:lstStyle>
          <a:p>
            <a:pPr>
              <a:defRPr/>
            </a:pPr>
            <a:endParaRPr lang="en-US"/>
          </a:p>
        </p:txBody>
      </p:sp>
      <p:sp>
        <p:nvSpPr>
          <p:cNvPr id="96" name="Rectangle 5"/>
          <p:cNvSpPr>
            <a:spLocks noGrp="1" noChangeArrowheads="1"/>
          </p:cNvSpPr>
          <p:nvPr>
            <p:ph type="ftr" sz="quarter" idx="11"/>
          </p:nvPr>
        </p:nvSpPr>
        <p:spPr>
          <a:xfrm>
            <a:off x="3200400" y="6248400"/>
            <a:ext cx="2895600" cy="457200"/>
          </a:xfrm>
        </p:spPr>
        <p:txBody>
          <a:bodyPr/>
          <a:lstStyle>
            <a:lvl1pPr>
              <a:defRPr/>
            </a:lvl1pPr>
          </a:lstStyle>
          <a:p>
            <a:pPr>
              <a:defRPr/>
            </a:pPr>
            <a:endParaRPr lang="en-US"/>
          </a:p>
        </p:txBody>
      </p:sp>
      <p:sp>
        <p:nvSpPr>
          <p:cNvPr id="97" name="Rectangle 6"/>
          <p:cNvSpPr>
            <a:spLocks noGrp="1" noChangeArrowheads="1"/>
          </p:cNvSpPr>
          <p:nvPr>
            <p:ph type="sldNum" sz="quarter" idx="12"/>
          </p:nvPr>
        </p:nvSpPr>
        <p:spPr>
          <a:xfrm>
            <a:off x="6858000" y="6248400"/>
            <a:ext cx="1905000" cy="457200"/>
          </a:xfrm>
        </p:spPr>
        <p:txBody>
          <a:bodyPr/>
          <a:lstStyle>
            <a:lvl1pPr>
              <a:defRPr/>
            </a:lvl1pPr>
          </a:lstStyle>
          <a:p>
            <a:pPr>
              <a:defRPr/>
            </a:pPr>
            <a:fld id="{F18EE97F-5926-41CB-99E7-67156C743D0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BA5EA0-E2A5-4597-B904-A46CDD8A3BE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D6ABA9-21C6-4AEC-B72A-842735FB54E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99CF37-7A0F-4B28-A6D8-175FAD5D10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B2DDE7-AE4B-4BCD-BD85-55D6634005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478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814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F5641AF-DAAF-45A5-8EC9-6D66CCCFFA4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4354350" y="6468404"/>
            <a:ext cx="627062" cy="365125"/>
          </a:xfrm>
          <a:prstGeom prst="rect">
            <a:avLst/>
          </a:prstGeom>
        </p:spPr>
        <p:txBody>
          <a:bodyPr/>
          <a:lstStyle/>
          <a:p>
            <a:pPr>
              <a:defRPr/>
            </a:pPr>
            <a:fld id="{E0F4CB5A-3358-4E8A-A5C9-A32BA8EA7A1D}" type="slidenum">
              <a:rPr lang="en-US" smtClean="0"/>
              <a:pPr>
                <a:defRPr/>
              </a:pPr>
              <a:t>‹#›</a:t>
            </a:fld>
            <a:endParaRPr lang="en-US" dirty="0"/>
          </a:p>
        </p:txBody>
      </p:sp>
      <p:sp>
        <p:nvSpPr>
          <p:cNvPr id="5" name="Content Placeholder 4"/>
          <p:cNvSpPr>
            <a:spLocks noGrp="1"/>
          </p:cNvSpPr>
          <p:nvPr>
            <p:ph sz="quarter" idx="11"/>
          </p:nvPr>
        </p:nvSpPr>
        <p:spPr>
          <a:xfrm>
            <a:off x="495300" y="1214437"/>
            <a:ext cx="8224838" cy="45585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32852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ADE5609-9C77-4FBD-8735-5B7EAB5A5C3E}"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8AB9EC-0063-49CB-B76D-97EF32320D6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124914-EF30-4D8B-96A1-47BE3919029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004BCD-6D6D-4159-AF33-2D253654A72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26FD88-9ECF-4055-8407-EFFB938C317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F387F5-7BC3-4284-81AC-2FCCE2597B5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FBC9D4-3612-4BC6-AE98-2C292BF8BD2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A3A21-F775-4068-8565-858EED4C7166}"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532" name="Rectangle 4"/>
          <p:cNvSpPr>
            <a:spLocks noGrp="1" noChangeArrowheads="1"/>
          </p:cNvSpPr>
          <p:nvPr>
            <p:ph type="dt" sz="half" idx="2"/>
          </p:nvPr>
        </p:nvSpPr>
        <p:spPr bwMode="auto">
          <a:xfrm>
            <a:off x="685800" y="6292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cs typeface="+mn-cs"/>
              </a:defRPr>
            </a:lvl1pPr>
          </a:lstStyle>
          <a:p>
            <a:pPr>
              <a:defRPr/>
            </a:pPr>
            <a:endParaRPr lang="en-US"/>
          </a:p>
        </p:txBody>
      </p:sp>
      <p:sp>
        <p:nvSpPr>
          <p:cNvPr id="22533" name="Rectangle 5"/>
          <p:cNvSpPr>
            <a:spLocks noGrp="1" noChangeArrowheads="1"/>
          </p:cNvSpPr>
          <p:nvPr>
            <p:ph type="ftr" sz="quarter" idx="3"/>
          </p:nvPr>
        </p:nvSpPr>
        <p:spPr bwMode="auto">
          <a:xfrm>
            <a:off x="3124200" y="6292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cs typeface="+mn-cs"/>
              </a:defRPr>
            </a:lvl1pPr>
          </a:lstStyle>
          <a:p>
            <a:pPr>
              <a:defRPr/>
            </a:pPr>
            <a:endParaRPr lang="en-US"/>
          </a:p>
        </p:txBody>
      </p:sp>
      <p:sp>
        <p:nvSpPr>
          <p:cNvPr id="22534" name="Rectangle 6"/>
          <p:cNvSpPr>
            <a:spLocks noGrp="1" noChangeArrowheads="1"/>
          </p:cNvSpPr>
          <p:nvPr>
            <p:ph type="sldNum" sz="quarter" idx="4"/>
          </p:nvPr>
        </p:nvSpPr>
        <p:spPr bwMode="auto">
          <a:xfrm>
            <a:off x="6553200" y="6292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cs typeface="+mn-cs"/>
              </a:defRPr>
            </a:lvl1pPr>
          </a:lstStyle>
          <a:p>
            <a:pPr>
              <a:defRPr/>
            </a:pPr>
            <a:fld id="{6ADE5609-9C77-4FBD-8735-5B7EAB5A5C3E}" type="slidenum">
              <a:rPr lang="en-US"/>
              <a:pPr>
                <a:defRPr/>
              </a:pPr>
              <a:t>‹#›</a:t>
            </a:fld>
            <a:endParaRPr lang="en-US" dirty="0"/>
          </a:p>
        </p:txBody>
      </p:sp>
      <p:grpSp>
        <p:nvGrpSpPr>
          <p:cNvPr id="1031" name="Group 163"/>
          <p:cNvGrpSpPr>
            <a:grpSpLocks/>
          </p:cNvGrpSpPr>
          <p:nvPr/>
        </p:nvGrpSpPr>
        <p:grpSpPr bwMode="auto">
          <a:xfrm>
            <a:off x="261938" y="87313"/>
            <a:ext cx="8488362" cy="831850"/>
            <a:chOff x="165" y="55"/>
            <a:chExt cx="5347" cy="524"/>
          </a:xfrm>
        </p:grpSpPr>
        <p:grpSp>
          <p:nvGrpSpPr>
            <p:cNvPr id="1033" name="Group 162"/>
            <p:cNvGrpSpPr>
              <a:grpSpLocks/>
            </p:cNvGrpSpPr>
            <p:nvPr userDrawn="1"/>
          </p:nvGrpSpPr>
          <p:grpSpPr bwMode="auto">
            <a:xfrm>
              <a:off x="664" y="104"/>
              <a:ext cx="4848" cy="432"/>
              <a:chOff x="664" y="104"/>
              <a:chExt cx="4848" cy="432"/>
            </a:xfrm>
          </p:grpSpPr>
          <p:sp>
            <p:nvSpPr>
              <p:cNvPr id="22536" name="Freeform 8"/>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en-US">
                  <a:cs typeface="+mn-cs"/>
                </a:endParaRPr>
              </a:p>
            </p:txBody>
          </p:sp>
          <p:grpSp>
            <p:nvGrpSpPr>
              <p:cNvPr id="1036" name="Group 9"/>
              <p:cNvGrpSpPr>
                <a:grpSpLocks/>
              </p:cNvGrpSpPr>
              <p:nvPr/>
            </p:nvGrpSpPr>
            <p:grpSpPr bwMode="auto">
              <a:xfrm>
                <a:off x="1195" y="104"/>
                <a:ext cx="3827" cy="429"/>
                <a:chOff x="1021" y="240"/>
                <a:chExt cx="3827" cy="429"/>
              </a:xfrm>
            </p:grpSpPr>
            <p:grpSp>
              <p:nvGrpSpPr>
                <p:cNvPr id="1085" name="Group 10"/>
                <p:cNvGrpSpPr>
                  <a:grpSpLocks/>
                </p:cNvGrpSpPr>
                <p:nvPr/>
              </p:nvGrpSpPr>
              <p:grpSpPr bwMode="auto">
                <a:xfrm>
                  <a:off x="1021" y="241"/>
                  <a:ext cx="2208" cy="427"/>
                  <a:chOff x="1021" y="241"/>
                  <a:chExt cx="2208" cy="427"/>
                </a:xfrm>
              </p:grpSpPr>
              <p:sp>
                <p:nvSpPr>
                  <p:cNvPr id="22539" name="Freeform 11"/>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40" name="Freeform 12"/>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41" name="Freeform 13"/>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42" name="Freeform 14"/>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43" name="Freeform 15"/>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44" name="Freeform 16"/>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45" name="Freeform 17"/>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46" name="Freeform 18"/>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47" name="Freeform 19"/>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48" name="Freeform 20"/>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49" name="Freeform 21"/>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50" name="Freeform 22"/>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51" name="Freeform 23"/>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52" name="Freeform 24"/>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53" name="Freeform 25"/>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54" name="Freeform 26"/>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55" name="Freeform 27"/>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56" name="Freeform 28"/>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57" name="Freeform 29"/>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58" name="Freeform 30"/>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59" name="Freeform 31"/>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60" name="Freeform 32"/>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61" name="Freeform 33"/>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62" name="Freeform 34"/>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63" name="Freeform 35"/>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64" name="Freeform 36"/>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65" name="Freeform 37"/>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66" name="Freeform 38"/>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67" name="Freeform 39"/>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68" name="Freeform 40"/>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69" name="Freeform 41"/>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70" name="Freeform 42"/>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71" name="Freeform 43"/>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72" name="Freeform 44"/>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73" name="Freeform 45"/>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74" name="Freeform 46"/>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75" name="Freeform 47"/>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76" name="Freeform 48"/>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77" name="Freeform 49"/>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78" name="Freeform 50"/>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79" name="Freeform 51"/>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80" name="Freeform 52"/>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81" name="Freeform 53"/>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82" name="Freeform 54"/>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83" name="Freeform 55"/>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84" name="Freeform 56"/>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85" name="Freeform 57"/>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86" name="Freeform 58"/>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87" name="Freeform 59"/>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88" name="Freeform 60"/>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89" name="Freeform 61"/>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90" name="Freeform 62"/>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91" name="Freeform 63"/>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92" name="Freeform 64"/>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93" name="Freeform 65"/>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94" name="Freeform 66"/>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grpSp>
            <p:grpSp>
              <p:nvGrpSpPr>
                <p:cNvPr id="1086" name="Group 67"/>
                <p:cNvGrpSpPr>
                  <a:grpSpLocks/>
                </p:cNvGrpSpPr>
                <p:nvPr/>
              </p:nvGrpSpPr>
              <p:grpSpPr bwMode="auto">
                <a:xfrm>
                  <a:off x="3709" y="240"/>
                  <a:ext cx="1139" cy="429"/>
                  <a:chOff x="3709" y="240"/>
                  <a:chExt cx="1139" cy="429"/>
                </a:xfrm>
              </p:grpSpPr>
              <p:sp>
                <p:nvSpPr>
                  <p:cNvPr id="22596" name="Freeform 68"/>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97" name="Freeform 69"/>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98" name="Freeform 70"/>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599" name="Freeform 71"/>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00" name="Freeform 72"/>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01" name="Freeform 73"/>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02" name="Freeform 74"/>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03" name="Freeform 75"/>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04" name="Freeform 76"/>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05" name="Freeform 77"/>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06" name="Freeform 78"/>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07" name="Freeform 79"/>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08" name="Freeform 80"/>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09" name="Freeform 81"/>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10" name="Freeform 82"/>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11" name="Freeform 83"/>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12" name="Freeform 84"/>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13" name="Freeform 85"/>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14" name="Freeform 86"/>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15" name="Freeform 87"/>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16" name="Freeform 88"/>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17" name="Freeform 89"/>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18" name="Freeform 90"/>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19" name="Freeform 91"/>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20" name="Freeform 92"/>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21" name="Freeform 93"/>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22" name="Freeform 94"/>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23" name="Freeform 95"/>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24" name="Freeform 96"/>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25" name="Freeform 97"/>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26" name="Freeform 98"/>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27" name="Freeform 99"/>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28" name="Freeform 100"/>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29" name="Freeform 101"/>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30" name="Freeform 102"/>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31" name="Freeform 103"/>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32" name="Freeform 104"/>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33" name="Freeform 105"/>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34" name="Freeform 106"/>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35" name="Freeform 107"/>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36" name="Freeform 108"/>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22637" name="Freeform 109"/>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grpSp>
          </p:grpSp>
          <p:grpSp>
            <p:nvGrpSpPr>
              <p:cNvPr id="1037" name="Group 110"/>
              <p:cNvGrpSpPr>
                <a:grpSpLocks/>
              </p:cNvGrpSpPr>
              <p:nvPr/>
            </p:nvGrpSpPr>
            <p:grpSpPr bwMode="auto">
              <a:xfrm>
                <a:off x="798" y="111"/>
                <a:ext cx="4702" cy="418"/>
                <a:chOff x="798" y="255"/>
                <a:chExt cx="4702" cy="418"/>
              </a:xfrm>
            </p:grpSpPr>
            <p:sp>
              <p:nvSpPr>
                <p:cNvPr id="22639" name="Line 111"/>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40" name="Line 112"/>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41" name="Line 113"/>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42" name="Line 114"/>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43" name="Line 115"/>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44" name="Line 116"/>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45" name="Line 117"/>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46" name="Line 118"/>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47" name="Line 119"/>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48" name="Line 120"/>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49" name="Line 121"/>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50" name="Line 122"/>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51" name="Line 123"/>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52" name="Line 124"/>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53" name="Line 125"/>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54" name="Line 126"/>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55" name="Line 127"/>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56" name="Line 128"/>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57" name="Line 129"/>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58" name="Line 130"/>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2659" name="Line 131"/>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grpSp>
          <p:grpSp>
            <p:nvGrpSpPr>
              <p:cNvPr id="1038" name="Group 132"/>
              <p:cNvGrpSpPr>
                <a:grpSpLocks/>
              </p:cNvGrpSpPr>
              <p:nvPr/>
            </p:nvGrpSpPr>
            <p:grpSpPr bwMode="auto">
              <a:xfrm>
                <a:off x="1208" y="109"/>
                <a:ext cx="3694" cy="423"/>
                <a:chOff x="1034" y="245"/>
                <a:chExt cx="3694" cy="423"/>
              </a:xfrm>
            </p:grpSpPr>
            <p:sp>
              <p:nvSpPr>
                <p:cNvPr id="22661" name="Line 133"/>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62" name="Line 134"/>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63" name="Line 135"/>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64" name="Line 136"/>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65" name="Line 137"/>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66" name="Line 138"/>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67" name="Line 139"/>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68" name="Line 140"/>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69" name="Line 141"/>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70" name="Line 142"/>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71" name="Line 143"/>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72" name="Line 144"/>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73" name="Line 145"/>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74" name="Line 146"/>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75" name="Line 147"/>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76" name="Line 148"/>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77" name="Line 149"/>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78" name="Line 150"/>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79" name="Line 151"/>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80" name="Line 152"/>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81" name="Line 153"/>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82"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83" name="Line 155"/>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84" name="Line 156"/>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685" name="Line 157"/>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grpSp>
        </p:grpSp>
        <p:pic>
          <p:nvPicPr>
            <p:cNvPr id="1034" name="Picture 161" descr="earth"/>
            <p:cNvPicPr>
              <a:picLocks noChangeAspect="1" noChangeArrowheads="1"/>
            </p:cNvPicPr>
            <p:nvPr userDrawn="1"/>
          </p:nvPicPr>
          <p:blipFill>
            <a:blip r:embed="rId17" cstate="print">
              <a:clrChange>
                <a:clrFrom>
                  <a:srgbClr val="000000"/>
                </a:clrFrom>
                <a:clrTo>
                  <a:srgbClr val="000000">
                    <a:alpha val="0"/>
                  </a:srgbClr>
                </a:clrTo>
              </a:clrChange>
            </a:blip>
            <a:srcRect/>
            <a:stretch>
              <a:fillRect/>
            </a:stretch>
          </p:blipFill>
          <p:spPr bwMode="auto">
            <a:xfrm>
              <a:off x="165" y="55"/>
              <a:ext cx="562" cy="524"/>
            </a:xfrm>
            <a:prstGeom prst="rect">
              <a:avLst/>
            </a:prstGeom>
            <a:noFill/>
            <a:ln w="9525">
              <a:noFill/>
              <a:miter lim="800000"/>
              <a:headEnd/>
              <a:tailEnd/>
            </a:ln>
          </p:spPr>
        </p:pic>
      </p:grpSp>
      <p:pic>
        <p:nvPicPr>
          <p:cNvPr id="1032" name="Picture 165" descr="PISA Logo"/>
          <p:cNvPicPr>
            <a:picLocks noChangeAspect="1" noChangeArrowheads="1"/>
          </p:cNvPicPr>
          <p:nvPr userDrawn="1"/>
        </p:nvPicPr>
        <p:blipFill>
          <a:blip r:embed="rId18" cstate="print"/>
          <a:srcRect/>
          <a:stretch>
            <a:fillRect/>
          </a:stretch>
        </p:blipFill>
        <p:spPr bwMode="auto">
          <a:xfrm>
            <a:off x="7443789" y="5562600"/>
            <a:ext cx="1704975" cy="781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10" r:id="rId15"/>
  </p:sldLayoutIdLst>
  <p:timing>
    <p:tnLst>
      <p:par>
        <p:cTn id="1" dur="indefinite" restart="never" nodeType="tmRoot"/>
      </p:par>
    </p:tnLst>
  </p:timing>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cs typeface="Tahoma" pitchFamily="34" charset="0"/>
        </a:defRPr>
      </a:lvl2pPr>
      <a:lvl3pPr algn="l" rtl="0" eaLnBrk="0" fontAlgn="base" hangingPunct="0">
        <a:spcBef>
          <a:spcPct val="0"/>
        </a:spcBef>
        <a:spcAft>
          <a:spcPct val="0"/>
        </a:spcAft>
        <a:defRPr sz="4400" i="1">
          <a:solidFill>
            <a:schemeClr val="tx2"/>
          </a:solidFill>
          <a:latin typeface="Times New Roman" pitchFamily="18" charset="0"/>
          <a:cs typeface="Tahoma" pitchFamily="34" charset="0"/>
        </a:defRPr>
      </a:lvl3pPr>
      <a:lvl4pPr algn="l" rtl="0" eaLnBrk="0" fontAlgn="base" hangingPunct="0">
        <a:spcBef>
          <a:spcPct val="0"/>
        </a:spcBef>
        <a:spcAft>
          <a:spcPct val="0"/>
        </a:spcAft>
        <a:defRPr sz="4400" i="1">
          <a:solidFill>
            <a:schemeClr val="tx2"/>
          </a:solidFill>
          <a:latin typeface="Times New Roman" pitchFamily="18" charset="0"/>
          <a:cs typeface="Tahoma" pitchFamily="34" charset="0"/>
        </a:defRPr>
      </a:lvl4pPr>
      <a:lvl5pPr algn="l" rtl="0" eaLnBrk="0" fontAlgn="base" hangingPunct="0">
        <a:spcBef>
          <a:spcPct val="0"/>
        </a:spcBef>
        <a:spcAft>
          <a:spcPct val="0"/>
        </a:spcAft>
        <a:defRPr sz="4400" i="1">
          <a:solidFill>
            <a:schemeClr val="tx2"/>
          </a:solidFill>
          <a:latin typeface="Times New Roman" pitchFamily="18" charset="0"/>
          <a:cs typeface="Tahoma" pitchFamily="34" charset="0"/>
        </a:defRPr>
      </a:lvl5pPr>
      <a:lvl6pPr marL="457200" algn="l" rtl="0" eaLnBrk="0" fontAlgn="base" hangingPunct="0">
        <a:spcBef>
          <a:spcPct val="0"/>
        </a:spcBef>
        <a:spcAft>
          <a:spcPct val="0"/>
        </a:spcAft>
        <a:defRPr sz="4400" i="1">
          <a:solidFill>
            <a:schemeClr val="tx2"/>
          </a:solidFill>
          <a:latin typeface="Times New Roman" pitchFamily="18" charset="0"/>
          <a:cs typeface="Tahoma" pitchFamily="34" charset="0"/>
        </a:defRPr>
      </a:lvl6pPr>
      <a:lvl7pPr marL="914400" algn="l" rtl="0" eaLnBrk="0" fontAlgn="base" hangingPunct="0">
        <a:spcBef>
          <a:spcPct val="0"/>
        </a:spcBef>
        <a:spcAft>
          <a:spcPct val="0"/>
        </a:spcAft>
        <a:defRPr sz="4400" i="1">
          <a:solidFill>
            <a:schemeClr val="tx2"/>
          </a:solidFill>
          <a:latin typeface="Times New Roman" pitchFamily="18" charset="0"/>
          <a:cs typeface="Tahoma" pitchFamily="34" charset="0"/>
        </a:defRPr>
      </a:lvl7pPr>
      <a:lvl8pPr marL="1371600" algn="l" rtl="0" eaLnBrk="0" fontAlgn="base" hangingPunct="0">
        <a:spcBef>
          <a:spcPct val="0"/>
        </a:spcBef>
        <a:spcAft>
          <a:spcPct val="0"/>
        </a:spcAft>
        <a:defRPr sz="4400" i="1">
          <a:solidFill>
            <a:schemeClr val="tx2"/>
          </a:solidFill>
          <a:latin typeface="Times New Roman" pitchFamily="18" charset="0"/>
          <a:cs typeface="Tahoma" pitchFamily="34" charset="0"/>
        </a:defRPr>
      </a:lvl8pPr>
      <a:lvl9pPr marL="1828800" algn="l" rtl="0" eaLnBrk="0" fontAlgn="base" hangingPunct="0">
        <a:spcBef>
          <a:spcPct val="0"/>
        </a:spcBef>
        <a:spcAft>
          <a:spcPct val="0"/>
        </a:spcAft>
        <a:defRPr sz="4400" i="1">
          <a:solidFill>
            <a:schemeClr val="tx2"/>
          </a:solidFill>
          <a:latin typeface="Times New Roman" pitchFamily="18" charset="0"/>
          <a:cs typeface="Tahoma" pitchFamily="34" charset="0"/>
        </a:defRPr>
      </a:lvl9pPr>
    </p:titleStyle>
    <p:bodyStyle>
      <a:lvl1pPr marL="342900" indent="-342900" algn="l" rtl="0" eaLnBrk="0" fontAlgn="base" hangingPunct="0">
        <a:spcBef>
          <a:spcPct val="20000"/>
        </a:spcBef>
        <a:spcAft>
          <a:spcPct val="0"/>
        </a:spcAft>
        <a:buBlip>
          <a:blip r:embed="rId19"/>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20"/>
        </a:buBlip>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w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1295400"/>
            <a:ext cx="6934200" cy="2362200"/>
          </a:xfrm>
        </p:spPr>
        <p:txBody>
          <a:bodyPr/>
          <a:lstStyle/>
          <a:p>
            <a:pPr algn="ctr"/>
            <a:r>
              <a:rPr lang="en-US" dirty="0" smtClean="0"/>
              <a:t>2014 Annual Meeting</a:t>
            </a:r>
            <a:br>
              <a:rPr lang="en-US" dirty="0" smtClean="0"/>
            </a:br>
            <a:endParaRPr lang="en-US" dirty="0" smtClean="0"/>
          </a:p>
        </p:txBody>
      </p:sp>
      <p:sp>
        <p:nvSpPr>
          <p:cNvPr id="3075" name="Rectangle 3"/>
          <p:cNvSpPr>
            <a:spLocks noGrp="1" noChangeArrowheads="1"/>
          </p:cNvSpPr>
          <p:nvPr>
            <p:ph type="subTitle" idx="1"/>
          </p:nvPr>
        </p:nvSpPr>
        <p:spPr>
          <a:xfrm>
            <a:off x="1447800" y="2514600"/>
            <a:ext cx="6934200" cy="1295400"/>
          </a:xfrm>
        </p:spPr>
        <p:txBody>
          <a:bodyPr/>
          <a:lstStyle/>
          <a:p>
            <a:pPr algn="ctr"/>
            <a:r>
              <a:rPr lang="en-US" sz="4000" dirty="0" smtClean="0">
                <a:latin typeface="+mj-lt"/>
              </a:rPr>
              <a:t>Hybrid</a:t>
            </a:r>
            <a:r>
              <a:rPr lang="en-US" sz="4000" b="1" dirty="0" smtClean="0">
                <a:latin typeface="+mj-lt"/>
              </a:rPr>
              <a:t> </a:t>
            </a:r>
            <a:r>
              <a:rPr lang="en-US" sz="4000" dirty="0">
                <a:latin typeface="+mj-lt"/>
              </a:rPr>
              <a:t>Public and Private </a:t>
            </a:r>
            <a:r>
              <a:rPr lang="en-US" sz="4000" dirty="0" smtClean="0">
                <a:latin typeface="+mj-lt"/>
              </a:rPr>
              <a:t>Cloud</a:t>
            </a:r>
          </a:p>
          <a:p>
            <a:pPr algn="ctr"/>
            <a:endParaRPr lang="en-US" dirty="0" smtClean="0">
              <a:latin typeface="+mj-lt"/>
            </a:endParaRPr>
          </a:p>
          <a:p>
            <a:pPr algn="ctr"/>
            <a:r>
              <a:rPr lang="en-US" dirty="0" smtClean="0">
                <a:latin typeface="+mj-lt"/>
              </a:rPr>
              <a:t>Sue-Jean Lin, Allergan</a:t>
            </a:r>
          </a:p>
          <a:p>
            <a:pPr algn="ctr"/>
            <a:r>
              <a:rPr lang="en-US" dirty="0" smtClean="0">
                <a:latin typeface="+mj-lt"/>
              </a:rPr>
              <a:t>Sharon Solomon</a:t>
            </a:r>
            <a:r>
              <a:rPr lang="en-US" dirty="0">
                <a:latin typeface="+mj-lt"/>
              </a:rPr>
              <a:t>, </a:t>
            </a:r>
            <a:r>
              <a:rPr lang="en-US" dirty="0" smtClean="0">
                <a:latin typeface="+mj-lt"/>
              </a:rPr>
              <a:t>AstraZeneca</a:t>
            </a:r>
          </a:p>
          <a:p>
            <a:pPr algn="ctr"/>
            <a:r>
              <a:rPr lang="en-US" dirty="0">
                <a:latin typeface="+mj-lt"/>
              </a:rPr>
              <a:t>Todd Pierce, </a:t>
            </a:r>
            <a:r>
              <a:rPr lang="en-US" dirty="0" smtClean="0">
                <a:latin typeface="+mj-lt"/>
              </a:rPr>
              <a:t>PISA Alum &amp; SFDC</a:t>
            </a:r>
            <a:endParaRPr lang="en-US"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9760" y="1066800"/>
            <a:ext cx="9794760" cy="4572000"/>
          </a:xfrm>
          <a:prstGeom prst="rect">
            <a:avLst/>
          </a:prstGeom>
        </p:spPr>
      </p:pic>
    </p:spTree>
    <p:extLst>
      <p:ext uri="{BB962C8B-B14F-4D97-AF65-F5344CB8AC3E}">
        <p14:creationId xmlns:p14="http://schemas.microsoft.com/office/powerpoint/2010/main" val="31252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304800" y="444500"/>
            <a:ext cx="8661400" cy="684213"/>
          </a:xfrm>
        </p:spPr>
        <p:txBody>
          <a:bodyPr/>
          <a:lstStyle/>
          <a:p>
            <a:r>
              <a:rPr lang="en-US" sz="3200">
                <a:latin typeface="Arial" charset="0"/>
                <a:ea typeface="ヒラギノ角ゴ ProN W6" charset="0"/>
                <a:cs typeface="ヒラギノ角ゴ ProN W6" charset="0"/>
              </a:rPr>
              <a:t>Trusted Advisors Recommend the Cloud</a:t>
            </a:r>
          </a:p>
        </p:txBody>
      </p:sp>
      <p:sp>
        <p:nvSpPr>
          <p:cNvPr id="15363" name="TextBox 6"/>
          <p:cNvSpPr txBox="1">
            <a:spLocks noChangeArrowheads="1"/>
          </p:cNvSpPr>
          <p:nvPr/>
        </p:nvSpPr>
        <p:spPr bwMode="auto">
          <a:xfrm>
            <a:off x="5013325" y="1460500"/>
            <a:ext cx="3875088"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00000"/>
                </a:solidFill>
                <a:latin typeface="Arial" charset="0"/>
                <a:ea typeface="ヒラギノ角ゴ ProN W3" charset="0"/>
                <a:cs typeface="ヒラギノ角ゴ ProN W3" charset="0"/>
                <a:sym typeface="Arial" charset="0"/>
              </a:defRPr>
            </a:lvl1pPr>
            <a:lvl2pPr eaLnBrk="0" hangingPunct="0">
              <a:defRPr sz="12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2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2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2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ヒラギノ角ゴ ProN W3" charset="0"/>
                <a:cs typeface="ヒラギノ角ゴ ProN W3" charset="0"/>
                <a:sym typeface="Arial" charset="0"/>
              </a:defRPr>
            </a:lvl9pPr>
          </a:lstStyle>
          <a:p>
            <a:pPr eaLnBrk="1" hangingPunct="1"/>
            <a:r>
              <a:rPr lang="en-US" sz="2400" i="1"/>
              <a:t>Potential benefits from transitioning to a public cloud computing environment:</a:t>
            </a:r>
          </a:p>
          <a:p>
            <a:pPr eaLnBrk="1" hangingPunct="1"/>
            <a:endParaRPr lang="en-US"/>
          </a:p>
          <a:p>
            <a:pPr lvl="1" eaLnBrk="1" hangingPunct="1">
              <a:buFont typeface="Arial" charset="0"/>
              <a:buChar char="•"/>
            </a:pPr>
            <a:r>
              <a:rPr lang="en-US" sz="2400" i="1"/>
              <a:t> Staff Specialization</a:t>
            </a:r>
          </a:p>
          <a:p>
            <a:pPr lvl="1" eaLnBrk="1" hangingPunct="1">
              <a:buFont typeface="Arial" charset="0"/>
              <a:buChar char="•"/>
            </a:pPr>
            <a:r>
              <a:rPr lang="en-US" sz="2400" i="1"/>
              <a:t> Platform Strength</a:t>
            </a:r>
          </a:p>
          <a:p>
            <a:pPr lvl="1" eaLnBrk="1" hangingPunct="1">
              <a:buFont typeface="Arial" charset="0"/>
              <a:buChar char="•"/>
            </a:pPr>
            <a:r>
              <a:rPr lang="en-US" sz="2400" i="1"/>
              <a:t> Resource Availability</a:t>
            </a:r>
          </a:p>
          <a:p>
            <a:pPr lvl="1" eaLnBrk="1" hangingPunct="1">
              <a:buFont typeface="Arial" charset="0"/>
              <a:buChar char="•"/>
            </a:pPr>
            <a:r>
              <a:rPr lang="en-US" sz="2400" i="1"/>
              <a:t> Backup and Recovery</a:t>
            </a:r>
          </a:p>
          <a:p>
            <a:pPr lvl="1" eaLnBrk="1" hangingPunct="1">
              <a:buFont typeface="Arial" charset="0"/>
              <a:buChar char="•"/>
            </a:pPr>
            <a:r>
              <a:rPr lang="en-US" sz="2400" i="1"/>
              <a:t> Mobile Endpoints</a:t>
            </a:r>
          </a:p>
          <a:p>
            <a:pPr lvl="1" eaLnBrk="1" hangingPunct="1">
              <a:buFont typeface="Arial" charset="0"/>
              <a:buChar char="•"/>
            </a:pPr>
            <a:r>
              <a:rPr lang="en-US" sz="2400" i="1"/>
              <a:t> Data Concentration</a:t>
            </a:r>
          </a:p>
          <a:p>
            <a:pPr lvl="1" eaLnBrk="1" hangingPunct="1">
              <a:buFont typeface="Arial" charset="0"/>
              <a:buChar char="•"/>
            </a:pPr>
            <a:endParaRPr lang="en-US" sz="2000"/>
          </a:p>
        </p:txBody>
      </p:sp>
      <p:pic>
        <p:nvPicPr>
          <p:cNvPr id="15364" name="Picture 4" descr="NISTGuidelinesPubCloudSe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333500"/>
            <a:ext cx="4410075"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5" descr="CompSecDi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4587875"/>
            <a:ext cx="3133725"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64447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46062" y="685800"/>
            <a:ext cx="8897937" cy="1143000"/>
          </a:xfrm>
        </p:spPr>
        <p:txBody>
          <a:bodyPr/>
          <a:lstStyle/>
          <a:p>
            <a:r>
              <a:rPr lang="en-US" sz="3200" dirty="0">
                <a:latin typeface="Arial" charset="0"/>
                <a:ea typeface="ヒラギノ角ゴ ProN W6" charset="0"/>
                <a:cs typeface="ヒラギノ角ゴ ProN W6" charset="0"/>
              </a:rPr>
              <a:t>Trust: Without Which Nothing Else Matters</a:t>
            </a:r>
          </a:p>
        </p:txBody>
      </p:sp>
      <p:pic>
        <p:nvPicPr>
          <p:cNvPr id="4" name="Picture 3" descr="NSASysAdmi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757363"/>
            <a:ext cx="5381625" cy="4872037"/>
          </a:xfrm>
          <a:prstGeom prst="rect">
            <a:avLst/>
          </a:prstGeom>
          <a:noFill/>
          <a:ln w="9525">
            <a:solidFill>
              <a:schemeClr val="tx1"/>
            </a:solidFill>
            <a:miter lim="800000"/>
            <a:headEnd/>
            <a:tailEnd/>
          </a:ln>
          <a:effectLst>
            <a:outerShdw blurRad="63500" dist="76201" dir="2700000" sx="100999" sy="100999" algn="tl" rotWithShape="0">
              <a:srgbClr val="000000">
                <a:alpha val="39999"/>
              </a:srgbClr>
            </a:outerShdw>
          </a:effectLst>
          <a:extLst>
            <a:ext uri="{909E8E84-426E-40dd-AFC4-6F175D3DCCD1}">
              <a14:hiddenFill xmlns:a14="http://schemas.microsoft.com/office/drawing/2010/main" xmlns="">
                <a:solidFill>
                  <a:srgbClr val="FFFFFF"/>
                </a:solidFill>
              </a14:hiddenFill>
            </a:ext>
          </a:extLst>
        </p:spPr>
      </p:pic>
      <p:sp>
        <p:nvSpPr>
          <p:cNvPr id="14340" name="TextBox 4"/>
          <p:cNvSpPr txBox="1">
            <a:spLocks noChangeArrowheads="1"/>
          </p:cNvSpPr>
          <p:nvPr/>
        </p:nvSpPr>
        <p:spPr bwMode="auto">
          <a:xfrm>
            <a:off x="5973763" y="1751013"/>
            <a:ext cx="3170237" cy="4001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00000"/>
                </a:solidFill>
                <a:latin typeface="Arial" charset="0"/>
                <a:ea typeface="ヒラギノ角ゴ ProN W3" charset="0"/>
                <a:cs typeface="ヒラギノ角ゴ ProN W3" charset="0"/>
                <a:sym typeface="Arial" charset="0"/>
              </a:defRPr>
            </a:lvl1pPr>
            <a:lvl2pPr indent="-228600" eaLnBrk="0" hangingPunct="0">
              <a:defRPr sz="12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2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2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2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ヒラギノ角ゴ ProN W3" charset="0"/>
                <a:cs typeface="ヒラギノ角ゴ ProN W3" charset="0"/>
                <a:sym typeface="Arial" charset="0"/>
              </a:defRPr>
            </a:lvl9pPr>
          </a:lstStyle>
          <a:p>
            <a:pPr eaLnBrk="1" hangingPunct="1">
              <a:lnSpc>
                <a:spcPct val="120000"/>
              </a:lnSpc>
            </a:pPr>
            <a:r>
              <a:rPr lang="en-US" sz="2400" dirty="0"/>
              <a:t>It</a:t>
            </a:r>
            <a:r>
              <a:rPr lang="ja-JP" altLang="en-US" sz="2400" dirty="0"/>
              <a:t>’</a:t>
            </a:r>
            <a:r>
              <a:rPr lang="en-US" sz="2400" dirty="0"/>
              <a:t>s essential to</a:t>
            </a:r>
          </a:p>
          <a:p>
            <a:pPr lvl="1" eaLnBrk="1" hangingPunct="1">
              <a:lnSpc>
                <a:spcPct val="120000"/>
              </a:lnSpc>
              <a:buFont typeface="Arial" charset="0"/>
              <a:buChar char="•"/>
            </a:pPr>
            <a:r>
              <a:rPr lang="en-US" sz="2000" i="1" dirty="0"/>
              <a:t>reduce</a:t>
            </a:r>
            <a:r>
              <a:rPr lang="en-US" sz="2000" dirty="0"/>
              <a:t> complexity</a:t>
            </a:r>
          </a:p>
          <a:p>
            <a:pPr lvl="1" eaLnBrk="1" hangingPunct="1">
              <a:lnSpc>
                <a:spcPct val="120000"/>
              </a:lnSpc>
              <a:buFont typeface="Arial" charset="0"/>
              <a:buChar char="•"/>
            </a:pPr>
            <a:r>
              <a:rPr lang="en-US" sz="2000" i="1" dirty="0"/>
              <a:t>narrow</a:t>
            </a:r>
            <a:r>
              <a:rPr lang="en-US" sz="2000" dirty="0"/>
              <a:t> the scope of privileges</a:t>
            </a:r>
          </a:p>
          <a:p>
            <a:pPr eaLnBrk="1" hangingPunct="1">
              <a:lnSpc>
                <a:spcPct val="120000"/>
              </a:lnSpc>
            </a:pPr>
            <a:r>
              <a:rPr lang="en-US" sz="2400" dirty="0"/>
              <a:t>rather than</a:t>
            </a:r>
          </a:p>
          <a:p>
            <a:pPr lvl="1" eaLnBrk="1" hangingPunct="1">
              <a:lnSpc>
                <a:spcPct val="120000"/>
              </a:lnSpc>
              <a:buFont typeface="Arial" charset="0"/>
              <a:buChar char="•"/>
            </a:pPr>
            <a:r>
              <a:rPr lang="en-US" sz="2000" i="1" dirty="0"/>
              <a:t>compounding </a:t>
            </a:r>
            <a:r>
              <a:rPr lang="en-US" sz="2000" dirty="0"/>
              <a:t>complexity</a:t>
            </a:r>
          </a:p>
          <a:p>
            <a:pPr lvl="1" eaLnBrk="1" hangingPunct="1">
              <a:lnSpc>
                <a:spcPct val="120000"/>
              </a:lnSpc>
              <a:buFont typeface="Arial" charset="0"/>
              <a:buChar char="•"/>
            </a:pPr>
            <a:r>
              <a:rPr lang="en-US" sz="2000" i="1" dirty="0"/>
              <a:t>enlarging </a:t>
            </a:r>
            <a:r>
              <a:rPr lang="en-US" sz="2000" dirty="0"/>
              <a:t>the attack surface</a:t>
            </a:r>
          </a:p>
          <a:p>
            <a:pPr eaLnBrk="1" hangingPunct="1">
              <a:lnSpc>
                <a:spcPct val="120000"/>
              </a:lnSpc>
            </a:pPr>
            <a:endParaRPr lang="en-US" sz="1100" dirty="0"/>
          </a:p>
          <a:p>
            <a:pPr eaLnBrk="1" hangingPunct="1"/>
            <a:endParaRPr lang="en-US" sz="1100" dirty="0"/>
          </a:p>
        </p:txBody>
      </p:sp>
    </p:spTree>
    <p:extLst>
      <p:ext uri="{BB962C8B-B14F-4D97-AF65-F5344CB8AC3E}">
        <p14:creationId xmlns:p14="http://schemas.microsoft.com/office/powerpoint/2010/main" val="1078146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97493"/>
            <a:ext cx="8915400" cy="544513"/>
          </a:xfrm>
        </p:spPr>
        <p:txBody>
          <a:bodyPr/>
          <a:lstStyle/>
          <a:p>
            <a:pPr algn="ctr"/>
            <a:r>
              <a:rPr lang="en-US" dirty="0" smtClean="0"/>
              <a:t>Is the “Cloud” Safe?</a:t>
            </a:r>
            <a:endParaRPr lang="en-US" dirty="0"/>
          </a:p>
        </p:txBody>
      </p:sp>
      <p:sp>
        <p:nvSpPr>
          <p:cNvPr id="4" name="Content Placeholder 3"/>
          <p:cNvSpPr>
            <a:spLocks noGrp="1"/>
          </p:cNvSpPr>
          <p:nvPr>
            <p:ph sz="quarter" idx="11"/>
          </p:nvPr>
        </p:nvSpPr>
        <p:spPr>
          <a:xfrm>
            <a:off x="676275" y="981075"/>
            <a:ext cx="8218226" cy="5229225"/>
          </a:xfrm>
        </p:spPr>
        <p:txBody>
          <a:bodyPr>
            <a:normAutofit/>
          </a:bodyPr>
          <a:lstStyle/>
          <a:p>
            <a:pPr marL="333180" indent="-342900">
              <a:buClr>
                <a:schemeClr val="tx1"/>
              </a:buClr>
              <a:buFont typeface="Wingdings" pitchFamily="2" charset="2"/>
              <a:buChar char="§"/>
            </a:pPr>
            <a:r>
              <a:rPr lang="en-US" sz="2600" dirty="0" smtClean="0">
                <a:solidFill>
                  <a:schemeClr val="tx1"/>
                </a:solidFill>
              </a:rPr>
              <a:t>The “Cloud” is </a:t>
            </a:r>
            <a:r>
              <a:rPr lang="en-US" sz="2600" i="1" dirty="0" smtClean="0">
                <a:solidFill>
                  <a:schemeClr val="tx1"/>
                </a:solidFill>
              </a:rPr>
              <a:t>probably</a:t>
            </a:r>
            <a:r>
              <a:rPr lang="en-US" sz="2600" dirty="0" smtClean="0">
                <a:solidFill>
                  <a:schemeClr val="tx1"/>
                </a:solidFill>
              </a:rPr>
              <a:t> safer than your own datacenter</a:t>
            </a:r>
          </a:p>
          <a:p>
            <a:pPr marL="834830" lvl="1" indent="-342900">
              <a:buFont typeface="Wingdings" pitchFamily="2" charset="2"/>
              <a:buChar char="§"/>
            </a:pPr>
            <a:r>
              <a:rPr lang="en-US" sz="1900" dirty="0" smtClean="0">
                <a:solidFill>
                  <a:schemeClr val="tx1"/>
                </a:solidFill>
              </a:rPr>
              <a:t>Consider “comparative </a:t>
            </a:r>
            <a:r>
              <a:rPr lang="en-US" sz="1900" dirty="0">
                <a:solidFill>
                  <a:schemeClr val="tx1"/>
                </a:solidFill>
              </a:rPr>
              <a:t>r</a:t>
            </a:r>
            <a:r>
              <a:rPr lang="en-US" sz="1900" dirty="0" smtClean="0">
                <a:solidFill>
                  <a:schemeClr val="tx1"/>
                </a:solidFill>
              </a:rPr>
              <a:t>isk”</a:t>
            </a:r>
          </a:p>
          <a:p>
            <a:pPr marL="333180" indent="-342900">
              <a:buClr>
                <a:schemeClr val="tx1"/>
              </a:buClr>
              <a:buFont typeface="Wingdings" pitchFamily="2" charset="2"/>
              <a:buChar char="§"/>
            </a:pPr>
            <a:r>
              <a:rPr lang="en-US" sz="2600" dirty="0" smtClean="0">
                <a:solidFill>
                  <a:schemeClr val="tx1"/>
                </a:solidFill>
              </a:rPr>
              <a:t>The cloud typically benefits from more robust security lifecycles and updates than standalone environments</a:t>
            </a:r>
          </a:p>
          <a:p>
            <a:pPr marL="834830" lvl="1" indent="-342900">
              <a:buFont typeface="Wingdings" pitchFamily="2" charset="2"/>
              <a:buChar char="§"/>
            </a:pPr>
            <a:r>
              <a:rPr lang="en-US" sz="1900" dirty="0" smtClean="0">
                <a:solidFill>
                  <a:schemeClr val="tx1"/>
                </a:solidFill>
              </a:rPr>
              <a:t>2012 PWC Survey: 50% reported improved security moving to cloud</a:t>
            </a:r>
          </a:p>
          <a:p>
            <a:pPr marL="333180" indent="-342900">
              <a:buClr>
                <a:schemeClr val="tx1"/>
              </a:buClr>
              <a:buFont typeface="Wingdings" pitchFamily="2" charset="2"/>
              <a:buChar char="§"/>
            </a:pPr>
            <a:r>
              <a:rPr lang="en-US" sz="2600" dirty="0" smtClean="0"/>
              <a:t>Rare Technical Skills + Managed Complexity + Sustainable Economics = Security Win!</a:t>
            </a:r>
          </a:p>
        </p:txBody>
      </p:sp>
    </p:spTree>
    <p:extLst>
      <p:ext uri="{BB962C8B-B14F-4D97-AF65-F5344CB8AC3E}">
        <p14:creationId xmlns:p14="http://schemas.microsoft.com/office/powerpoint/2010/main" val="44675010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248978"/>
            <a:ext cx="8470995" cy="426353"/>
          </a:xfrm>
        </p:spPr>
        <p:txBody>
          <a:bodyPr/>
          <a:lstStyle/>
          <a:p>
            <a:pPr algn="ctr"/>
            <a:r>
              <a:rPr lang="en-US" dirty="0" smtClean="0"/>
              <a:t>Data and Software in the Cloud</a:t>
            </a:r>
            <a:endParaRPr lang="en-US" dirty="0"/>
          </a:p>
        </p:txBody>
      </p:sp>
      <p:sp>
        <p:nvSpPr>
          <p:cNvPr id="4" name="Content Placeholder 3"/>
          <p:cNvSpPr>
            <a:spLocks noGrp="1"/>
          </p:cNvSpPr>
          <p:nvPr>
            <p:ph sz="quarter" idx="11"/>
          </p:nvPr>
        </p:nvSpPr>
        <p:spPr>
          <a:xfrm>
            <a:off x="723900" y="1109662"/>
            <a:ext cx="3457575" cy="4567238"/>
          </a:xfrm>
        </p:spPr>
        <p:txBody>
          <a:bodyPr>
            <a:noAutofit/>
          </a:bodyPr>
          <a:lstStyle/>
          <a:p>
            <a:r>
              <a:rPr lang="en-US" b="1" dirty="0" smtClean="0"/>
              <a:t>Need to have:</a:t>
            </a:r>
          </a:p>
          <a:p>
            <a:pPr>
              <a:buClrTx/>
              <a:buFont typeface="Wingdings" pitchFamily="2" charset="2"/>
              <a:buChar char="§"/>
            </a:pPr>
            <a:r>
              <a:rPr lang="en-US" sz="1800" dirty="0" smtClean="0"/>
              <a:t>An understanding of your data protection needs</a:t>
            </a:r>
          </a:p>
          <a:p>
            <a:pPr>
              <a:buClrTx/>
              <a:buFont typeface="Wingdings" pitchFamily="2" charset="2"/>
              <a:buChar char="§"/>
            </a:pPr>
            <a:r>
              <a:rPr lang="en-US" sz="1800" dirty="0" smtClean="0"/>
              <a:t>A strong data classification program</a:t>
            </a:r>
          </a:p>
          <a:p>
            <a:pPr>
              <a:buClrTx/>
              <a:buFont typeface="Wingdings" pitchFamily="2" charset="2"/>
              <a:buChar char="§"/>
            </a:pPr>
            <a:r>
              <a:rPr lang="en-US" sz="1800" dirty="0" smtClean="0"/>
              <a:t>Data storage requirements</a:t>
            </a:r>
          </a:p>
          <a:p>
            <a:pPr>
              <a:buClrTx/>
              <a:buFont typeface="Wingdings" pitchFamily="2" charset="2"/>
              <a:buChar char="§"/>
            </a:pPr>
            <a:r>
              <a:rPr lang="en-US" sz="1800" dirty="0" smtClean="0"/>
              <a:t>An understanding of data flows</a:t>
            </a:r>
          </a:p>
          <a:p>
            <a:pPr>
              <a:buClrTx/>
              <a:buFont typeface="Wingdings" pitchFamily="2" charset="2"/>
              <a:buChar char="§"/>
            </a:pPr>
            <a:r>
              <a:rPr lang="en-US" sz="1800" dirty="0" smtClean="0"/>
              <a:t>Fully tested and documented controls maintained internally</a:t>
            </a:r>
          </a:p>
          <a:p>
            <a:pPr>
              <a:buClrTx/>
              <a:buFont typeface="Wingdings" pitchFamily="2" charset="2"/>
              <a:buChar char="§"/>
            </a:pPr>
            <a:r>
              <a:rPr lang="en-US" sz="1800" dirty="0" smtClean="0"/>
              <a:t>Monitoring and governance </a:t>
            </a:r>
          </a:p>
          <a:p>
            <a:pPr marL="457200" indent="-457200">
              <a:buAutoNum type="arabicPeriod"/>
            </a:pPr>
            <a:endParaRPr lang="en-US" dirty="0"/>
          </a:p>
        </p:txBody>
      </p:sp>
      <p:sp>
        <p:nvSpPr>
          <p:cNvPr id="7" name="Content Placeholder 3"/>
          <p:cNvSpPr txBox="1">
            <a:spLocks/>
          </p:cNvSpPr>
          <p:nvPr/>
        </p:nvSpPr>
        <p:spPr bwMode="auto">
          <a:xfrm>
            <a:off x="4619624" y="1103312"/>
            <a:ext cx="4048125" cy="4558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9482" tIns="69742" rIns="139482" bIns="69742" numCol="1" anchor="t" anchorCtr="0" compatLnSpc="1">
            <a:prstTxWarp prst="textNoShape">
              <a:avLst/>
            </a:prstTxWarp>
          </a:bodyPr>
          <a:lstStyle>
            <a:lvl1pPr marL="239713" indent="-239713" algn="l" rtl="0" eaLnBrk="1" fontAlgn="base" hangingPunct="1">
              <a:lnSpc>
                <a:spcPct val="120000"/>
              </a:lnSpc>
              <a:spcBef>
                <a:spcPct val="20000"/>
              </a:spcBef>
              <a:spcAft>
                <a:spcPct val="0"/>
              </a:spcAft>
              <a:buClr>
                <a:schemeClr val="bg2"/>
              </a:buClr>
              <a:defRPr sz="2400">
                <a:solidFill>
                  <a:schemeClr val="tx1"/>
                </a:solidFill>
                <a:latin typeface="+mn-lt"/>
                <a:ea typeface="ＭＳ Ｐゴシック" pitchFamily="-112" charset="-128"/>
                <a:cs typeface="ＭＳ Ｐゴシック" pitchFamily="-112" charset="-128"/>
              </a:defRPr>
            </a:lvl1pPr>
            <a:lvl2pPr marL="741363" indent="-284163" algn="l" rtl="0" eaLnBrk="1" fontAlgn="base" hangingPunct="1">
              <a:lnSpc>
                <a:spcPct val="120000"/>
              </a:lnSpc>
              <a:spcBef>
                <a:spcPct val="20000"/>
              </a:spcBef>
              <a:spcAft>
                <a:spcPct val="0"/>
              </a:spcAft>
              <a:buClr>
                <a:schemeClr val="tx1"/>
              </a:buClr>
              <a:buFont typeface="Wingdings" charset="0"/>
              <a:buChar char="§"/>
              <a:defRPr sz="2000">
                <a:solidFill>
                  <a:srgbClr val="333333"/>
                </a:solidFill>
                <a:latin typeface="+mn-lt"/>
                <a:ea typeface="ＭＳ Ｐゴシック" pitchFamily="-112" charset="-128"/>
              </a:defRPr>
            </a:lvl2pPr>
            <a:lvl3pPr marL="1141413" indent="-227013" algn="l" rtl="0" eaLnBrk="1" fontAlgn="base" hangingPunct="1">
              <a:lnSpc>
                <a:spcPct val="120000"/>
              </a:lnSpc>
              <a:spcBef>
                <a:spcPct val="20000"/>
              </a:spcBef>
              <a:spcAft>
                <a:spcPct val="0"/>
              </a:spcAft>
              <a:buClr>
                <a:schemeClr val="bg2"/>
              </a:buClr>
              <a:buChar char="•"/>
              <a:defRPr sz="1700">
                <a:solidFill>
                  <a:schemeClr val="bg2"/>
                </a:solidFill>
                <a:latin typeface="+mn-lt"/>
                <a:ea typeface="ヒラギノ角ゴ Pro W3" pitchFamily="-112" charset="-128"/>
                <a:cs typeface="ヒラギノ角ゴ Pro W3" pitchFamily="-112" charset="-128"/>
              </a:defRPr>
            </a:lvl3pPr>
            <a:lvl4pPr marL="1598613" indent="-227013" algn="l" rtl="0" eaLnBrk="1" fontAlgn="base" hangingPunct="1">
              <a:lnSpc>
                <a:spcPct val="120000"/>
              </a:lnSpc>
              <a:spcBef>
                <a:spcPct val="20000"/>
              </a:spcBef>
              <a:spcAft>
                <a:spcPct val="0"/>
              </a:spcAft>
              <a:buClr>
                <a:schemeClr val="bg2"/>
              </a:buClr>
              <a:buChar char="–"/>
              <a:defRPr sz="1600">
                <a:solidFill>
                  <a:schemeClr val="bg2"/>
                </a:solidFill>
                <a:latin typeface="+mn-lt"/>
                <a:ea typeface="ヒラギノ角ゴ Pro W3" pitchFamily="-112" charset="-128"/>
                <a:cs typeface="ヒラギノ角ゴ Pro W3" charset="0"/>
              </a:defRPr>
            </a:lvl4pPr>
            <a:lvl5pPr marL="2055813" indent="-227013" algn="l" rtl="0" eaLnBrk="1" fontAlgn="base" hangingPunct="1">
              <a:lnSpc>
                <a:spcPct val="120000"/>
              </a:lnSpc>
              <a:spcBef>
                <a:spcPct val="20000"/>
              </a:spcBef>
              <a:spcAft>
                <a:spcPct val="0"/>
              </a:spcAft>
              <a:buClr>
                <a:schemeClr val="bg2"/>
              </a:buClr>
              <a:buChar char="»"/>
              <a:defRPr sz="1500">
                <a:solidFill>
                  <a:schemeClr val="bg2"/>
                </a:solidFill>
                <a:latin typeface="+mn-lt"/>
                <a:ea typeface="ヒラギノ角ゴ Pro W3" pitchFamily="-112" charset="-128"/>
                <a:cs typeface="ヒラギノ角ゴ Pro W3" charset="0"/>
              </a:defRPr>
            </a:lvl5pPr>
            <a:lvl6pPr marL="2514474" indent="-228589"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6pPr>
            <a:lvl7pPr marL="2971651" indent="-228589"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7pPr>
            <a:lvl8pPr marL="3428829" indent="-228589"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8pPr>
            <a:lvl9pPr marL="3886006" indent="-228589"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9pPr>
          </a:lstStyle>
          <a:p>
            <a:r>
              <a:rPr lang="en-US" b="1" dirty="0" smtClean="0"/>
              <a:t>Need to receive:</a:t>
            </a:r>
          </a:p>
          <a:p>
            <a:pPr>
              <a:buClrTx/>
              <a:buFont typeface="Wingdings" pitchFamily="2" charset="2"/>
              <a:buChar char="§"/>
            </a:pPr>
            <a:r>
              <a:rPr lang="en-US" sz="1800" dirty="0" smtClean="0"/>
              <a:t>Documentation and definition of data security controls and processes</a:t>
            </a:r>
          </a:p>
          <a:p>
            <a:pPr>
              <a:buClrTx/>
              <a:buFont typeface="Wingdings" pitchFamily="2" charset="2"/>
              <a:buChar char="§"/>
            </a:pPr>
            <a:r>
              <a:rPr lang="en-US" sz="1800" dirty="0" smtClean="0"/>
              <a:t>Clear documentation on technical architecture and controls to be provided</a:t>
            </a:r>
          </a:p>
          <a:p>
            <a:pPr>
              <a:buClrTx/>
              <a:buFont typeface="Wingdings" pitchFamily="2" charset="2"/>
              <a:buChar char="§"/>
            </a:pPr>
            <a:r>
              <a:rPr lang="en-US" sz="1800" dirty="0" smtClean="0"/>
              <a:t>Clarity on incident management and notification</a:t>
            </a:r>
          </a:p>
          <a:p>
            <a:pPr>
              <a:buClrTx/>
              <a:buFont typeface="Wingdings" pitchFamily="2" charset="2"/>
              <a:buChar char="§"/>
            </a:pPr>
            <a:r>
              <a:rPr lang="en-US" sz="1800" dirty="0" smtClean="0"/>
              <a:t>Understanding of the audit and review process</a:t>
            </a:r>
            <a:endParaRPr lang="en-US" sz="1800" dirty="0"/>
          </a:p>
        </p:txBody>
      </p:sp>
    </p:spTree>
    <p:extLst>
      <p:ext uri="{BB962C8B-B14F-4D97-AF65-F5344CB8AC3E}">
        <p14:creationId xmlns:p14="http://schemas.microsoft.com/office/powerpoint/2010/main" val="42545888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97493"/>
            <a:ext cx="8858250" cy="573088"/>
          </a:xfrm>
        </p:spPr>
        <p:txBody>
          <a:bodyPr/>
          <a:lstStyle/>
          <a:p>
            <a:pPr algn="ctr"/>
            <a:r>
              <a:rPr lang="en-US" dirty="0" smtClean="0"/>
              <a:t>Understand the vendor’s….</a:t>
            </a:r>
            <a:endParaRPr lang="en-US" dirty="0"/>
          </a:p>
        </p:txBody>
      </p:sp>
      <p:sp>
        <p:nvSpPr>
          <p:cNvPr id="4" name="TextBox 3"/>
          <p:cNvSpPr txBox="1"/>
          <p:nvPr/>
        </p:nvSpPr>
        <p:spPr>
          <a:xfrm>
            <a:off x="666749" y="1093768"/>
            <a:ext cx="8067675" cy="5304016"/>
          </a:xfrm>
          <a:prstGeom prst="rect">
            <a:avLst/>
          </a:prstGeom>
          <a:noFill/>
        </p:spPr>
        <p:txBody>
          <a:bodyPr wrap="square" rtlCol="0">
            <a:spAutoFit/>
          </a:bodyPr>
          <a:lstStyle/>
          <a:p>
            <a:pPr marL="377825" indent="-285750">
              <a:spcBef>
                <a:spcPts val="432"/>
              </a:spcBef>
              <a:buFont typeface="Wingdings" pitchFamily="2" charset="2"/>
              <a:buChar char="§"/>
            </a:pPr>
            <a:r>
              <a:rPr lang="en-US" sz="2000" dirty="0" smtClean="0">
                <a:latin typeface="+mn-lt"/>
              </a:rPr>
              <a:t>Infrastructure security</a:t>
            </a:r>
            <a:endParaRPr lang="en-US" sz="2000" dirty="0">
              <a:latin typeface="+mn-lt"/>
            </a:endParaRPr>
          </a:p>
          <a:p>
            <a:pPr marL="777680" lvl="1" indent="-285750">
              <a:spcBef>
                <a:spcPts val="432"/>
              </a:spcBef>
              <a:buFont typeface="Wingdings" pitchFamily="2" charset="2"/>
              <a:buChar char="§"/>
            </a:pPr>
            <a:r>
              <a:rPr lang="en-US" dirty="0" smtClean="0">
                <a:latin typeface="+mn-lt"/>
              </a:rPr>
              <a:t>Networking </a:t>
            </a:r>
            <a:r>
              <a:rPr lang="en-US" dirty="0">
                <a:latin typeface="+mn-lt"/>
              </a:rPr>
              <a:t>systems, </a:t>
            </a:r>
            <a:r>
              <a:rPr lang="en-US" dirty="0" smtClean="0">
                <a:latin typeface="+mn-lt"/>
              </a:rPr>
              <a:t>storage</a:t>
            </a:r>
            <a:endParaRPr lang="en-US" dirty="0">
              <a:latin typeface="+mn-lt"/>
            </a:endParaRPr>
          </a:p>
          <a:p>
            <a:pPr marL="377825" indent="-285750">
              <a:spcBef>
                <a:spcPts val="432"/>
              </a:spcBef>
              <a:buFont typeface="Wingdings" pitchFamily="2" charset="2"/>
              <a:buChar char="§"/>
            </a:pPr>
            <a:r>
              <a:rPr lang="en-US" sz="2000" dirty="0" smtClean="0">
                <a:latin typeface="+mn-lt"/>
              </a:rPr>
              <a:t>Application security </a:t>
            </a:r>
            <a:endParaRPr lang="en-US" sz="2000" dirty="0">
              <a:latin typeface="+mn-lt"/>
            </a:endParaRPr>
          </a:p>
          <a:p>
            <a:pPr marL="377825" indent="-285750">
              <a:spcBef>
                <a:spcPts val="432"/>
              </a:spcBef>
              <a:buFont typeface="Wingdings" pitchFamily="2" charset="2"/>
              <a:buChar char="§"/>
            </a:pPr>
            <a:r>
              <a:rPr lang="en-US" sz="2000" dirty="0" smtClean="0">
                <a:latin typeface="+mn-lt"/>
              </a:rPr>
              <a:t>Data lifecycle including data </a:t>
            </a:r>
            <a:r>
              <a:rPr lang="en-US" sz="2000" dirty="0">
                <a:latin typeface="+mn-lt"/>
              </a:rPr>
              <a:t>d</a:t>
            </a:r>
            <a:r>
              <a:rPr lang="en-US" sz="2000" dirty="0" smtClean="0">
                <a:latin typeface="+mn-lt"/>
              </a:rPr>
              <a:t>estruction</a:t>
            </a:r>
            <a:endParaRPr lang="en-US" sz="2000" dirty="0">
              <a:latin typeface="+mn-lt"/>
            </a:endParaRPr>
          </a:p>
          <a:p>
            <a:pPr marL="377825" indent="-285750">
              <a:spcBef>
                <a:spcPts val="432"/>
              </a:spcBef>
              <a:buFont typeface="Wingdings" pitchFamily="2" charset="2"/>
              <a:buChar char="§"/>
            </a:pPr>
            <a:r>
              <a:rPr lang="en-US" sz="2000" dirty="0" smtClean="0">
                <a:latin typeface="+mn-lt"/>
              </a:rPr>
              <a:t>Support model</a:t>
            </a:r>
            <a:endParaRPr lang="en-US" sz="2000" dirty="0">
              <a:latin typeface="+mn-lt"/>
            </a:endParaRPr>
          </a:p>
          <a:p>
            <a:pPr marL="777680" lvl="1" indent="-285750">
              <a:spcBef>
                <a:spcPts val="432"/>
              </a:spcBef>
              <a:buFont typeface="Wingdings" pitchFamily="2" charset="2"/>
              <a:buChar char="§"/>
            </a:pPr>
            <a:r>
              <a:rPr lang="en-US" dirty="0">
                <a:latin typeface="+mn-lt"/>
              </a:rPr>
              <a:t>Who has access to what data?</a:t>
            </a:r>
          </a:p>
          <a:p>
            <a:pPr marL="777680" lvl="1" indent="-285750">
              <a:spcBef>
                <a:spcPts val="432"/>
              </a:spcBef>
              <a:buFont typeface="Wingdings" pitchFamily="2" charset="2"/>
              <a:buChar char="§"/>
            </a:pPr>
            <a:r>
              <a:rPr lang="en-US" dirty="0">
                <a:latin typeface="+mn-lt"/>
              </a:rPr>
              <a:t>Incident response (</a:t>
            </a:r>
            <a:r>
              <a:rPr lang="en-US" dirty="0" smtClean="0">
                <a:latin typeface="+mn-lt"/>
              </a:rPr>
              <a:t>prevention, detection, transparency)</a:t>
            </a:r>
            <a:endParaRPr lang="en-US" dirty="0">
              <a:latin typeface="+mn-lt"/>
            </a:endParaRPr>
          </a:p>
          <a:p>
            <a:pPr marL="377825" indent="-285750">
              <a:spcBef>
                <a:spcPts val="432"/>
              </a:spcBef>
              <a:buFont typeface="Wingdings" pitchFamily="2" charset="2"/>
              <a:buChar char="§"/>
            </a:pPr>
            <a:r>
              <a:rPr lang="en-US" sz="2000" dirty="0" smtClean="0">
                <a:latin typeface="+mn-lt"/>
              </a:rPr>
              <a:t>Compliance </a:t>
            </a:r>
            <a:endParaRPr lang="en-US" sz="2000" dirty="0">
              <a:latin typeface="+mn-lt"/>
            </a:endParaRPr>
          </a:p>
          <a:p>
            <a:pPr marL="777680" lvl="1" indent="-285750">
              <a:spcBef>
                <a:spcPts val="432"/>
              </a:spcBef>
              <a:buFont typeface="Wingdings" pitchFamily="2" charset="2"/>
              <a:buChar char="§"/>
            </a:pPr>
            <a:r>
              <a:rPr lang="en-US" dirty="0" smtClean="0">
                <a:latin typeface="+mn-lt"/>
              </a:rPr>
              <a:t>PCI</a:t>
            </a:r>
            <a:r>
              <a:rPr lang="en-US" dirty="0">
                <a:latin typeface="+mn-lt"/>
              </a:rPr>
              <a:t>, </a:t>
            </a:r>
            <a:r>
              <a:rPr lang="en-US" dirty="0" smtClean="0">
                <a:latin typeface="+mn-lt"/>
              </a:rPr>
              <a:t>SOX, </a:t>
            </a:r>
            <a:r>
              <a:rPr lang="en-US" dirty="0">
                <a:latin typeface="+mn-lt"/>
              </a:rPr>
              <a:t>other applicable audits </a:t>
            </a:r>
            <a:endParaRPr lang="en-US" dirty="0" smtClean="0">
              <a:latin typeface="+mn-lt"/>
            </a:endParaRPr>
          </a:p>
          <a:p>
            <a:pPr marL="777680" lvl="1" indent="-285750">
              <a:spcBef>
                <a:spcPts val="432"/>
              </a:spcBef>
              <a:buFont typeface="Wingdings" pitchFamily="2" charset="2"/>
              <a:buChar char="§"/>
            </a:pPr>
            <a:r>
              <a:rPr lang="en-US" dirty="0" smtClean="0">
                <a:latin typeface="+mn-lt"/>
              </a:rPr>
              <a:t>Be prepared to build and maintain relationships with your cloud providers’ auditors</a:t>
            </a:r>
          </a:p>
          <a:p>
            <a:pPr marL="322067" indent="-285750">
              <a:spcBef>
                <a:spcPts val="432"/>
              </a:spcBef>
              <a:buFont typeface="Wingdings" pitchFamily="2" charset="2"/>
              <a:buChar char="§"/>
            </a:pPr>
            <a:r>
              <a:rPr lang="en-US" sz="2000" dirty="0" smtClean="0">
                <a:latin typeface="+mn-lt"/>
              </a:rPr>
              <a:t>Not </a:t>
            </a:r>
            <a:r>
              <a:rPr lang="en-US" sz="2000" dirty="0">
                <a:latin typeface="+mn-lt"/>
              </a:rPr>
              <a:t>all </a:t>
            </a:r>
            <a:r>
              <a:rPr lang="en-US" sz="2000" dirty="0" smtClean="0">
                <a:latin typeface="+mn-lt"/>
              </a:rPr>
              <a:t>vendors </a:t>
            </a:r>
            <a:r>
              <a:rPr lang="en-US" sz="2000" dirty="0">
                <a:latin typeface="+mn-lt"/>
              </a:rPr>
              <a:t>will meet your requirements</a:t>
            </a:r>
          </a:p>
          <a:p>
            <a:pPr marL="741363" lvl="1" indent="-285750">
              <a:spcBef>
                <a:spcPts val="432"/>
              </a:spcBef>
              <a:buFont typeface="Wingdings" pitchFamily="2" charset="2"/>
              <a:buChar char="§"/>
            </a:pPr>
            <a:r>
              <a:rPr lang="en-US" dirty="0">
                <a:latin typeface="+mn-lt"/>
              </a:rPr>
              <a:t>Don</a:t>
            </a:r>
            <a:r>
              <a:rPr lang="fr-FR" dirty="0">
                <a:latin typeface="+mn-lt"/>
              </a:rPr>
              <a:t>’</a:t>
            </a:r>
            <a:r>
              <a:rPr lang="en-US" dirty="0">
                <a:latin typeface="+mn-lt"/>
              </a:rPr>
              <a:t>t be afraid to </a:t>
            </a:r>
            <a:r>
              <a:rPr lang="en-US" dirty="0" smtClean="0">
                <a:latin typeface="+mn-lt"/>
              </a:rPr>
              <a:t>make security important to your business – it will provide an incentive for providers to improve</a:t>
            </a:r>
          </a:p>
          <a:p>
            <a:pPr marL="285750" indent="-285750">
              <a:buFont typeface="Arial"/>
              <a:buChar char="•"/>
            </a:pPr>
            <a:endParaRPr lang="en-US" dirty="0"/>
          </a:p>
          <a:p>
            <a:endParaRPr lang="en-US" dirty="0"/>
          </a:p>
        </p:txBody>
      </p:sp>
    </p:spTree>
    <p:extLst>
      <p:ext uri="{BB962C8B-B14F-4D97-AF65-F5344CB8AC3E}">
        <p14:creationId xmlns:p14="http://schemas.microsoft.com/office/powerpoint/2010/main" val="72148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79387"/>
            <a:ext cx="8529637" cy="592137"/>
          </a:xfrm>
        </p:spPr>
        <p:txBody>
          <a:bodyPr/>
          <a:lstStyle/>
          <a:p>
            <a:pPr algn="ctr"/>
            <a:r>
              <a:rPr lang="en-US" dirty="0" smtClean="0"/>
              <a:t>Build your solution</a:t>
            </a:r>
            <a:endParaRPr lang="en-US" dirty="0"/>
          </a:p>
        </p:txBody>
      </p:sp>
      <p:sp>
        <p:nvSpPr>
          <p:cNvPr id="3" name="TextBox 2"/>
          <p:cNvSpPr txBox="1"/>
          <p:nvPr/>
        </p:nvSpPr>
        <p:spPr>
          <a:xfrm>
            <a:off x="723900" y="886083"/>
            <a:ext cx="8248650" cy="5088573"/>
          </a:xfrm>
          <a:prstGeom prst="rect">
            <a:avLst/>
          </a:prstGeom>
          <a:noFill/>
        </p:spPr>
        <p:txBody>
          <a:bodyPr wrap="square" rtlCol="0">
            <a:spAutoFit/>
          </a:bodyPr>
          <a:lstStyle/>
          <a:p>
            <a:pPr marL="379217" indent="-342900">
              <a:spcBef>
                <a:spcPts val="432"/>
              </a:spcBef>
              <a:buFont typeface="Wingdings" panose="05000000000000000000" pitchFamily="2" charset="2"/>
              <a:buChar char="§"/>
            </a:pPr>
            <a:r>
              <a:rPr lang="en-US" dirty="0" smtClean="0"/>
              <a:t>Data Flow</a:t>
            </a:r>
          </a:p>
          <a:p>
            <a:pPr marL="641155" lvl="1" indent="-285750">
              <a:spcBef>
                <a:spcPts val="432"/>
              </a:spcBef>
              <a:buFont typeface="Wingdings" panose="05000000000000000000" pitchFamily="2" charset="2"/>
              <a:buChar char="§"/>
            </a:pPr>
            <a:r>
              <a:rPr lang="en-US" sz="1600" dirty="0" smtClean="0"/>
              <a:t>How </a:t>
            </a:r>
            <a:r>
              <a:rPr lang="en-US" sz="1600" dirty="0"/>
              <a:t>is data protected at all points in the </a:t>
            </a:r>
            <a:r>
              <a:rPr lang="en-US" sz="1600" dirty="0" smtClean="0"/>
              <a:t>flow?</a:t>
            </a:r>
          </a:p>
          <a:p>
            <a:pPr marL="641155" lvl="1" indent="-285750">
              <a:spcBef>
                <a:spcPts val="432"/>
              </a:spcBef>
              <a:buFont typeface="Wingdings" panose="05000000000000000000" pitchFamily="2" charset="2"/>
              <a:buChar char="§"/>
            </a:pPr>
            <a:r>
              <a:rPr lang="en-US" sz="1600" dirty="0" smtClean="0">
                <a:latin typeface="+mn-lt"/>
              </a:rPr>
              <a:t>Document </a:t>
            </a:r>
            <a:r>
              <a:rPr lang="en-US" sz="1600" dirty="0">
                <a:latin typeface="+mn-lt"/>
              </a:rPr>
              <a:t>the demarcation where security accountability shifts from the customer to the </a:t>
            </a:r>
            <a:r>
              <a:rPr lang="en-US" sz="1600" dirty="0" smtClean="0">
                <a:latin typeface="+mn-lt"/>
              </a:rPr>
              <a:t>provider</a:t>
            </a:r>
          </a:p>
          <a:p>
            <a:pPr marL="641155" lvl="1" indent="-285750">
              <a:spcBef>
                <a:spcPts val="432"/>
              </a:spcBef>
              <a:buFont typeface="Wingdings" panose="05000000000000000000" pitchFamily="2" charset="2"/>
              <a:buChar char="§"/>
            </a:pPr>
            <a:r>
              <a:rPr lang="en-US" sz="1600" dirty="0" smtClean="0"/>
              <a:t>Encryption </a:t>
            </a:r>
            <a:r>
              <a:rPr lang="en-US" sz="1600" dirty="0"/>
              <a:t>used including algorithms and key </a:t>
            </a:r>
            <a:r>
              <a:rPr lang="en-US" sz="1600" dirty="0" smtClean="0"/>
              <a:t>management</a:t>
            </a:r>
          </a:p>
          <a:p>
            <a:pPr marL="1098355" lvl="2" indent="-285750">
              <a:spcBef>
                <a:spcPts val="432"/>
              </a:spcBef>
              <a:buFont typeface="Wingdings" panose="05000000000000000000" pitchFamily="2" charset="2"/>
              <a:buChar char="§"/>
            </a:pPr>
            <a:r>
              <a:rPr lang="en-US" sz="1400" dirty="0" smtClean="0"/>
              <a:t>Understand the use and limits</a:t>
            </a:r>
          </a:p>
          <a:p>
            <a:pPr marL="379217" indent="-342900">
              <a:spcBef>
                <a:spcPts val="432"/>
              </a:spcBef>
              <a:buFont typeface="Wingdings" panose="05000000000000000000" pitchFamily="2" charset="2"/>
              <a:buChar char="§"/>
            </a:pPr>
            <a:r>
              <a:rPr lang="en-US" dirty="0" smtClean="0"/>
              <a:t>Access </a:t>
            </a:r>
            <a:r>
              <a:rPr lang="en-US" dirty="0"/>
              <a:t>model </a:t>
            </a:r>
          </a:p>
          <a:p>
            <a:pPr marL="720335" lvl="1" indent="-285750">
              <a:spcBef>
                <a:spcPts val="432"/>
              </a:spcBef>
              <a:buFont typeface="Wingdings" panose="05000000000000000000" pitchFamily="2" charset="2"/>
              <a:buChar char="§"/>
            </a:pPr>
            <a:r>
              <a:rPr lang="en-US" sz="1600" dirty="0" smtClean="0"/>
              <a:t>Authentication</a:t>
            </a:r>
            <a:r>
              <a:rPr lang="en-US" sz="1600" dirty="0"/>
              <a:t>, authorization, access methods, accountability </a:t>
            </a:r>
            <a:endParaRPr lang="en-US" sz="1600" dirty="0" smtClean="0"/>
          </a:p>
          <a:p>
            <a:pPr marL="720335" lvl="1" indent="-285750">
              <a:spcBef>
                <a:spcPts val="432"/>
              </a:spcBef>
              <a:buFont typeface="Wingdings" panose="05000000000000000000" pitchFamily="2" charset="2"/>
              <a:buChar char="§"/>
            </a:pPr>
            <a:r>
              <a:rPr lang="en-US" sz="1600" dirty="0" smtClean="0"/>
              <a:t>Does the model make sense for your business?</a:t>
            </a:r>
          </a:p>
          <a:p>
            <a:pPr marL="720335" lvl="1" indent="-285750">
              <a:spcBef>
                <a:spcPts val="432"/>
              </a:spcBef>
              <a:buFont typeface="Wingdings" panose="05000000000000000000" pitchFamily="2" charset="2"/>
              <a:buChar char="§"/>
            </a:pPr>
            <a:r>
              <a:rPr lang="en-US" sz="1600" dirty="0" smtClean="0"/>
              <a:t>Can you find and train the right individuals in your company to manage this?</a:t>
            </a:r>
            <a:endParaRPr lang="en-US" sz="1600" dirty="0"/>
          </a:p>
          <a:p>
            <a:pPr marL="264722" indent="-285750">
              <a:spcBef>
                <a:spcPts val="432"/>
              </a:spcBef>
              <a:buFont typeface="Wingdings" panose="05000000000000000000" pitchFamily="2" charset="2"/>
              <a:buChar char="§"/>
            </a:pPr>
            <a:r>
              <a:rPr lang="en-US" dirty="0" smtClean="0"/>
              <a:t>Infrastructure</a:t>
            </a:r>
            <a:endParaRPr lang="en-US" dirty="0"/>
          </a:p>
          <a:p>
            <a:pPr marL="720335" lvl="1" indent="-285750">
              <a:spcBef>
                <a:spcPts val="432"/>
              </a:spcBef>
              <a:buFont typeface="Wingdings" panose="05000000000000000000" pitchFamily="2" charset="2"/>
              <a:buChar char="§"/>
            </a:pPr>
            <a:r>
              <a:rPr lang="en-US" sz="1600" dirty="0" smtClean="0"/>
              <a:t>Servers</a:t>
            </a:r>
            <a:r>
              <a:rPr lang="en-US" sz="1600" dirty="0"/>
              <a:t>, database, physical </a:t>
            </a:r>
            <a:r>
              <a:rPr lang="en-US" sz="1600" dirty="0" smtClean="0"/>
              <a:t>security</a:t>
            </a:r>
            <a:endParaRPr lang="en-US" sz="1600" dirty="0"/>
          </a:p>
          <a:p>
            <a:pPr marL="264722" indent="-285750">
              <a:spcBef>
                <a:spcPts val="432"/>
              </a:spcBef>
              <a:buFont typeface="Wingdings" panose="05000000000000000000" pitchFamily="2" charset="2"/>
              <a:buChar char="§"/>
            </a:pPr>
            <a:r>
              <a:rPr lang="en-US" dirty="0" smtClean="0"/>
              <a:t>Sustainability</a:t>
            </a:r>
            <a:endParaRPr lang="en-US" dirty="0"/>
          </a:p>
          <a:p>
            <a:pPr marL="720335" lvl="1" indent="-285750">
              <a:spcBef>
                <a:spcPts val="432"/>
              </a:spcBef>
              <a:buFont typeface="Wingdings" panose="05000000000000000000" pitchFamily="2" charset="2"/>
              <a:buChar char="§"/>
            </a:pPr>
            <a:r>
              <a:rPr lang="en-US" sz="1600" dirty="0" smtClean="0"/>
              <a:t>Can your vendor’s solution grow with your business?</a:t>
            </a:r>
          </a:p>
          <a:p>
            <a:pPr marL="720335" lvl="1" indent="-285750">
              <a:spcBef>
                <a:spcPts val="432"/>
              </a:spcBef>
              <a:buFont typeface="Wingdings" panose="05000000000000000000" pitchFamily="2" charset="2"/>
              <a:buChar char="§"/>
            </a:pPr>
            <a:r>
              <a:rPr lang="en-US" sz="1600" dirty="0" smtClean="0"/>
              <a:t>What kind of losses (data, financial, reputation, catastrophic) can your vendor withstand?</a:t>
            </a:r>
          </a:p>
          <a:p>
            <a:pPr marL="720335" lvl="1" indent="-285750">
              <a:spcBef>
                <a:spcPts val="432"/>
              </a:spcBef>
              <a:buFont typeface="Wingdings" panose="05000000000000000000" pitchFamily="2" charset="2"/>
              <a:buChar char="§"/>
            </a:pPr>
            <a:r>
              <a:rPr lang="en-US" sz="1600" dirty="0" smtClean="0"/>
              <a:t>How easy is it to exit the relationship and recover your data and operations?</a:t>
            </a:r>
            <a:endParaRPr lang="en-US" sz="1600" dirty="0"/>
          </a:p>
        </p:txBody>
      </p:sp>
    </p:spTree>
    <p:extLst>
      <p:ext uri="{BB962C8B-B14F-4D97-AF65-F5344CB8AC3E}">
        <p14:creationId xmlns:p14="http://schemas.microsoft.com/office/powerpoint/2010/main" val="212146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79387"/>
            <a:ext cx="8886825" cy="554038"/>
          </a:xfrm>
        </p:spPr>
        <p:txBody>
          <a:bodyPr/>
          <a:lstStyle/>
          <a:p>
            <a:pPr algn="ctr"/>
            <a:r>
              <a:rPr lang="en-US" dirty="0" smtClean="0"/>
              <a:t>Verify Before and After Signing</a:t>
            </a:r>
            <a:endParaRPr lang="en-US" dirty="0"/>
          </a:p>
        </p:txBody>
      </p:sp>
      <p:sp>
        <p:nvSpPr>
          <p:cNvPr id="3" name="TextBox 2"/>
          <p:cNvSpPr txBox="1"/>
          <p:nvPr/>
        </p:nvSpPr>
        <p:spPr>
          <a:xfrm>
            <a:off x="581025" y="968375"/>
            <a:ext cx="8267700" cy="6350456"/>
          </a:xfrm>
          <a:prstGeom prst="rect">
            <a:avLst/>
          </a:prstGeom>
          <a:noFill/>
        </p:spPr>
        <p:txBody>
          <a:bodyPr wrap="square" rtlCol="0">
            <a:spAutoFit/>
          </a:bodyPr>
          <a:lstStyle/>
          <a:p>
            <a:pPr marL="322067" indent="-285750">
              <a:spcBef>
                <a:spcPts val="432"/>
              </a:spcBef>
              <a:buFont typeface="Wingdings" pitchFamily="2" charset="2"/>
              <a:buChar char="§"/>
            </a:pPr>
            <a:r>
              <a:rPr lang="en-US" sz="2000" dirty="0" smtClean="0"/>
              <a:t>Who tests your provider?</a:t>
            </a:r>
          </a:p>
          <a:p>
            <a:pPr marL="720335" lvl="1" indent="-285750">
              <a:spcBef>
                <a:spcPts val="432"/>
              </a:spcBef>
              <a:buFont typeface="Wingdings" pitchFamily="2" charset="2"/>
              <a:buChar char="§"/>
            </a:pPr>
            <a:r>
              <a:rPr lang="en-US" dirty="0" smtClean="0"/>
              <a:t>Rely on provider certifications and independent audit reports for the “routine stuff”</a:t>
            </a:r>
          </a:p>
          <a:p>
            <a:pPr marL="720335" lvl="1" indent="-285750">
              <a:spcBef>
                <a:spcPts val="432"/>
              </a:spcBef>
              <a:buFont typeface="Wingdings" pitchFamily="2" charset="2"/>
              <a:buChar char="§"/>
            </a:pPr>
            <a:r>
              <a:rPr lang="en-US" dirty="0" smtClean="0"/>
              <a:t>Test everything else yourself or use a trusted third party</a:t>
            </a:r>
          </a:p>
          <a:p>
            <a:pPr marL="720335" lvl="1" indent="-285750">
              <a:spcBef>
                <a:spcPts val="432"/>
              </a:spcBef>
              <a:buFont typeface="Wingdings" pitchFamily="2" charset="2"/>
              <a:buChar char="§"/>
            </a:pPr>
            <a:r>
              <a:rPr lang="en-US" dirty="0" smtClean="0"/>
              <a:t>Explore if the provider will allow penetration testing</a:t>
            </a:r>
          </a:p>
          <a:p>
            <a:pPr marL="720335" lvl="1" indent="-285750">
              <a:spcBef>
                <a:spcPts val="432"/>
              </a:spcBef>
              <a:buFont typeface="Wingdings" pitchFamily="2" charset="2"/>
              <a:buChar char="§"/>
            </a:pPr>
            <a:r>
              <a:rPr lang="en-US" dirty="0" smtClean="0"/>
              <a:t>Use a trusted third party for testing and budget this cost as an annual operating expense</a:t>
            </a:r>
          </a:p>
          <a:p>
            <a:pPr marL="322067" indent="-285750">
              <a:spcBef>
                <a:spcPts val="432"/>
              </a:spcBef>
              <a:buFont typeface="Wingdings" pitchFamily="2" charset="2"/>
              <a:buChar char="§"/>
            </a:pPr>
            <a:r>
              <a:rPr lang="en-US" sz="2000" dirty="0" smtClean="0"/>
              <a:t>Assess-</a:t>
            </a:r>
            <a:r>
              <a:rPr lang="en-US" sz="2000" dirty="0"/>
              <a:t>b</a:t>
            </a:r>
            <a:r>
              <a:rPr lang="en-US" sz="2000" dirty="0" smtClean="0"/>
              <a:t>ased on risk</a:t>
            </a:r>
          </a:p>
          <a:p>
            <a:pPr marL="720335" lvl="1" indent="-285750">
              <a:spcBef>
                <a:spcPts val="432"/>
              </a:spcBef>
              <a:buFont typeface="Wingdings" pitchFamily="2" charset="2"/>
              <a:buChar char="§"/>
            </a:pPr>
            <a:r>
              <a:rPr lang="en-US" dirty="0" smtClean="0"/>
              <a:t>Invest more when it is high value data, regulated use, or core to your business</a:t>
            </a:r>
          </a:p>
          <a:p>
            <a:pPr marL="322067" indent="-285750">
              <a:spcBef>
                <a:spcPts val="432"/>
              </a:spcBef>
              <a:buFont typeface="Wingdings" pitchFamily="2" charset="2"/>
              <a:buChar char="§"/>
            </a:pPr>
            <a:r>
              <a:rPr lang="en-US" sz="2000" dirty="0" smtClean="0"/>
              <a:t>Don’t expect perfection</a:t>
            </a:r>
          </a:p>
          <a:p>
            <a:pPr marL="777680" lvl="1" indent="-285750">
              <a:spcBef>
                <a:spcPts val="432"/>
              </a:spcBef>
              <a:buFont typeface="Wingdings" pitchFamily="2" charset="2"/>
              <a:buChar char="§"/>
            </a:pPr>
            <a:r>
              <a:rPr lang="en-US" dirty="0" smtClean="0"/>
              <a:t>Plan on test </a:t>
            </a:r>
            <a:r>
              <a:rPr lang="en-US" dirty="0" smtClean="0">
                <a:sym typeface="Wingdings" pitchFamily="2" charset="2"/>
              </a:rPr>
              <a:t></a:t>
            </a:r>
            <a:r>
              <a:rPr lang="en-US" dirty="0" smtClean="0"/>
              <a:t> vendor fix </a:t>
            </a:r>
            <a:r>
              <a:rPr lang="en-US" dirty="0" smtClean="0">
                <a:sym typeface="Wingdings" pitchFamily="2" charset="2"/>
              </a:rPr>
              <a:t></a:t>
            </a:r>
            <a:r>
              <a:rPr lang="en-US" dirty="0" smtClean="0"/>
              <a:t> retest cycle</a:t>
            </a:r>
          </a:p>
          <a:p>
            <a:pPr marL="777680" lvl="1" indent="-285750">
              <a:spcBef>
                <a:spcPts val="432"/>
              </a:spcBef>
              <a:buFont typeface="Wingdings" pitchFamily="2" charset="2"/>
              <a:buChar char="§"/>
            </a:pPr>
            <a:r>
              <a:rPr lang="en-US" dirty="0" smtClean="0"/>
              <a:t>Judge the provider based on their responsiveness</a:t>
            </a:r>
          </a:p>
          <a:p>
            <a:pPr marL="322067" indent="-285750">
              <a:spcBef>
                <a:spcPts val="432"/>
              </a:spcBef>
              <a:buFont typeface="Wingdings" pitchFamily="2" charset="2"/>
              <a:buChar char="§"/>
            </a:pPr>
            <a:r>
              <a:rPr lang="en-US" sz="2000" dirty="0" smtClean="0"/>
              <a:t>Don’t forget to test the effectiveness of your own cloud security administration and governance!</a:t>
            </a:r>
          </a:p>
          <a:p>
            <a:pPr marL="491930" lvl="1" indent="0">
              <a:spcBef>
                <a:spcPts val="432"/>
              </a:spcBef>
            </a:pPr>
            <a:endParaRPr lang="en-US" sz="2000" dirty="0" smtClean="0"/>
          </a:p>
          <a:p>
            <a:pPr marL="491930" lvl="1" indent="0">
              <a:spcBef>
                <a:spcPts val="432"/>
              </a:spcBef>
            </a:pPr>
            <a:endParaRPr lang="en-US" sz="2000" dirty="0" smtClean="0"/>
          </a:p>
          <a:p>
            <a:pPr marL="491930" lvl="1" indent="0">
              <a:spcBef>
                <a:spcPts val="432"/>
              </a:spcBef>
            </a:pPr>
            <a:endParaRPr lang="en-US" sz="2000" dirty="0"/>
          </a:p>
          <a:p>
            <a:pPr marL="491930" lvl="1" indent="0">
              <a:spcBef>
                <a:spcPts val="432"/>
              </a:spcBef>
            </a:pPr>
            <a:endParaRPr lang="en-US" sz="2000" dirty="0"/>
          </a:p>
        </p:txBody>
      </p:sp>
    </p:spTree>
    <p:extLst>
      <p:ext uri="{BB962C8B-B14F-4D97-AF65-F5344CB8AC3E}">
        <p14:creationId xmlns:p14="http://schemas.microsoft.com/office/powerpoint/2010/main" val="382650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839324" cy="1192212"/>
          </a:xfrm>
        </p:spPr>
        <p:txBody>
          <a:bodyPr/>
          <a:lstStyle/>
          <a:p>
            <a:pPr algn="ctr"/>
            <a:r>
              <a:rPr lang="en-US" sz="4000" dirty="0" smtClean="0"/>
              <a:t>Be Careful of Dependencies &amp; Details</a:t>
            </a:r>
            <a:endParaRPr lang="en-US" sz="4000" dirty="0"/>
          </a:p>
        </p:txBody>
      </p:sp>
      <p:sp>
        <p:nvSpPr>
          <p:cNvPr id="4" name="Content Placeholder 3"/>
          <p:cNvSpPr>
            <a:spLocks noGrp="1"/>
          </p:cNvSpPr>
          <p:nvPr>
            <p:ph idx="1"/>
          </p:nvPr>
        </p:nvSpPr>
        <p:spPr>
          <a:xfrm>
            <a:off x="390524" y="1108504"/>
            <a:ext cx="8601075" cy="4630737"/>
          </a:xfrm>
        </p:spPr>
        <p:txBody>
          <a:bodyPr/>
          <a:lstStyle/>
          <a:p>
            <a:pPr marL="582613" indent="-342900">
              <a:buClrTx/>
              <a:buFont typeface="Wingdings" panose="05000000000000000000" pitchFamily="2" charset="2"/>
              <a:buChar char="§"/>
            </a:pPr>
            <a:r>
              <a:rPr lang="en-US" dirty="0" smtClean="0"/>
              <a:t>What points of integration are there? </a:t>
            </a:r>
          </a:p>
          <a:p>
            <a:pPr lvl="1">
              <a:buClrTx/>
              <a:buFont typeface="Wingdings" panose="05000000000000000000" pitchFamily="2" charset="2"/>
              <a:buChar char="§"/>
            </a:pPr>
            <a:r>
              <a:rPr lang="en-US" dirty="0" smtClean="0">
                <a:solidFill>
                  <a:schemeClr val="tx1"/>
                </a:solidFill>
              </a:rPr>
              <a:t>OAUTH inter-cloud relationships</a:t>
            </a:r>
          </a:p>
          <a:p>
            <a:pPr lvl="1">
              <a:buClrTx/>
              <a:buFont typeface="Wingdings" panose="05000000000000000000" pitchFamily="2" charset="2"/>
              <a:buChar char="§"/>
            </a:pPr>
            <a:r>
              <a:rPr lang="en-US" dirty="0" smtClean="0">
                <a:solidFill>
                  <a:schemeClr val="tx1"/>
                </a:solidFill>
              </a:rPr>
              <a:t>Credentials used for integration</a:t>
            </a:r>
          </a:p>
          <a:p>
            <a:pPr lvl="1">
              <a:buClrTx/>
              <a:buFont typeface="Wingdings" panose="05000000000000000000" pitchFamily="2" charset="2"/>
              <a:buChar char="§"/>
            </a:pPr>
            <a:r>
              <a:rPr lang="en-US" dirty="0" smtClean="0">
                <a:solidFill>
                  <a:schemeClr val="tx1"/>
                </a:solidFill>
              </a:rPr>
              <a:t>Administrator oversight </a:t>
            </a:r>
          </a:p>
          <a:p>
            <a:pPr marL="582613" indent="-342900">
              <a:buClrTx/>
              <a:buFont typeface="Wingdings" panose="05000000000000000000" pitchFamily="2" charset="2"/>
              <a:buChar char="§"/>
            </a:pPr>
            <a:r>
              <a:rPr lang="en-US" dirty="0" smtClean="0"/>
              <a:t>Who has admin access to your cloud?</a:t>
            </a:r>
          </a:p>
          <a:p>
            <a:pPr marL="582613" indent="-342900">
              <a:buClrTx/>
              <a:buFont typeface="Wingdings" panose="05000000000000000000" pitchFamily="2" charset="2"/>
              <a:buChar char="§"/>
            </a:pPr>
            <a:r>
              <a:rPr lang="en-US" dirty="0" smtClean="0"/>
              <a:t>Who is monitoring and how? </a:t>
            </a:r>
          </a:p>
          <a:p>
            <a:pPr marL="1084263" lvl="1" indent="-342900">
              <a:buClrTx/>
              <a:buFont typeface="Wingdings" panose="05000000000000000000" pitchFamily="2" charset="2"/>
              <a:buChar char="§"/>
            </a:pPr>
            <a:r>
              <a:rPr lang="en-US" dirty="0" smtClean="0"/>
              <a:t>What can you expect the provider to detect?</a:t>
            </a:r>
          </a:p>
          <a:p>
            <a:pPr marL="582613" indent="-342900">
              <a:buClrTx/>
              <a:buFont typeface="Wingdings" panose="05000000000000000000" pitchFamily="2" charset="2"/>
              <a:buChar char="§"/>
            </a:pPr>
            <a:r>
              <a:rPr lang="en-US" dirty="0" smtClean="0"/>
              <a:t>Is your provider aligned with your incident management team?</a:t>
            </a:r>
          </a:p>
        </p:txBody>
      </p:sp>
    </p:spTree>
    <p:extLst>
      <p:ext uri="{BB962C8B-B14F-4D97-AF65-F5344CB8AC3E}">
        <p14:creationId xmlns:p14="http://schemas.microsoft.com/office/powerpoint/2010/main" val="168201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79387"/>
            <a:ext cx="8886825" cy="554037"/>
          </a:xfrm>
        </p:spPr>
        <p:txBody>
          <a:bodyPr/>
          <a:lstStyle/>
          <a:p>
            <a:pPr algn="ctr"/>
            <a:r>
              <a:rPr lang="en-US" dirty="0" smtClean="0"/>
              <a:t>Key Questions</a:t>
            </a:r>
            <a:endParaRPr lang="en-US" dirty="0"/>
          </a:p>
        </p:txBody>
      </p:sp>
      <p:sp>
        <p:nvSpPr>
          <p:cNvPr id="3" name="TextBox 2"/>
          <p:cNvSpPr txBox="1"/>
          <p:nvPr/>
        </p:nvSpPr>
        <p:spPr>
          <a:xfrm>
            <a:off x="533400" y="962025"/>
            <a:ext cx="3962400" cy="4575612"/>
          </a:xfrm>
          <a:prstGeom prst="rect">
            <a:avLst/>
          </a:prstGeom>
          <a:noFill/>
        </p:spPr>
        <p:txBody>
          <a:bodyPr wrap="square" rtlCol="0">
            <a:spAutoFit/>
          </a:bodyPr>
          <a:lstStyle/>
          <a:p>
            <a:r>
              <a:rPr lang="en-US" b="1" dirty="0" smtClean="0"/>
              <a:t>To ask your own org…</a:t>
            </a:r>
          </a:p>
          <a:p>
            <a:endParaRPr lang="en-US" b="1" dirty="0" smtClean="0"/>
          </a:p>
          <a:p>
            <a:pPr marL="285750" indent="-285750">
              <a:spcBef>
                <a:spcPts val="432"/>
              </a:spcBef>
              <a:buFont typeface="Wingdings" panose="05000000000000000000" pitchFamily="2" charset="2"/>
              <a:buChar char="§"/>
            </a:pPr>
            <a:r>
              <a:rPr lang="en-US" dirty="0" smtClean="0"/>
              <a:t>Have we fully evaluated the provider?</a:t>
            </a:r>
          </a:p>
          <a:p>
            <a:pPr marL="285750" indent="-285750">
              <a:buFont typeface="Wingdings" panose="05000000000000000000" pitchFamily="2" charset="2"/>
              <a:buChar char="§"/>
            </a:pPr>
            <a:r>
              <a:rPr lang="en-US" dirty="0" smtClean="0"/>
              <a:t>Do we have an end-to-end view of how data will flow and what this data is?</a:t>
            </a:r>
          </a:p>
          <a:p>
            <a:pPr marL="285750" indent="-285750">
              <a:buFont typeface="Wingdings" panose="05000000000000000000" pitchFamily="2" charset="2"/>
              <a:buChar char="§"/>
            </a:pPr>
            <a:r>
              <a:rPr lang="en-US" dirty="0" smtClean="0"/>
              <a:t>Do we have a well-documented demarcation in the security responsibilities of the provider and ours?</a:t>
            </a:r>
          </a:p>
          <a:p>
            <a:pPr marL="285750" indent="-285750">
              <a:buFont typeface="Wingdings" panose="05000000000000000000" pitchFamily="2" charset="2"/>
              <a:buChar char="§"/>
            </a:pPr>
            <a:r>
              <a:rPr lang="en-US" dirty="0" smtClean="0"/>
              <a:t>Have we aligned around compliance and policy requirements and have we engaged in a business risk discussion around gaps?</a:t>
            </a:r>
            <a:endParaRPr lang="en-US" dirty="0"/>
          </a:p>
        </p:txBody>
      </p:sp>
      <p:sp>
        <p:nvSpPr>
          <p:cNvPr id="4" name="TextBox 3"/>
          <p:cNvSpPr txBox="1"/>
          <p:nvPr/>
        </p:nvSpPr>
        <p:spPr>
          <a:xfrm>
            <a:off x="4671671" y="1028699"/>
            <a:ext cx="3576036" cy="3693319"/>
          </a:xfrm>
          <a:prstGeom prst="rect">
            <a:avLst/>
          </a:prstGeom>
          <a:noFill/>
        </p:spPr>
        <p:txBody>
          <a:bodyPr wrap="square" rtlCol="0">
            <a:spAutoFit/>
          </a:bodyPr>
          <a:lstStyle/>
          <a:p>
            <a:r>
              <a:rPr lang="en-US" b="1" dirty="0" smtClean="0"/>
              <a:t>To ask your service provider…</a:t>
            </a:r>
          </a:p>
          <a:p>
            <a:endParaRPr lang="en-US" b="1" dirty="0" smtClean="0"/>
          </a:p>
          <a:p>
            <a:pPr marL="285750" indent="-285750">
              <a:buFont typeface="Wingdings" panose="05000000000000000000" pitchFamily="2" charset="2"/>
              <a:buChar char="§"/>
            </a:pPr>
            <a:r>
              <a:rPr lang="en-US" dirty="0" smtClean="0"/>
              <a:t>Demonstrate </a:t>
            </a:r>
            <a:r>
              <a:rPr lang="en-US" dirty="0"/>
              <a:t>to me that you are more than just “compliant” and “certified”</a:t>
            </a:r>
          </a:p>
          <a:p>
            <a:pPr marL="285750" indent="-285750">
              <a:buFont typeface="Wingdings" panose="05000000000000000000" pitchFamily="2" charset="2"/>
              <a:buChar char="§"/>
            </a:pPr>
            <a:r>
              <a:rPr lang="en-US" dirty="0" smtClean="0"/>
              <a:t>How </a:t>
            </a:r>
            <a:r>
              <a:rPr lang="en-US" dirty="0"/>
              <a:t>transparent are you with regards to security? </a:t>
            </a:r>
            <a:endParaRPr lang="en-US" dirty="0" smtClean="0"/>
          </a:p>
          <a:p>
            <a:pPr marL="741363" lvl="1" indent="-285750">
              <a:buFont typeface="Wingdings" panose="05000000000000000000" pitchFamily="2" charset="2"/>
              <a:buChar char="§"/>
            </a:pPr>
            <a:r>
              <a:rPr lang="en-US" dirty="0" smtClean="0"/>
              <a:t>What </a:t>
            </a:r>
            <a:r>
              <a:rPr lang="en-US" dirty="0"/>
              <a:t>can you not be transparent about? </a:t>
            </a:r>
            <a:r>
              <a:rPr lang="en-US" dirty="0" smtClean="0"/>
              <a:t>Why</a:t>
            </a:r>
            <a:r>
              <a:rPr lang="en-US" dirty="0"/>
              <a:t>?</a:t>
            </a:r>
          </a:p>
          <a:p>
            <a:pPr marL="285750" indent="-285750">
              <a:buFont typeface="Wingdings" panose="05000000000000000000" pitchFamily="2" charset="2"/>
              <a:buChar char="§"/>
            </a:pPr>
            <a:r>
              <a:rPr lang="en-US" dirty="0" smtClean="0"/>
              <a:t>What </a:t>
            </a:r>
            <a:r>
              <a:rPr lang="en-US" dirty="0"/>
              <a:t>is your security culture?</a:t>
            </a:r>
          </a:p>
          <a:p>
            <a:pPr marL="285750" indent="-285750">
              <a:buFont typeface="Wingdings" panose="05000000000000000000" pitchFamily="2" charset="2"/>
              <a:buChar char="§"/>
            </a:pPr>
            <a:r>
              <a:rPr lang="en-US" dirty="0" smtClean="0"/>
              <a:t>What </a:t>
            </a:r>
            <a:r>
              <a:rPr lang="en-US" dirty="0"/>
              <a:t>things are you doing better than I can do?</a:t>
            </a:r>
          </a:p>
          <a:p>
            <a:endParaRPr lang="en-US" dirty="0"/>
          </a:p>
        </p:txBody>
      </p:sp>
    </p:spTree>
    <p:extLst>
      <p:ext uri="{BB962C8B-B14F-4D97-AF65-F5344CB8AC3E}">
        <p14:creationId xmlns:p14="http://schemas.microsoft.com/office/powerpoint/2010/main" val="351088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Agenda</a:t>
            </a:r>
          </a:p>
        </p:txBody>
      </p:sp>
      <p:sp>
        <p:nvSpPr>
          <p:cNvPr id="4099" name="Rectangle 3"/>
          <p:cNvSpPr>
            <a:spLocks noGrp="1" noChangeArrowheads="1"/>
          </p:cNvSpPr>
          <p:nvPr>
            <p:ph type="body" idx="1"/>
          </p:nvPr>
        </p:nvSpPr>
        <p:spPr>
          <a:xfrm>
            <a:off x="954932" y="1828800"/>
            <a:ext cx="8153400" cy="4191000"/>
          </a:xfrm>
        </p:spPr>
        <p:txBody>
          <a:bodyPr/>
          <a:lstStyle/>
          <a:p>
            <a:pPr lvl="1"/>
            <a:r>
              <a:rPr lang="en-US" dirty="0" smtClean="0"/>
              <a:t>The </a:t>
            </a:r>
            <a:r>
              <a:rPr lang="en-US" dirty="0"/>
              <a:t>rise of hybrid cloud </a:t>
            </a:r>
            <a:endParaRPr lang="en-US" sz="4000" dirty="0"/>
          </a:p>
          <a:p>
            <a:pPr lvl="1"/>
            <a:r>
              <a:rPr lang="en-US" dirty="0"/>
              <a:t>Opportunities and challenges of hybrid I.T</a:t>
            </a:r>
            <a:r>
              <a:rPr lang="en-US" dirty="0" smtClean="0"/>
              <a:t>. in </a:t>
            </a:r>
            <a:r>
              <a:rPr lang="en-US" dirty="0" err="1" smtClean="0"/>
              <a:t>Pharma</a:t>
            </a:r>
            <a:r>
              <a:rPr lang="en-US" dirty="0" smtClean="0"/>
              <a:t> </a:t>
            </a:r>
            <a:endParaRPr lang="en-US" sz="4000" dirty="0"/>
          </a:p>
          <a:p>
            <a:pPr lvl="1"/>
            <a:r>
              <a:rPr lang="en-US" dirty="0" smtClean="0"/>
              <a:t>Integration of cloud</a:t>
            </a:r>
            <a:endParaRPr lang="en-US" sz="4000" dirty="0"/>
          </a:p>
          <a:p>
            <a:pPr lvl="1"/>
            <a:r>
              <a:rPr lang="en-US" dirty="0"/>
              <a:t>Security and compliance strategy in identity, data and change </a:t>
            </a:r>
            <a:r>
              <a:rPr lang="en-US" dirty="0" smtClean="0"/>
              <a:t>management</a:t>
            </a:r>
          </a:p>
          <a:p>
            <a:pPr lvl="1"/>
            <a:r>
              <a:rPr lang="en-US" dirty="0" smtClean="0"/>
              <a:t>The new IT operating model for the cloud</a:t>
            </a:r>
            <a:endParaRPr lang="en-US" dirty="0"/>
          </a:p>
          <a:p>
            <a:pPr lvl="1"/>
            <a:r>
              <a:rPr lang="en-US" dirty="0" smtClean="0"/>
              <a:t>Summary </a:t>
            </a:r>
            <a:r>
              <a:rPr lang="en-US" dirty="0"/>
              <a:t>of key messages</a:t>
            </a:r>
            <a:endParaRPr lang="en-US" sz="4000" dirty="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179388"/>
            <a:ext cx="8648700" cy="534987"/>
          </a:xfrm>
        </p:spPr>
        <p:txBody>
          <a:bodyPr/>
          <a:lstStyle/>
          <a:p>
            <a:pPr algn="ctr"/>
            <a:r>
              <a:rPr lang="en-US" dirty="0" smtClean="0"/>
              <a:t>Red Herrings</a:t>
            </a:r>
            <a:endParaRPr lang="en-US" dirty="0"/>
          </a:p>
        </p:txBody>
      </p:sp>
      <p:sp>
        <p:nvSpPr>
          <p:cNvPr id="3" name="Content Placeholder 2"/>
          <p:cNvSpPr>
            <a:spLocks noGrp="1"/>
          </p:cNvSpPr>
          <p:nvPr>
            <p:ph idx="1"/>
          </p:nvPr>
        </p:nvSpPr>
        <p:spPr>
          <a:xfrm>
            <a:off x="342900" y="1179512"/>
            <a:ext cx="8386763" cy="4535487"/>
          </a:xfrm>
        </p:spPr>
        <p:txBody>
          <a:bodyPr/>
          <a:lstStyle/>
          <a:p>
            <a:pPr marL="582613" indent="-342900">
              <a:buClrTx/>
              <a:buFont typeface="Wingdings" panose="05000000000000000000" pitchFamily="2" charset="2"/>
              <a:buChar char="§"/>
            </a:pPr>
            <a:r>
              <a:rPr lang="en-US" sz="2800" dirty="0" smtClean="0"/>
              <a:t>“Certification” and “Compliance” does not equal security</a:t>
            </a:r>
          </a:p>
          <a:p>
            <a:pPr marL="582613" indent="-342900">
              <a:buClrTx/>
              <a:buFont typeface="Wingdings" panose="05000000000000000000" pitchFamily="2" charset="2"/>
              <a:buChar char="§"/>
            </a:pPr>
            <a:r>
              <a:rPr lang="en-US" sz="2800" dirty="0" smtClean="0"/>
              <a:t>Encryption is not a magic silver security bullet</a:t>
            </a:r>
          </a:p>
          <a:p>
            <a:pPr marL="582613" indent="-342900">
              <a:buClrTx/>
              <a:buFont typeface="Wingdings" panose="05000000000000000000" pitchFamily="2" charset="2"/>
              <a:buChar char="§"/>
            </a:pPr>
            <a:r>
              <a:rPr lang="en-US" sz="2800" dirty="0" smtClean="0"/>
              <a:t>Almost all other aspects of security are more important and more complicated than “Datacenter Security”</a:t>
            </a:r>
          </a:p>
          <a:p>
            <a:pPr marL="582613" indent="-342900">
              <a:buClrTx/>
              <a:buFont typeface="Wingdings" panose="05000000000000000000" pitchFamily="2" charset="2"/>
              <a:buChar char="§"/>
            </a:pPr>
            <a:r>
              <a:rPr lang="en-US" sz="2800" dirty="0" smtClean="0"/>
              <a:t>Size, reputation, company history, etc. are not proxies for security </a:t>
            </a:r>
          </a:p>
          <a:p>
            <a:pPr marL="582613" indent="-342900">
              <a:buClrTx/>
              <a:buFont typeface="Wingdings" panose="05000000000000000000" pitchFamily="2" charset="2"/>
              <a:buChar char="§"/>
            </a:pPr>
            <a:r>
              <a:rPr lang="en-US" sz="2800" dirty="0" smtClean="0"/>
              <a:t>Multi-tenancy architectures vary – execution details matter, differences in architecture don’t</a:t>
            </a:r>
            <a:endParaRPr lang="en-US" sz="2800" dirty="0"/>
          </a:p>
        </p:txBody>
      </p:sp>
    </p:spTree>
    <p:extLst>
      <p:ext uri="{BB962C8B-B14F-4D97-AF65-F5344CB8AC3E}">
        <p14:creationId xmlns:p14="http://schemas.microsoft.com/office/powerpoint/2010/main" val="2696337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p:txBody>
          <a:bodyPr/>
          <a:lstStyle/>
          <a:p>
            <a:r>
              <a:rPr lang="en-US" smtClean="0"/>
              <a:t>Thank you!</a:t>
            </a:r>
          </a:p>
        </p:txBody>
      </p:sp>
      <p:sp>
        <p:nvSpPr>
          <p:cNvPr id="12291" name="Subtitle 5"/>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loud 69"/>
          <p:cNvSpPr/>
          <p:nvPr/>
        </p:nvSpPr>
        <p:spPr bwMode="gray">
          <a:xfrm>
            <a:off x="5600699" y="2162174"/>
            <a:ext cx="3359262" cy="2867025"/>
          </a:xfrm>
          <a:prstGeom prst="cloud">
            <a:avLst/>
          </a:prstGeom>
          <a:gradFill flip="none" rotWithShape="1">
            <a:gsLst>
              <a:gs pos="0">
                <a:schemeClr val="accent2">
                  <a:lumMod val="60000"/>
                  <a:lumOff val="40000"/>
                </a:schemeClr>
              </a:gs>
              <a:gs pos="100000">
                <a:schemeClr val="bg1"/>
              </a:gs>
            </a:gsLst>
            <a:lin ang="5400000" scaled="1"/>
            <a:tileRect/>
          </a:gradFill>
          <a:ln w="12700" cap="flat" cmpd="sng" algn="ctr">
            <a:solidFill>
              <a:srgbClr val="6E96D5"/>
            </a:solidFill>
            <a:prstDash val="solid"/>
            <a:round/>
            <a:headEnd type="none" w="med" len="med"/>
            <a:tailEnd type="none" w="med" len="med"/>
          </a:ln>
          <a:effectLst>
            <a:glow rad="63500">
              <a:schemeClr val="accent1">
                <a:satMod val="175000"/>
                <a:alpha val="40000"/>
              </a:schemeClr>
            </a:glow>
          </a:effectLst>
        </p:spPr>
        <p:txBody>
          <a:bodyPr vert="horz" wrap="squar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effectLst>
                <a:outerShdw blurRad="50800" dist="38100" dir="2700000" algn="tl" rotWithShape="0">
                  <a:prstClr val="black">
                    <a:alpha val="40000"/>
                  </a:prstClr>
                </a:outerShdw>
              </a:effectLst>
            </a:endParaRPr>
          </a:p>
        </p:txBody>
      </p:sp>
      <p:sp>
        <p:nvSpPr>
          <p:cNvPr id="57" name="Cloud 56"/>
          <p:cNvSpPr/>
          <p:nvPr/>
        </p:nvSpPr>
        <p:spPr bwMode="gray">
          <a:xfrm>
            <a:off x="185581" y="2162174"/>
            <a:ext cx="3359262" cy="2867025"/>
          </a:xfrm>
          <a:prstGeom prst="cloud">
            <a:avLst/>
          </a:prstGeom>
          <a:gradFill flip="none" rotWithShape="1">
            <a:gsLst>
              <a:gs pos="0">
                <a:srgbClr val="969696"/>
              </a:gs>
              <a:gs pos="100000">
                <a:schemeClr val="tx2">
                  <a:lumMod val="95000"/>
                </a:schemeClr>
              </a:gs>
            </a:gsLst>
            <a:lin ang="5400000" scaled="1"/>
            <a:tileRect/>
          </a:gradFill>
          <a:ln w="12700" cap="flat" cmpd="sng" algn="ctr">
            <a:solidFill>
              <a:srgbClr val="969696"/>
            </a:solidFill>
            <a:prstDash val="solid"/>
            <a:round/>
            <a:headEnd type="none" w="med" len="med"/>
            <a:tailEnd type="none" w="med" len="med"/>
          </a:ln>
          <a:effectLst>
            <a:glow rad="63500">
              <a:schemeClr val="tx2">
                <a:lumMod val="50000"/>
                <a:alpha val="40000"/>
              </a:schemeClr>
            </a:glow>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outerShdw blurRad="50800" dist="38100" dir="2700000" algn="tl" rotWithShape="0">
                  <a:prstClr val="black">
                    <a:alpha val="40000"/>
                  </a:prstClr>
                </a:outerShdw>
              </a:effectLst>
              <a:latin typeface="Arial" charset="0"/>
            </a:endParaRPr>
          </a:p>
        </p:txBody>
      </p:sp>
      <p:sp>
        <p:nvSpPr>
          <p:cNvPr id="50" name="Rectangle 49"/>
          <p:cNvSpPr/>
          <p:nvPr/>
        </p:nvSpPr>
        <p:spPr bwMode="gray">
          <a:xfrm>
            <a:off x="6645275" y="5991225"/>
            <a:ext cx="2124075" cy="64135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7" name="TextBox 26"/>
          <p:cNvSpPr txBox="1"/>
          <p:nvPr/>
        </p:nvSpPr>
        <p:spPr bwMode="gray">
          <a:xfrm>
            <a:off x="6434674" y="1294244"/>
            <a:ext cx="1303506" cy="867930"/>
          </a:xfrm>
          <a:prstGeom prst="rect">
            <a:avLst/>
          </a:prstGeom>
          <a:noFill/>
        </p:spPr>
        <p:txBody>
          <a:bodyPr wrap="square" rtlCol="0">
            <a:spAutoFit/>
          </a:bodyPr>
          <a:lstStyle/>
          <a:p>
            <a:r>
              <a:rPr lang="en-US" sz="2800" b="1" dirty="0" smtClean="0"/>
              <a:t>Public Cloud</a:t>
            </a:r>
            <a:endParaRPr lang="en-US" sz="2800" b="1" dirty="0"/>
          </a:p>
        </p:txBody>
      </p:sp>
      <p:sp>
        <p:nvSpPr>
          <p:cNvPr id="28" name="TextBox 27"/>
          <p:cNvSpPr txBox="1"/>
          <p:nvPr/>
        </p:nvSpPr>
        <p:spPr bwMode="gray">
          <a:xfrm>
            <a:off x="922668" y="1194793"/>
            <a:ext cx="1551932" cy="867930"/>
          </a:xfrm>
          <a:prstGeom prst="rect">
            <a:avLst/>
          </a:prstGeom>
          <a:noFill/>
        </p:spPr>
        <p:txBody>
          <a:bodyPr wrap="square" rtlCol="0">
            <a:spAutoFit/>
          </a:bodyPr>
          <a:lstStyle/>
          <a:p>
            <a:r>
              <a:rPr lang="en-US" sz="2800" b="1" dirty="0" smtClean="0"/>
              <a:t>Private Cloud</a:t>
            </a:r>
            <a:endParaRPr lang="en-US" sz="2800" b="1" dirty="0"/>
          </a:p>
        </p:txBody>
      </p:sp>
      <p:sp>
        <p:nvSpPr>
          <p:cNvPr id="39" name="Right Brace 38"/>
          <p:cNvSpPr/>
          <p:nvPr/>
        </p:nvSpPr>
        <p:spPr bwMode="gray">
          <a:xfrm rot="5400000">
            <a:off x="1548112" y="4322537"/>
            <a:ext cx="596671" cy="1488704"/>
          </a:xfrm>
          <a:prstGeom prst="rightBrace">
            <a:avLst>
              <a:gd name="adj1" fmla="val 24685"/>
              <a:gd name="adj2" fmla="val 50000"/>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0" name="TextBox 39"/>
          <p:cNvSpPr txBox="1"/>
          <p:nvPr/>
        </p:nvSpPr>
        <p:spPr bwMode="gray">
          <a:xfrm>
            <a:off x="195942" y="5486402"/>
            <a:ext cx="3335110" cy="485775"/>
          </a:xfrm>
          <a:prstGeom prst="rect">
            <a:avLst/>
          </a:prstGeom>
          <a:noFill/>
          <a:ln>
            <a:noFill/>
          </a:ln>
        </p:spPr>
        <p:txBody>
          <a:bodyPr wrap="square" rtlCol="0">
            <a:noAutofit/>
          </a:bodyPr>
          <a:lstStyle/>
          <a:p>
            <a:r>
              <a:rPr lang="en-US" b="1" dirty="0" smtClean="0">
                <a:solidFill>
                  <a:srgbClr val="00529B"/>
                </a:solidFill>
              </a:rPr>
              <a:t>Critical or Sensitive Functionality or Data</a:t>
            </a:r>
          </a:p>
        </p:txBody>
      </p:sp>
      <p:sp>
        <p:nvSpPr>
          <p:cNvPr id="61" name="Oval 60"/>
          <p:cNvSpPr/>
          <p:nvPr/>
        </p:nvSpPr>
        <p:spPr bwMode="gray">
          <a:xfrm>
            <a:off x="379905" y="2446940"/>
            <a:ext cx="2833195" cy="2334610"/>
          </a:xfrm>
          <a:prstGeom prst="ellipse">
            <a:avLst/>
          </a:prstGeom>
          <a:noFill/>
          <a:ln w="28575" cap="flat" cmpd="sng" algn="ctr">
            <a:solidFill>
              <a:srgbClr val="E11E0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itle 5"/>
          <p:cNvSpPr>
            <a:spLocks noGrp="1"/>
          </p:cNvSpPr>
          <p:nvPr>
            <p:ph type="title"/>
          </p:nvPr>
        </p:nvSpPr>
        <p:spPr bwMode="gray">
          <a:xfrm>
            <a:off x="1102094" y="51793"/>
            <a:ext cx="7356105" cy="862607"/>
          </a:xfrm>
        </p:spPr>
        <p:txBody>
          <a:bodyPr/>
          <a:lstStyle/>
          <a:p>
            <a:r>
              <a:rPr lang="en-US" dirty="0" smtClean="0">
                <a:solidFill>
                  <a:schemeClr val="tx1"/>
                </a:solidFill>
              </a:rPr>
              <a:t>What Is a Hybrid Cloud?</a:t>
            </a:r>
            <a:endParaRPr lang="en-US" dirty="0">
              <a:solidFill>
                <a:schemeClr val="tx1"/>
              </a:solidFill>
            </a:endParaRPr>
          </a:p>
        </p:txBody>
      </p:sp>
      <p:grpSp>
        <p:nvGrpSpPr>
          <p:cNvPr id="2" name="Group 28"/>
          <p:cNvGrpSpPr/>
          <p:nvPr/>
        </p:nvGrpSpPr>
        <p:grpSpPr bwMode="gray">
          <a:xfrm>
            <a:off x="634782" y="2623554"/>
            <a:ext cx="2235418" cy="1769433"/>
            <a:chOff x="403007" y="2518779"/>
            <a:chExt cx="2608834" cy="2065008"/>
          </a:xfrm>
        </p:grpSpPr>
        <p:sp>
          <p:nvSpPr>
            <p:cNvPr id="55" name="Can 54"/>
            <p:cNvSpPr/>
            <p:nvPr/>
          </p:nvSpPr>
          <p:spPr bwMode="gray">
            <a:xfrm>
              <a:off x="403007" y="3424949"/>
              <a:ext cx="665109" cy="470009"/>
            </a:xfrm>
            <a:prstGeom prst="can">
              <a:avLst/>
            </a:prstGeom>
            <a:solidFill>
              <a:srgbClr val="CDE67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6" name="Flowchart: Multidocument 55"/>
            <p:cNvSpPr/>
            <p:nvPr/>
          </p:nvSpPr>
          <p:spPr bwMode="gray">
            <a:xfrm>
              <a:off x="845924" y="3995158"/>
              <a:ext cx="778915" cy="548838"/>
            </a:xfrm>
            <a:prstGeom prst="flowChartMultidocument">
              <a:avLst/>
            </a:prstGeom>
            <a:solidFill>
              <a:srgbClr val="FFE164"/>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3" name="Group 4"/>
            <p:cNvGrpSpPr/>
            <p:nvPr/>
          </p:nvGrpSpPr>
          <p:grpSpPr bwMode="gray">
            <a:xfrm>
              <a:off x="1914149" y="2518779"/>
              <a:ext cx="777776" cy="975473"/>
              <a:chOff x="1939159" y="2544416"/>
              <a:chExt cx="836118" cy="1048645"/>
            </a:xfrm>
          </p:grpSpPr>
          <p:pic>
            <p:nvPicPr>
              <p:cNvPr id="58" name="Picture 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1939159" y="2544416"/>
                <a:ext cx="531318" cy="743845"/>
              </a:xfrm>
              <a:prstGeom prst="rect">
                <a:avLst/>
              </a:prstGeom>
              <a:noFill/>
              <a:ln w="9525">
                <a:noFill/>
                <a:miter lim="800000"/>
                <a:headEnd/>
                <a:tailEnd/>
              </a:ln>
            </p:spPr>
          </p:pic>
          <p:pic>
            <p:nvPicPr>
              <p:cNvPr id="59" name="Picture 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2091559" y="2696816"/>
                <a:ext cx="531318" cy="743845"/>
              </a:xfrm>
              <a:prstGeom prst="rect">
                <a:avLst/>
              </a:prstGeom>
              <a:noFill/>
              <a:ln w="9525">
                <a:noFill/>
                <a:miter lim="800000"/>
                <a:headEnd/>
                <a:tailEnd/>
              </a:ln>
            </p:spPr>
          </p:pic>
          <p:pic>
            <p:nvPicPr>
              <p:cNvPr id="60" name="Picture 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2243959" y="2849216"/>
                <a:ext cx="531318" cy="743845"/>
              </a:xfrm>
              <a:prstGeom prst="rect">
                <a:avLst/>
              </a:prstGeom>
              <a:noFill/>
              <a:ln w="9525">
                <a:noFill/>
                <a:miter lim="800000"/>
                <a:headEnd/>
                <a:tailEnd/>
              </a:ln>
            </p:spPr>
          </p:pic>
        </p:grpSp>
        <p:grpSp>
          <p:nvGrpSpPr>
            <p:cNvPr id="4" name="Group 3"/>
            <p:cNvGrpSpPr/>
            <p:nvPr/>
          </p:nvGrpSpPr>
          <p:grpSpPr bwMode="gray">
            <a:xfrm>
              <a:off x="925286" y="2695428"/>
              <a:ext cx="786122" cy="777284"/>
              <a:chOff x="617009" y="2755250"/>
              <a:chExt cx="786122" cy="777284"/>
            </a:xfrm>
          </p:grpSpPr>
          <p:pic>
            <p:nvPicPr>
              <p:cNvPr id="54"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17009" y="2755250"/>
                <a:ext cx="418260" cy="614374"/>
              </a:xfrm>
              <a:prstGeom prst="rect">
                <a:avLst/>
              </a:prstGeom>
              <a:noFill/>
              <a:ln w="9525">
                <a:noFill/>
                <a:miter lim="800000"/>
                <a:headEnd/>
                <a:tailEnd/>
              </a:ln>
            </p:spPr>
          </p:pic>
          <p:pic>
            <p:nvPicPr>
              <p:cNvPr id="67"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984871" y="2776271"/>
                <a:ext cx="418260" cy="614374"/>
              </a:xfrm>
              <a:prstGeom prst="rect">
                <a:avLst/>
              </a:prstGeom>
              <a:noFill/>
              <a:ln w="9525">
                <a:noFill/>
                <a:miter lim="800000"/>
                <a:headEnd/>
                <a:tailEnd/>
              </a:ln>
            </p:spPr>
          </p:pic>
          <p:pic>
            <p:nvPicPr>
              <p:cNvPr id="66"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785175" y="2918160"/>
                <a:ext cx="418260" cy="614374"/>
              </a:xfrm>
              <a:prstGeom prst="rect">
                <a:avLst/>
              </a:prstGeom>
              <a:noFill/>
              <a:ln w="9525">
                <a:noFill/>
                <a:miter lim="800000"/>
                <a:headEnd/>
                <a:tailEnd/>
              </a:ln>
            </p:spPr>
          </p:pic>
        </p:grpSp>
        <p:pic>
          <p:nvPicPr>
            <p:cNvPr id="29698" name="Picture 2" descr="C:\Documents and Settings\dreeves\Local Settings\Temporary Internet Files\Content.IE5\6DKFAL25\MC900351805[1].wm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gray">
            <a:xfrm>
              <a:off x="1757251" y="3671358"/>
              <a:ext cx="1254590" cy="912429"/>
            </a:xfrm>
            <a:prstGeom prst="rect">
              <a:avLst/>
            </a:prstGeom>
            <a:noFill/>
          </p:spPr>
        </p:pic>
      </p:grpSp>
      <p:sp>
        <p:nvSpPr>
          <p:cNvPr id="69" name="TextBox 68"/>
          <p:cNvSpPr txBox="1"/>
          <p:nvPr/>
        </p:nvSpPr>
        <p:spPr bwMode="gray">
          <a:xfrm>
            <a:off x="5414055" y="5486402"/>
            <a:ext cx="3640250" cy="1089529"/>
          </a:xfrm>
          <a:prstGeom prst="rect">
            <a:avLst/>
          </a:prstGeom>
          <a:solidFill>
            <a:schemeClr val="bg1"/>
          </a:solidFill>
        </p:spPr>
        <p:txBody>
          <a:bodyPr wrap="square" rtlCol="0">
            <a:spAutoFit/>
          </a:bodyPr>
          <a:lstStyle/>
          <a:p>
            <a:r>
              <a:rPr lang="en-US" b="1" dirty="0" smtClean="0">
                <a:solidFill>
                  <a:srgbClr val="00529B"/>
                </a:solidFill>
              </a:rPr>
              <a:t>Additional Capacity or Less Critical/Sensitive Functionality or Data</a:t>
            </a:r>
            <a:endParaRPr lang="en-US" b="1" dirty="0">
              <a:solidFill>
                <a:srgbClr val="00529B"/>
              </a:solidFill>
            </a:endParaRPr>
          </a:p>
        </p:txBody>
      </p:sp>
      <p:sp>
        <p:nvSpPr>
          <p:cNvPr id="64" name="Right Brace 63"/>
          <p:cNvSpPr/>
          <p:nvPr/>
        </p:nvSpPr>
        <p:spPr bwMode="gray">
          <a:xfrm rot="5400000">
            <a:off x="6914871" y="4202899"/>
            <a:ext cx="682132" cy="1642526"/>
          </a:xfrm>
          <a:prstGeom prst="rightBrace">
            <a:avLst>
              <a:gd name="adj1" fmla="val 24685"/>
              <a:gd name="adj2" fmla="val 50000"/>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7" name="Straight Arrow Connector 16"/>
          <p:cNvCxnSpPr/>
          <p:nvPr/>
        </p:nvCxnSpPr>
        <p:spPr bwMode="gray">
          <a:xfrm flipH="1">
            <a:off x="2921000" y="3721100"/>
            <a:ext cx="3829050" cy="0"/>
          </a:xfrm>
          <a:prstGeom prst="straightConnector1">
            <a:avLst/>
          </a:prstGeom>
          <a:solidFill>
            <a:srgbClr val="00529B"/>
          </a:solidFill>
          <a:ln w="28575" cap="flat" cmpd="sng" algn="ctr">
            <a:solidFill>
              <a:schemeClr val="tx1"/>
            </a:solidFill>
            <a:prstDash val="solid"/>
            <a:round/>
            <a:headEnd type="none" w="med" len="med"/>
            <a:tailEnd type="triangle" w="lg" len="lg"/>
          </a:ln>
          <a:effectLst/>
        </p:spPr>
      </p:cxnSp>
      <p:sp>
        <p:nvSpPr>
          <p:cNvPr id="44" name="Chevron 43"/>
          <p:cNvSpPr/>
          <p:nvPr/>
        </p:nvSpPr>
        <p:spPr bwMode="gray">
          <a:xfrm>
            <a:off x="4114800" y="3467099"/>
            <a:ext cx="442912" cy="528638"/>
          </a:xfrm>
          <a:prstGeom prst="chevron">
            <a:avLst/>
          </a:prstGeom>
          <a:gradFill flip="none" rotWithShape="1">
            <a:gsLst>
              <a:gs pos="0">
                <a:srgbClr val="6E96D5"/>
              </a:gs>
              <a:gs pos="50000">
                <a:schemeClr val="accent1">
                  <a:tint val="44500"/>
                  <a:satMod val="160000"/>
                </a:schemeClr>
              </a:gs>
              <a:gs pos="100000">
                <a:schemeClr val="accent1">
                  <a:tint val="23500"/>
                  <a:satMod val="160000"/>
                </a:schemeClr>
              </a:gs>
            </a:gsLst>
            <a:lin ang="10800000" scaled="1"/>
            <a:tileRect/>
          </a:gra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5" name="Chevron 44"/>
          <p:cNvSpPr/>
          <p:nvPr/>
        </p:nvSpPr>
        <p:spPr bwMode="gray">
          <a:xfrm>
            <a:off x="4572000" y="3467099"/>
            <a:ext cx="442912" cy="528638"/>
          </a:xfrm>
          <a:prstGeom prst="chevron">
            <a:avLst/>
          </a:prstGeom>
          <a:gradFill flip="none" rotWithShape="1">
            <a:gsLst>
              <a:gs pos="0">
                <a:srgbClr val="6E96D5"/>
              </a:gs>
              <a:gs pos="50000">
                <a:schemeClr val="accent1">
                  <a:tint val="44500"/>
                  <a:satMod val="160000"/>
                </a:schemeClr>
              </a:gs>
              <a:gs pos="100000">
                <a:schemeClr val="accent1">
                  <a:tint val="23500"/>
                  <a:satMod val="160000"/>
                </a:schemeClr>
              </a:gs>
            </a:gsLst>
            <a:lin ang="10800000" scaled="1"/>
            <a:tileRect/>
          </a:gra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6" name="Chevron 45"/>
          <p:cNvSpPr/>
          <p:nvPr/>
        </p:nvSpPr>
        <p:spPr bwMode="gray">
          <a:xfrm>
            <a:off x="5029199" y="3467099"/>
            <a:ext cx="442912" cy="528638"/>
          </a:xfrm>
          <a:prstGeom prst="chevron">
            <a:avLst/>
          </a:prstGeom>
          <a:gradFill flip="none" rotWithShape="1">
            <a:gsLst>
              <a:gs pos="0">
                <a:srgbClr val="6E96D5"/>
              </a:gs>
              <a:gs pos="50000">
                <a:schemeClr val="accent1">
                  <a:tint val="44500"/>
                  <a:satMod val="160000"/>
                </a:schemeClr>
              </a:gs>
              <a:gs pos="100000">
                <a:schemeClr val="accent1">
                  <a:tint val="23500"/>
                  <a:satMod val="160000"/>
                </a:schemeClr>
              </a:gs>
            </a:gsLst>
            <a:lin ang="10800000" scaled="1"/>
            <a:tileRect/>
          </a:gra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1" name="Chevron 50"/>
          <p:cNvSpPr/>
          <p:nvPr/>
        </p:nvSpPr>
        <p:spPr bwMode="gray">
          <a:xfrm>
            <a:off x="3657600" y="3467099"/>
            <a:ext cx="442912" cy="528638"/>
          </a:xfrm>
          <a:prstGeom prst="chevron">
            <a:avLst/>
          </a:prstGeom>
          <a:gradFill flip="none" rotWithShape="1">
            <a:gsLst>
              <a:gs pos="0">
                <a:srgbClr val="6E96D5"/>
              </a:gs>
              <a:gs pos="50000">
                <a:schemeClr val="accent1">
                  <a:tint val="44500"/>
                  <a:satMod val="160000"/>
                </a:schemeClr>
              </a:gs>
              <a:gs pos="100000">
                <a:schemeClr val="accent1">
                  <a:tint val="23500"/>
                  <a:satMod val="160000"/>
                </a:schemeClr>
              </a:gs>
            </a:gsLst>
            <a:lin ang="10800000" scaled="1"/>
            <a:tileRect/>
          </a:gra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5" name="Group 30"/>
          <p:cNvGrpSpPr/>
          <p:nvPr/>
        </p:nvGrpSpPr>
        <p:grpSpPr bwMode="gray">
          <a:xfrm>
            <a:off x="6608978" y="2933700"/>
            <a:ext cx="1500854" cy="1553608"/>
            <a:chOff x="6697878" y="3084786"/>
            <a:chExt cx="1500854" cy="1553608"/>
          </a:xfrm>
        </p:grpSpPr>
        <p:pic>
          <p:nvPicPr>
            <p:cNvPr id="3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gray">
            <a:xfrm>
              <a:off x="6697878" y="3105807"/>
              <a:ext cx="907020" cy="1269828"/>
            </a:xfrm>
            <a:prstGeom prst="rect">
              <a:avLst/>
            </a:prstGeom>
            <a:noFill/>
            <a:ln w="9525">
              <a:noFill/>
              <a:miter lim="800000"/>
              <a:headEnd/>
              <a:tailEnd/>
            </a:ln>
          </p:spPr>
        </p:pic>
        <p:pic>
          <p:nvPicPr>
            <p:cNvPr id="4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gray">
            <a:xfrm>
              <a:off x="7291712" y="3084786"/>
              <a:ext cx="907020" cy="1269828"/>
            </a:xfrm>
            <a:prstGeom prst="rect">
              <a:avLst/>
            </a:prstGeom>
            <a:noFill/>
            <a:ln w="9525">
              <a:noFill/>
              <a:miter lim="800000"/>
              <a:headEnd/>
              <a:tailEnd/>
            </a:ln>
          </p:spPr>
        </p:pic>
        <p:pic>
          <p:nvPicPr>
            <p:cNvPr id="4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gray">
            <a:xfrm>
              <a:off x="7007933" y="3368566"/>
              <a:ext cx="907020" cy="1269828"/>
            </a:xfrm>
            <a:prstGeom prst="rect">
              <a:avLst/>
            </a:prstGeom>
            <a:noFill/>
            <a:ln w="9525">
              <a:noFill/>
              <a:miter lim="800000"/>
              <a:headEnd/>
              <a:tailEnd/>
            </a:ln>
          </p:spPr>
        </p:pic>
      </p:grpSp>
      <p:sp>
        <p:nvSpPr>
          <p:cNvPr id="7" name="TextBox 6"/>
          <p:cNvSpPr txBox="1"/>
          <p:nvPr/>
        </p:nvSpPr>
        <p:spPr>
          <a:xfrm>
            <a:off x="469633" y="6326743"/>
            <a:ext cx="1312732" cy="276999"/>
          </a:xfrm>
          <a:prstGeom prst="rect">
            <a:avLst/>
          </a:prstGeom>
          <a:noFill/>
        </p:spPr>
        <p:txBody>
          <a:bodyPr wrap="none" rtlCol="0">
            <a:spAutoFit/>
          </a:bodyPr>
          <a:lstStyle/>
          <a:p>
            <a:r>
              <a:rPr lang="en-US" sz="1200" dirty="0" smtClean="0"/>
              <a:t>Source:  Gartner</a:t>
            </a:r>
            <a:endParaRPr lang="en-US" sz="1200" dirty="0"/>
          </a:p>
        </p:txBody>
      </p:sp>
      <p:sp>
        <p:nvSpPr>
          <p:cNvPr id="8" name="Rectangle 7"/>
          <p:cNvSpPr/>
          <p:nvPr/>
        </p:nvSpPr>
        <p:spPr>
          <a:xfrm>
            <a:off x="3213099" y="1807664"/>
            <a:ext cx="3221575" cy="2893100"/>
          </a:xfrm>
          <a:prstGeom prst="rect">
            <a:avLst/>
          </a:prstGeom>
        </p:spPr>
        <p:txBody>
          <a:bodyPr wrap="square">
            <a:spAutoFit/>
          </a:bodyPr>
          <a:lstStyle/>
          <a:p>
            <a:pPr>
              <a:spcBef>
                <a:spcPts val="291"/>
              </a:spcBef>
              <a:spcAft>
                <a:spcPts val="291"/>
              </a:spcAft>
            </a:pPr>
            <a:r>
              <a:rPr lang="en-US" dirty="0">
                <a:solidFill>
                  <a:srgbClr val="000000"/>
                </a:solidFill>
              </a:rPr>
              <a:t>A hybrid cloud is a connection </a:t>
            </a:r>
            <a:r>
              <a:rPr lang="en-US" dirty="0" smtClean="0">
                <a:solidFill>
                  <a:srgbClr val="000000"/>
                </a:solidFill>
              </a:rPr>
              <a:t>that </a:t>
            </a:r>
            <a:r>
              <a:rPr lang="en-US" dirty="0">
                <a:solidFill>
                  <a:srgbClr val="000000"/>
                </a:solidFill>
              </a:rPr>
              <a:t>allows pieces/parts of the application or data to live in one cloud while other parts or services live in another. </a:t>
            </a:r>
            <a:endParaRPr lang="en-US" dirty="0" smtClean="0">
              <a:solidFill>
                <a:srgbClr val="000000"/>
              </a:solidFill>
            </a:endParaRPr>
          </a:p>
          <a:p>
            <a:pPr>
              <a:spcBef>
                <a:spcPts val="291"/>
              </a:spcBef>
              <a:spcAft>
                <a:spcPts val="291"/>
              </a:spcAft>
            </a:pPr>
            <a:endParaRPr lang="en-US" dirty="0">
              <a:solidFill>
                <a:srgbClr val="000000"/>
              </a:solidFill>
            </a:endParaRPr>
          </a:p>
          <a:p>
            <a:pPr>
              <a:spcBef>
                <a:spcPts val="291"/>
              </a:spcBef>
              <a:spcAft>
                <a:spcPts val="291"/>
              </a:spcAft>
            </a:pPr>
            <a:endParaRPr lang="en-US" dirty="0" smtClean="0">
              <a:solidFill>
                <a:srgbClr val="000000"/>
              </a:solidFill>
            </a:endParaRPr>
          </a:p>
          <a:p>
            <a:pPr>
              <a:spcBef>
                <a:spcPts val="291"/>
              </a:spcBef>
              <a:spcAft>
                <a:spcPts val="291"/>
              </a:spcAft>
            </a:pPr>
            <a:endParaRPr lang="en-US" dirty="0">
              <a:solidFill>
                <a:srgbClr val="000000"/>
              </a:solidFill>
            </a:endParaRPr>
          </a:p>
          <a:p>
            <a:pPr>
              <a:spcBef>
                <a:spcPts val="291"/>
              </a:spcBef>
              <a:spcAft>
                <a:spcPts val="291"/>
              </a:spcAft>
            </a:pPr>
            <a:endParaRPr lang="en-US" dirty="0" smtClean="0">
              <a:solidFill>
                <a:srgbClr val="000000"/>
              </a:solidFill>
            </a:endParaRPr>
          </a:p>
        </p:txBody>
      </p:sp>
    </p:spTree>
    <p:extLst>
      <p:ext uri="{BB962C8B-B14F-4D97-AF65-F5344CB8AC3E}">
        <p14:creationId xmlns:p14="http://schemas.microsoft.com/office/powerpoint/2010/main" val="86312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8001000" cy="600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5"/>
          <p:cNvSpPr>
            <a:spLocks noGrp="1"/>
          </p:cNvSpPr>
          <p:nvPr>
            <p:ph type="title"/>
          </p:nvPr>
        </p:nvSpPr>
        <p:spPr bwMode="gray">
          <a:xfrm>
            <a:off x="1102094" y="51793"/>
            <a:ext cx="7356105" cy="862607"/>
          </a:xfrm>
        </p:spPr>
        <p:txBody>
          <a:bodyPr/>
          <a:lstStyle/>
          <a:p>
            <a:r>
              <a:rPr lang="en-US" dirty="0" smtClean="0">
                <a:solidFill>
                  <a:schemeClr val="tx1"/>
                </a:solidFill>
              </a:rPr>
              <a:t>PISA Cloud Briefing in 2012…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1143000"/>
          </a:xfrm>
        </p:spPr>
        <p:txBody>
          <a:bodyPr/>
          <a:lstStyle/>
          <a:p>
            <a:pPr algn="ctr"/>
            <a:r>
              <a:rPr lang="en-US" dirty="0" smtClean="0">
                <a:solidFill>
                  <a:schemeClr val="tx1"/>
                </a:solidFill>
              </a:rPr>
              <a:t>Reality: More Cloud &amp;Mobile</a:t>
            </a:r>
            <a:br>
              <a:rPr lang="en-US" dirty="0" smtClean="0">
                <a:solidFill>
                  <a:schemeClr val="tx1"/>
                </a:solidFill>
              </a:rPr>
            </a:br>
            <a:r>
              <a:rPr lang="en-US" dirty="0" smtClean="0">
                <a:solidFill>
                  <a:schemeClr val="tx1"/>
                </a:solidFill>
              </a:rPr>
              <a:t>Allergan Case</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69028"/>
              </p:ext>
            </p:extLst>
          </p:nvPr>
        </p:nvGraphicFramePr>
        <p:xfrm>
          <a:off x="628650" y="1825625"/>
          <a:ext cx="7886700" cy="2334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41280" y="4648200"/>
            <a:ext cx="7862552"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Ratio of cloud to on-premise implementations is 1.95, further shifting portfolio toward cloud applications</a:t>
            </a:r>
          </a:p>
          <a:p>
            <a:pPr marL="285750" indent="-285750">
              <a:buFont typeface="Arial" panose="020B0604020202020204" pitchFamily="34" charset="0"/>
              <a:buChar char="•"/>
            </a:pPr>
            <a:r>
              <a:rPr lang="en-US" dirty="0" smtClean="0"/>
              <a:t>Growth of mobile apps continues but has been slowed down by previous delivery of </a:t>
            </a:r>
            <a:r>
              <a:rPr lang="en-US" dirty="0" err="1" smtClean="0"/>
              <a:t>Skura</a:t>
            </a:r>
            <a:r>
              <a:rPr lang="en-US" dirty="0" smtClean="0"/>
              <a:t>, </a:t>
            </a:r>
            <a:r>
              <a:rPr lang="en-US" dirty="0" err="1" smtClean="0"/>
              <a:t>Agnitio</a:t>
            </a:r>
            <a:r>
              <a:rPr lang="en-US" dirty="0" smtClean="0"/>
              <a:t> and </a:t>
            </a:r>
            <a:r>
              <a:rPr lang="en-US" dirty="0" err="1" smtClean="0"/>
              <a:t>Bizsys</a:t>
            </a:r>
            <a:r>
              <a:rPr lang="en-US" dirty="0" smtClean="0"/>
              <a:t> (DSA) platforms</a:t>
            </a:r>
          </a:p>
        </p:txBody>
      </p:sp>
      <p:sp>
        <p:nvSpPr>
          <p:cNvPr id="3" name="Slide Number Placeholder 2"/>
          <p:cNvSpPr>
            <a:spLocks noGrp="1"/>
          </p:cNvSpPr>
          <p:nvPr>
            <p:ph type="sldNum" sz="quarter" idx="12"/>
          </p:nvPr>
        </p:nvSpPr>
        <p:spPr>
          <a:xfrm>
            <a:off x="6553200" y="6292850"/>
            <a:ext cx="1905000" cy="457200"/>
          </a:xfrm>
        </p:spPr>
        <p:txBody>
          <a:bodyPr/>
          <a:lstStyle/>
          <a:p>
            <a:fld id="{D26651B5-AFB4-4F5C-AE59-26D3A2D81A81}" type="slidenum">
              <a:rPr lang="en-US" smtClean="0"/>
              <a:t>5</a:t>
            </a:fld>
            <a:endParaRPr lang="en-US"/>
          </a:p>
        </p:txBody>
      </p:sp>
    </p:spTree>
    <p:extLst>
      <p:ext uri="{BB962C8B-B14F-4D97-AF65-F5344CB8AC3E}">
        <p14:creationId xmlns:p14="http://schemas.microsoft.com/office/powerpoint/2010/main" val="176595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0" y="838200"/>
            <a:ext cx="9144000" cy="60198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12700" cap="flat" cmpd="sng" algn="ctr">
            <a:noFill/>
            <a:prstDash val="solid"/>
            <a:round/>
            <a:headEnd type="none" w="med" len="med"/>
            <a:tailEnd type="none" w="med" len="med"/>
          </a:ln>
          <a:effectLst>
            <a:softEdge rad="63500"/>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1" u="none" strike="noStrike" cap="none" normalizeH="0" baseline="0" dirty="0" smtClean="0">
              <a:ln>
                <a:noFill/>
              </a:ln>
              <a:effectLst>
                <a:outerShdw blurRad="38100" dist="38100" dir="2700000" algn="tl">
                  <a:srgbClr val="000000">
                    <a:alpha val="43137"/>
                  </a:srgbClr>
                </a:outerShdw>
              </a:effectLst>
              <a:latin typeface="Arial" charset="0"/>
            </a:endParaRPr>
          </a:p>
        </p:txBody>
      </p:sp>
      <p:sp>
        <p:nvSpPr>
          <p:cNvPr id="5" name="TextBox 4"/>
          <p:cNvSpPr txBox="1"/>
          <p:nvPr/>
        </p:nvSpPr>
        <p:spPr bwMode="gray">
          <a:xfrm>
            <a:off x="5358810" y="3035910"/>
            <a:ext cx="3785190" cy="774090"/>
          </a:xfrm>
          <a:prstGeom prst="rect">
            <a:avLst/>
          </a:prstGeom>
          <a:noFill/>
        </p:spPr>
        <p:txBody>
          <a:bodyPr wrap="square" rtlCol="0">
            <a:noAutofit/>
          </a:bodyPr>
          <a:lstStyle/>
          <a:p>
            <a:pPr algn="ctr"/>
            <a:r>
              <a:rPr lang="en-US" sz="3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Liability</a:t>
            </a:r>
            <a:endParaRPr lang="en-US" sz="36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bwMode="gray">
          <a:xfrm>
            <a:off x="248093" y="1154262"/>
            <a:ext cx="3785190" cy="774090"/>
          </a:xfrm>
          <a:prstGeom prst="rect">
            <a:avLst/>
          </a:prstGeom>
          <a:noFill/>
        </p:spPr>
        <p:txBody>
          <a:bodyPr wrap="square" rtlCol="0">
            <a:noAutofit/>
          </a:bodyPr>
          <a:lstStyle/>
          <a:p>
            <a:pPr algn="ctr"/>
            <a:r>
              <a:rPr lang="en-US" sz="3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Integration</a:t>
            </a:r>
            <a:endParaRPr lang="en-US" sz="36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bwMode="gray">
          <a:xfrm>
            <a:off x="4972493" y="1083379"/>
            <a:ext cx="3785190" cy="774090"/>
          </a:xfrm>
          <a:prstGeom prst="rect">
            <a:avLst/>
          </a:prstGeom>
          <a:noFill/>
        </p:spPr>
        <p:txBody>
          <a:bodyPr wrap="square" rtlCol="0">
            <a:noAutofit/>
          </a:bodyPr>
          <a:lstStyle/>
          <a:p>
            <a:pPr algn="ctr"/>
            <a:r>
              <a:rPr lang="en-US" sz="3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Migration</a:t>
            </a:r>
            <a:endParaRPr lang="en-US" sz="36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bwMode="gray">
          <a:xfrm>
            <a:off x="3848100" y="3963237"/>
            <a:ext cx="3785190" cy="774090"/>
          </a:xfrm>
          <a:prstGeom prst="rect">
            <a:avLst/>
          </a:prstGeom>
          <a:noFill/>
        </p:spPr>
        <p:txBody>
          <a:bodyPr wrap="square" rtlCol="0">
            <a:noAutofit/>
          </a:bodyPr>
          <a:lstStyle/>
          <a:p>
            <a:pPr algn="ctr"/>
            <a:r>
              <a:rPr lang="en-US" sz="3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Management</a:t>
            </a:r>
            <a:endParaRPr lang="en-US" sz="36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bwMode="gray">
          <a:xfrm>
            <a:off x="3149010" y="2689150"/>
            <a:ext cx="3785190" cy="774090"/>
          </a:xfrm>
          <a:prstGeom prst="rect">
            <a:avLst/>
          </a:prstGeom>
          <a:noFill/>
        </p:spPr>
        <p:txBody>
          <a:bodyPr wrap="square" rtlCol="0">
            <a:noAutofit/>
          </a:bodyPr>
          <a:lstStyle/>
          <a:p>
            <a:pPr algn="ctr"/>
            <a:r>
              <a:rPr lang="en-US" sz="3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Security</a:t>
            </a:r>
            <a:endParaRPr lang="en-US" sz="36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bwMode="gray">
          <a:xfrm>
            <a:off x="721538" y="3189147"/>
            <a:ext cx="3785190" cy="774090"/>
          </a:xfrm>
          <a:prstGeom prst="rect">
            <a:avLst/>
          </a:prstGeom>
          <a:noFill/>
        </p:spPr>
        <p:txBody>
          <a:bodyPr wrap="square" rtlCol="0">
            <a:noAutofit/>
          </a:bodyPr>
          <a:lstStyle/>
          <a:p>
            <a:pPr algn="ctr"/>
            <a:r>
              <a:rPr lang="en-US" sz="3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Transparency</a:t>
            </a:r>
            <a:endParaRPr lang="en-US" sz="36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bwMode="gray">
          <a:xfrm>
            <a:off x="478465" y="4816529"/>
            <a:ext cx="3785190" cy="774090"/>
          </a:xfrm>
          <a:prstGeom prst="rect">
            <a:avLst/>
          </a:prstGeom>
          <a:noFill/>
        </p:spPr>
        <p:txBody>
          <a:bodyPr wrap="square" rtlCol="0">
            <a:noAutofit/>
          </a:bodyPr>
          <a:lstStyle/>
          <a:p>
            <a:pPr algn="ctr"/>
            <a:r>
              <a:rPr lang="en-US" sz="3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Cost</a:t>
            </a:r>
            <a:endParaRPr lang="en-US" sz="36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bwMode="gray">
          <a:xfrm>
            <a:off x="4033283" y="4718487"/>
            <a:ext cx="3785190" cy="774090"/>
          </a:xfrm>
          <a:prstGeom prst="rect">
            <a:avLst/>
          </a:prstGeom>
          <a:noFill/>
        </p:spPr>
        <p:txBody>
          <a:bodyPr wrap="square" rtlCol="0">
            <a:noAutofit/>
          </a:bodyPr>
          <a:lstStyle/>
          <a:p>
            <a:pPr algn="ctr"/>
            <a:r>
              <a:rPr lang="en-US" sz="3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Availability</a:t>
            </a:r>
            <a:endParaRPr lang="en-US" sz="36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Cloud 13"/>
          <p:cNvSpPr/>
          <p:nvPr/>
        </p:nvSpPr>
        <p:spPr bwMode="gray">
          <a:xfrm>
            <a:off x="1988288" y="1676399"/>
            <a:ext cx="4945912" cy="3659599"/>
          </a:xfrm>
          <a:prstGeom prst="cloud">
            <a:avLst/>
          </a:prstGeom>
          <a:noFill/>
          <a:ln w="127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p:txBody>
      </p:sp>
      <p:sp>
        <p:nvSpPr>
          <p:cNvPr id="15" name="Cloud 14"/>
          <p:cNvSpPr/>
          <p:nvPr/>
        </p:nvSpPr>
        <p:spPr bwMode="gray">
          <a:xfrm>
            <a:off x="1988288" y="1904999"/>
            <a:ext cx="4945912" cy="3659599"/>
          </a:xfrm>
          <a:prstGeom prst="cloud">
            <a:avLst/>
          </a:prstGeom>
          <a:noFill/>
          <a:ln w="127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u="none" strike="noStrike" cap="none" normalizeH="0" baseline="0" dirty="0" smtClean="0">
              <a:ln>
                <a:noFill/>
              </a:ln>
              <a:solidFill>
                <a:srgbClr val="0070C0"/>
              </a:solidFill>
              <a:effectLst>
                <a:outerShdw blurRad="38100" dist="38100" dir="2700000" algn="tl">
                  <a:srgbClr val="000000">
                    <a:alpha val="43137"/>
                  </a:srgbClr>
                </a:outerShdw>
              </a:effectLst>
              <a:latin typeface="Arial" charset="0"/>
            </a:endParaRPr>
          </a:p>
        </p:txBody>
      </p:sp>
      <p:sp>
        <p:nvSpPr>
          <p:cNvPr id="16" name="TextBox 15"/>
          <p:cNvSpPr txBox="1"/>
          <p:nvPr/>
        </p:nvSpPr>
        <p:spPr bwMode="gray">
          <a:xfrm>
            <a:off x="1493580" y="1904999"/>
            <a:ext cx="3785190" cy="774090"/>
          </a:xfrm>
          <a:prstGeom prst="rect">
            <a:avLst/>
          </a:prstGeom>
          <a:noFill/>
        </p:spPr>
        <p:txBody>
          <a:bodyPr wrap="square" rtlCol="0">
            <a:noAutofit/>
          </a:bodyPr>
          <a:lstStyle/>
          <a:p>
            <a:pPr algn="ctr"/>
            <a:r>
              <a:rPr lang="en-US" sz="3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Privacy</a:t>
            </a:r>
            <a:endParaRPr lang="en-US" sz="36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Title 5"/>
          <p:cNvSpPr>
            <a:spLocks noGrp="1"/>
          </p:cNvSpPr>
          <p:nvPr>
            <p:ph type="title"/>
          </p:nvPr>
        </p:nvSpPr>
        <p:spPr bwMode="gray">
          <a:xfrm>
            <a:off x="1102094" y="51793"/>
            <a:ext cx="7356105" cy="862607"/>
          </a:xfrm>
        </p:spPr>
        <p:txBody>
          <a:bodyPr/>
          <a:lstStyle/>
          <a:p>
            <a:r>
              <a:rPr lang="en-US" dirty="0" smtClean="0">
                <a:solidFill>
                  <a:schemeClr val="tx1"/>
                </a:solidFill>
              </a:rPr>
              <a:t>Risk and Challenges?</a:t>
            </a:r>
            <a:endParaRPr lang="en-US" dirty="0">
              <a:solidFill>
                <a:schemeClr val="tx1"/>
              </a:solidFill>
            </a:endParaRPr>
          </a:p>
        </p:txBody>
      </p:sp>
    </p:spTree>
    <p:extLst>
      <p:ext uri="{BB962C8B-B14F-4D97-AF65-F5344CB8AC3E}">
        <p14:creationId xmlns:p14="http://schemas.microsoft.com/office/powerpoint/2010/main" val="788390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9" grpId="0"/>
      <p:bldP spid="10" grpId="0"/>
      <p:bldP spid="11" grpId="0"/>
      <p:bldP spid="1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76200"/>
            <a:ext cx="7772400" cy="1143000"/>
          </a:xfrm>
        </p:spPr>
        <p:txBody>
          <a:bodyPr/>
          <a:lstStyle/>
          <a:p>
            <a:r>
              <a:rPr lang="en-US" dirty="0" smtClean="0">
                <a:solidFill>
                  <a:schemeClr val="tx1"/>
                </a:solidFill>
              </a:rPr>
              <a:t>Today’s Discussion….</a:t>
            </a:r>
          </a:p>
        </p:txBody>
      </p:sp>
      <p:sp>
        <p:nvSpPr>
          <p:cNvPr id="3" name="Rectangle 2"/>
          <p:cNvSpPr/>
          <p:nvPr/>
        </p:nvSpPr>
        <p:spPr>
          <a:xfrm>
            <a:off x="304800" y="1066800"/>
            <a:ext cx="8610600" cy="5601534"/>
          </a:xfrm>
          <a:prstGeom prst="rect">
            <a:avLst/>
          </a:prstGeom>
        </p:spPr>
        <p:txBody>
          <a:bodyPr wrap="square">
            <a:spAutoFit/>
          </a:bodyPr>
          <a:lstStyle/>
          <a:p>
            <a:pPr marL="457200" indent="-457200">
              <a:spcBef>
                <a:spcPts val="600"/>
              </a:spcBef>
              <a:spcAft>
                <a:spcPts val="600"/>
              </a:spcAft>
              <a:buFont typeface="+mj-lt"/>
              <a:buAutoNum type="arabicPeriod"/>
            </a:pPr>
            <a:r>
              <a:rPr lang="en-US" dirty="0" smtClean="0"/>
              <a:t>How </a:t>
            </a:r>
            <a:r>
              <a:rPr lang="en-US" dirty="0"/>
              <a:t>will Cloud adoption impact the organization risk profile?</a:t>
            </a:r>
          </a:p>
          <a:p>
            <a:pPr marL="457200" indent="-457200">
              <a:spcBef>
                <a:spcPts val="600"/>
              </a:spcBef>
              <a:spcAft>
                <a:spcPts val="600"/>
              </a:spcAft>
              <a:buFont typeface="+mj-lt"/>
              <a:buAutoNum type="arabicPeriod"/>
            </a:pPr>
            <a:r>
              <a:rPr lang="en-US" dirty="0" smtClean="0"/>
              <a:t>Is </a:t>
            </a:r>
            <a:r>
              <a:rPr lang="en-US" dirty="0"/>
              <a:t>Cloud adoption going to compromise my ability to meet regulatory mandates? How do I assure that all global regulations are met (e.g., privacy, SOX, </a:t>
            </a:r>
            <a:r>
              <a:rPr lang="en-US" dirty="0" err="1"/>
              <a:t>GxP</a:t>
            </a:r>
            <a:r>
              <a:rPr lang="en-US" dirty="0"/>
              <a:t>/CFR Part 11) and that effective management is in place?</a:t>
            </a:r>
          </a:p>
          <a:p>
            <a:pPr marL="457200" indent="-457200">
              <a:spcBef>
                <a:spcPts val="600"/>
              </a:spcBef>
              <a:spcAft>
                <a:spcPts val="600"/>
              </a:spcAft>
              <a:buFont typeface="+mj-lt"/>
              <a:buAutoNum type="arabicPeriod"/>
            </a:pPr>
            <a:r>
              <a:rPr lang="en-US" dirty="0" smtClean="0"/>
              <a:t>How </a:t>
            </a:r>
            <a:r>
              <a:rPr lang="en-US" dirty="0"/>
              <a:t>are security breaches handled and who is liable?  </a:t>
            </a:r>
          </a:p>
          <a:p>
            <a:pPr marL="457200" indent="-457200">
              <a:spcBef>
                <a:spcPts val="600"/>
              </a:spcBef>
              <a:spcAft>
                <a:spcPts val="600"/>
              </a:spcAft>
              <a:buFont typeface="+mj-lt"/>
              <a:buAutoNum type="arabicPeriod"/>
            </a:pPr>
            <a:r>
              <a:rPr lang="en-US" dirty="0" smtClean="0"/>
              <a:t>How </a:t>
            </a:r>
            <a:r>
              <a:rPr lang="en-US" dirty="0"/>
              <a:t>do I know my company’s data is protected and how do I ensure data privacy is managed?</a:t>
            </a:r>
          </a:p>
          <a:p>
            <a:pPr marL="457200" indent="-457200">
              <a:spcBef>
                <a:spcPts val="600"/>
              </a:spcBef>
              <a:spcAft>
                <a:spcPts val="600"/>
              </a:spcAft>
              <a:buFont typeface="+mj-lt"/>
              <a:buAutoNum type="arabicPeriod"/>
            </a:pPr>
            <a:r>
              <a:rPr lang="en-US" dirty="0" smtClean="0"/>
              <a:t>What </a:t>
            </a:r>
            <a:r>
              <a:rPr lang="en-US" dirty="0"/>
              <a:t>information and security policies need to be updated to accommodate Cloud adoption?</a:t>
            </a:r>
          </a:p>
          <a:p>
            <a:pPr marL="457200" indent="-457200">
              <a:spcBef>
                <a:spcPts val="600"/>
              </a:spcBef>
              <a:spcAft>
                <a:spcPts val="600"/>
              </a:spcAft>
              <a:buFont typeface="+mj-lt"/>
              <a:buAutoNum type="arabicPeriod"/>
            </a:pPr>
            <a:r>
              <a:rPr lang="en-US" dirty="0" smtClean="0"/>
              <a:t>Do </a:t>
            </a:r>
            <a:r>
              <a:rPr lang="en-US" dirty="0"/>
              <a:t>I need new skills in the organization to be effective with security and compliance challenges? </a:t>
            </a:r>
          </a:p>
          <a:p>
            <a:pPr marL="457200" indent="-457200">
              <a:spcBef>
                <a:spcPts val="600"/>
              </a:spcBef>
              <a:spcAft>
                <a:spcPts val="600"/>
              </a:spcAft>
              <a:buFont typeface="+mj-lt"/>
              <a:buAutoNum type="arabicPeriod"/>
            </a:pPr>
            <a:r>
              <a:rPr lang="en-US" dirty="0" smtClean="0"/>
              <a:t>Who </a:t>
            </a:r>
            <a:r>
              <a:rPr lang="en-US" dirty="0"/>
              <a:t>has the primary relationship with cloud providers, I.T. or end-uses?  Who pays for cloud services (e.g. AWS hosting of consumer facing websites, SFDC licenses)?  How do we maintain flexibility/agility and positive customer experiences in the organization?</a:t>
            </a:r>
          </a:p>
          <a:p>
            <a:pPr marL="457200" indent="-457200">
              <a:spcBef>
                <a:spcPts val="600"/>
              </a:spcBef>
              <a:spcAft>
                <a:spcPts val="600"/>
              </a:spcAft>
              <a:buFont typeface="+mj-lt"/>
              <a:buAutoNum type="arabicPeriod"/>
            </a:pPr>
            <a:r>
              <a:rPr lang="en-US" dirty="0" smtClean="0"/>
              <a:t>Challenges </a:t>
            </a:r>
            <a:r>
              <a:rPr lang="en-US" dirty="0"/>
              <a:t>and risks for specific cloud </a:t>
            </a:r>
            <a:r>
              <a:rPr lang="en-US" dirty="0" smtClean="0"/>
              <a:t>services, e.g. SFDC</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0"/>
            <a:ext cx="7772400" cy="1143000"/>
          </a:xfrm>
        </p:spPr>
        <p:txBody>
          <a:bodyPr/>
          <a:lstStyle/>
          <a:p>
            <a:r>
              <a:rPr lang="en-US" dirty="0" smtClean="0">
                <a:solidFill>
                  <a:schemeClr val="tx1"/>
                </a:solidFill>
              </a:rPr>
              <a:t>Attitudes Have Shifted</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1" y="1143000"/>
            <a:ext cx="9144001" cy="4495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0"/>
            <a:ext cx="7772400" cy="1143000"/>
          </a:xfrm>
        </p:spPr>
        <p:txBody>
          <a:bodyPr/>
          <a:lstStyle/>
          <a:p>
            <a:r>
              <a:rPr lang="en-US" dirty="0" smtClean="0">
                <a:solidFill>
                  <a:schemeClr val="tx1"/>
                </a:solidFill>
              </a:rPr>
              <a:t>Multiple Options for Enterprises</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37509" y="1219200"/>
            <a:ext cx="9224210" cy="5181600"/>
          </a:xfrm>
          <a:prstGeom prst="rect">
            <a:avLst/>
          </a:prstGeom>
        </p:spPr>
      </p:pic>
    </p:spTree>
    <p:extLst>
      <p:ext uri="{BB962C8B-B14F-4D97-AF65-F5344CB8AC3E}">
        <p14:creationId xmlns:p14="http://schemas.microsoft.com/office/powerpoint/2010/main" val="3002640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01069026">
  <a:themeElements>
    <a:clrScheme name="01069026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01069026">
      <a:majorFont>
        <a:latin typeface="Times New Roman"/>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01069026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01069026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01069026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01069026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01069026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01069026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01069026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01069026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01069026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01069026</Template>
  <TotalTime>2004</TotalTime>
  <Words>1150</Words>
  <Application>Microsoft Office PowerPoint</Application>
  <PresentationFormat>On-screen Show (4:3)</PresentationFormat>
  <Paragraphs>168</Paragraphs>
  <Slides>21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 Unicode MS</vt:lpstr>
      <vt:lpstr>MS PGothic</vt:lpstr>
      <vt:lpstr>MS PGothic</vt:lpstr>
      <vt:lpstr>Arial</vt:lpstr>
      <vt:lpstr>Tahoma</vt:lpstr>
      <vt:lpstr>Times New Roman</vt:lpstr>
      <vt:lpstr>Wingdings</vt:lpstr>
      <vt:lpstr>ヒラギノ角ゴ ProN W3</vt:lpstr>
      <vt:lpstr>ヒラギノ角ゴ ProN W6</vt:lpstr>
      <vt:lpstr>01069026</vt:lpstr>
      <vt:lpstr>2014 Annual Meeting </vt:lpstr>
      <vt:lpstr>Agenda</vt:lpstr>
      <vt:lpstr>What Is a Hybrid Cloud?</vt:lpstr>
      <vt:lpstr>PISA Cloud Briefing in 2012… </vt:lpstr>
      <vt:lpstr>Reality: More Cloud &amp;Mobile Allergan Case</vt:lpstr>
      <vt:lpstr>Risk and Challenges?</vt:lpstr>
      <vt:lpstr>Today’s Discussion….</vt:lpstr>
      <vt:lpstr>Attitudes Have Shifted</vt:lpstr>
      <vt:lpstr>Multiple Options for Enterprises</vt:lpstr>
      <vt:lpstr>PowerPoint Presentation</vt:lpstr>
      <vt:lpstr>Trusted Advisors Recommend the Cloud</vt:lpstr>
      <vt:lpstr>Trust: Without Which Nothing Else Matters</vt:lpstr>
      <vt:lpstr>Is the “Cloud” Safe?</vt:lpstr>
      <vt:lpstr>Data and Software in the Cloud</vt:lpstr>
      <vt:lpstr>Understand the vendor’s….</vt:lpstr>
      <vt:lpstr>Build your solution</vt:lpstr>
      <vt:lpstr>Verify Before and After Signing</vt:lpstr>
      <vt:lpstr>Be Careful of Dependencies &amp; Details</vt:lpstr>
      <vt:lpstr>Key Questions</vt:lpstr>
      <vt:lpstr>Red Herrings</vt:lpstr>
      <vt:lpstr>Thank you!</vt:lpstr>
    </vt:vector>
  </TitlesOfParts>
  <Company>Purdue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PISA Hybrid Cloud</dc:title>
  <dc:creator>Lin</dc:creator>
  <cp:lastModifiedBy>moyerj</cp:lastModifiedBy>
  <cp:revision>120</cp:revision>
  <cp:lastPrinted>1601-01-01T00:00:00Z</cp:lastPrinted>
  <dcterms:created xsi:type="dcterms:W3CDTF">2009-02-25T16:54:07Z</dcterms:created>
  <dcterms:modified xsi:type="dcterms:W3CDTF">2014-07-14T13:04:03Z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TC010690261033</vt:lpwstr>
  </property>
</Properties>
</file>