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89" r:id="rId6"/>
    <p:sldId id="290" r:id="rId7"/>
  </p:sldIdLst>
  <p:sldSz cx="9144000" cy="6858000" type="screen4x3"/>
  <p:notesSz cx="68834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807" cy="49530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9001" y="1"/>
            <a:ext cx="2982807" cy="49530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E0A22BC2-23A1-4371-84AF-9DA0655D7726}" type="datetimeFigureOut">
              <a:rPr lang="en-GB" smtClean="0"/>
              <a:pPr/>
              <a:t>11/02/2015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2"/>
            <a:ext cx="2982807" cy="49530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9001" y="9408982"/>
            <a:ext cx="2982807" cy="49530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9F60D091-F956-4BA5-84A5-7438A5AD73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847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807" cy="49530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9001" y="1"/>
            <a:ext cx="2982807" cy="49530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3ABE9913-EBF5-42FB-9627-47C3431FBD67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52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340" y="4705351"/>
            <a:ext cx="5506720" cy="4457700"/>
          </a:xfrm>
          <a:prstGeom prst="rect">
            <a:avLst/>
          </a:prstGeom>
        </p:spPr>
        <p:txBody>
          <a:bodyPr vert="horz" lIns="93031" tIns="46516" rIns="93031" bIns="465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2"/>
            <a:ext cx="2982807" cy="49530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9001" y="9408982"/>
            <a:ext cx="2982807" cy="49530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E86DCF15-FA34-4CF3-8D85-BCFCFD8FC3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50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514350" y="1927225"/>
            <a:ext cx="8116888" cy="0"/>
          </a:xfrm>
          <a:prstGeom prst="line">
            <a:avLst/>
          </a:prstGeom>
          <a:noFill/>
          <a:ln w="12700">
            <a:solidFill>
              <a:srgbClr val="007CC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14350" y="4265613"/>
            <a:ext cx="8116888" cy="0"/>
          </a:xfrm>
          <a:prstGeom prst="line">
            <a:avLst/>
          </a:prstGeom>
          <a:noFill/>
          <a:ln w="12700">
            <a:solidFill>
              <a:srgbClr val="007CC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6" descr="AmgenTaglineBlue 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8250" y="1042988"/>
            <a:ext cx="23129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5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350" y="2241550"/>
            <a:ext cx="8116888" cy="1709738"/>
          </a:xfrm>
        </p:spPr>
        <p:txBody>
          <a:bodyPr anchor="ctr"/>
          <a:lstStyle>
            <a:lvl1pPr>
              <a:spcBef>
                <a:spcPct val="20000"/>
              </a:spcBef>
              <a:defRPr sz="3800">
                <a:solidFill>
                  <a:srgbClr val="007CC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05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350" y="4570413"/>
            <a:ext cx="8116888" cy="1054100"/>
          </a:xfrm>
          <a:ln/>
        </p:spPr>
        <p:txBody>
          <a:bodyPr/>
          <a:lstStyle>
            <a:lvl1pPr marL="0" indent="0">
              <a:lnSpc>
                <a:spcPct val="115000"/>
              </a:lnSpc>
              <a:spcBef>
                <a:spcPct val="35000"/>
              </a:spcBef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E3262-090F-4B55-B6A5-869A8E50FD00}" type="datetimeFigureOut">
              <a:rPr lang="en-US" smtClean="0"/>
              <a:pPr/>
              <a:t>2/11/2015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0"/>
            <a:ext cx="2028825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763" y="0"/>
            <a:ext cx="59372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E3262-090F-4B55-B6A5-869A8E50FD00}" type="datetimeFigureOut">
              <a:rPr lang="en-US" smtClean="0"/>
              <a:pPr/>
              <a:t>2/11/2015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E3262-090F-4B55-B6A5-869A8E50FD00}" type="datetimeFigureOut">
              <a:rPr lang="en-US" smtClean="0"/>
              <a:pPr/>
              <a:t>2/11/2015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E3262-090F-4B55-B6A5-869A8E50FD00}" type="datetimeFigureOut">
              <a:rPr lang="en-US" smtClean="0"/>
              <a:pPr/>
              <a:t>2/11/2015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763" y="1462088"/>
            <a:ext cx="3983037" cy="4481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62088"/>
            <a:ext cx="3983038" cy="4481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E3262-090F-4B55-B6A5-869A8E50FD00}" type="datetimeFigureOut">
              <a:rPr lang="en-US" smtClean="0"/>
              <a:pPr/>
              <a:t>2/11/2015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E3262-090F-4B55-B6A5-869A8E50FD00}" type="datetimeFigureOut">
              <a:rPr lang="en-US" smtClean="0"/>
              <a:pPr/>
              <a:t>2/11/2015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E3262-090F-4B55-B6A5-869A8E50FD00}" type="datetimeFigureOut">
              <a:rPr lang="en-US" smtClean="0"/>
              <a:pPr/>
              <a:t>2/11/2015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E3262-090F-4B55-B6A5-869A8E50FD00}" type="datetimeFigureOut">
              <a:rPr lang="en-US" smtClean="0"/>
              <a:pPr/>
              <a:t>2/11/2015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E3262-090F-4B55-B6A5-869A8E50FD00}" type="datetimeFigureOut">
              <a:rPr lang="en-US" smtClean="0"/>
              <a:pPr/>
              <a:t>2/11/2015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E3262-090F-4B55-B6A5-869A8E50FD00}" type="datetimeFigureOut">
              <a:rPr lang="en-US" smtClean="0"/>
              <a:pPr/>
              <a:t>2/11/2015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12763" y="0"/>
            <a:ext cx="8116887" cy="1109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12763" y="1462088"/>
            <a:ext cx="8118475" cy="44815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4196" name="Rectangle 4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12763" y="6397625"/>
            <a:ext cx="2794000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904198" name="Rectangle 6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5834063" y="6397625"/>
            <a:ext cx="1905000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bg2"/>
                </a:solidFill>
              </a:defRPr>
            </a:lvl1pPr>
          </a:lstStyle>
          <a:p>
            <a:fld id="{B86E3262-090F-4B55-B6A5-869A8E50FD00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904199" name="Line 7"/>
          <p:cNvSpPr>
            <a:spLocks noChangeShapeType="1"/>
          </p:cNvSpPr>
          <p:nvPr/>
        </p:nvSpPr>
        <p:spPr bwMode="auto">
          <a:xfrm>
            <a:off x="514350" y="1150938"/>
            <a:ext cx="8116888" cy="0"/>
          </a:xfrm>
          <a:prstGeom prst="line">
            <a:avLst/>
          </a:prstGeom>
          <a:noFill/>
          <a:ln w="12700">
            <a:solidFill>
              <a:srgbClr val="007CC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endParaRPr lang="en-US"/>
          </a:p>
        </p:txBody>
      </p:sp>
      <p:pic>
        <p:nvPicPr>
          <p:cNvPr id="1031" name="Picture 8" descr="Amgen_Blue_CMYK [Converted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45425" y="6492875"/>
            <a:ext cx="785813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4201" name="Text Box 9"/>
          <p:cNvSpPr txBox="1">
            <a:spLocks noChangeArrowheads="1"/>
          </p:cNvSpPr>
          <p:nvPr/>
        </p:nvSpPr>
        <p:spPr bwMode="auto">
          <a:xfrm>
            <a:off x="3835400" y="6451600"/>
            <a:ext cx="16256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9A2CF8F6-B48D-4449-B146-62EB318A4597}" type="slidenum">
              <a:rPr lang="en-US" sz="1200"/>
              <a:pPr algn="ctr">
                <a:spcBef>
                  <a:spcPct val="50000"/>
                </a:spcBef>
                <a:defRPr/>
              </a:pPr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ct val="5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ncilofnonprofits.org/tools-resources/document-retention-policies-nonprofi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PISA Records Management Policy Methodology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&amp; Benchmarking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18475" cy="4481512"/>
          </a:xfrm>
        </p:spPr>
        <p:txBody>
          <a:bodyPr/>
          <a:lstStyle/>
          <a:p>
            <a:r>
              <a:rPr lang="en-US" sz="2000" b="1" dirty="0" smtClean="0"/>
              <a:t>Assumptions: </a:t>
            </a:r>
          </a:p>
          <a:p>
            <a:pPr lvl="1"/>
            <a:r>
              <a:rPr lang="en-US" sz="1600" dirty="0" smtClean="0"/>
              <a:t>Membership based professional networking association</a:t>
            </a:r>
          </a:p>
          <a:p>
            <a:pPr lvl="1"/>
            <a:r>
              <a:rPr lang="en-US" sz="1600" dirty="0" smtClean="0"/>
              <a:t>Not for profit organization</a:t>
            </a:r>
          </a:p>
          <a:p>
            <a:pPr lvl="1"/>
            <a:r>
              <a:rPr lang="en-US" sz="1600" dirty="0" smtClean="0"/>
              <a:t>No Employees/Fixed Assets</a:t>
            </a:r>
          </a:p>
          <a:p>
            <a:r>
              <a:rPr lang="en-US" sz="2000" b="1" dirty="0" smtClean="0"/>
              <a:t>Benchmarked similar Records Management organizations:</a:t>
            </a:r>
          </a:p>
          <a:p>
            <a:pPr lvl="1"/>
            <a:r>
              <a:rPr lang="en-US" sz="1600" dirty="0" smtClean="0"/>
              <a:t>Pharmaceutical Records &amp; Information Management Organization</a:t>
            </a:r>
          </a:p>
          <a:p>
            <a:pPr lvl="1"/>
            <a:r>
              <a:rPr lang="en-US" sz="1600" dirty="0" smtClean="0"/>
              <a:t>UK Information &amp; Records Management Society</a:t>
            </a:r>
          </a:p>
          <a:p>
            <a:pPr lvl="1"/>
            <a:r>
              <a:rPr lang="en-US" sz="1600" dirty="0" smtClean="0"/>
              <a:t>ARMA International</a:t>
            </a:r>
          </a:p>
          <a:p>
            <a:r>
              <a:rPr lang="en-US" sz="2000" b="1" dirty="0" smtClean="0"/>
              <a:t>Only relevant response from UK IRMS –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5 categories of records: Routine Financial, Membership Records, Admin, </a:t>
            </a:r>
            <a:r>
              <a:rPr lang="en-GB" sz="1600" dirty="0"/>
              <a:t>Key </a:t>
            </a:r>
            <a:r>
              <a:rPr lang="en-GB" sz="1600" dirty="0" smtClean="0"/>
              <a:t>documents (policies</a:t>
            </a:r>
            <a:r>
              <a:rPr lang="en-GB" sz="1600" dirty="0"/>
              <a:t>, contracts, constitution</a:t>
            </a:r>
            <a:r>
              <a:rPr lang="en-GB" sz="1600" dirty="0" smtClean="0"/>
              <a:t>), Promotional</a:t>
            </a:r>
          </a:p>
          <a:p>
            <a:pPr lvl="1"/>
            <a:r>
              <a:rPr lang="en-GB" sz="1600" dirty="0" smtClean="0"/>
              <a:t>Positive is that it is a similar membership based networking organization with 1000+ members</a:t>
            </a:r>
          </a:p>
          <a:p>
            <a:pPr lvl="1"/>
            <a:r>
              <a:rPr lang="en-GB" sz="1600" dirty="0" smtClean="0"/>
              <a:t>Negative is that it is a UK, rather than US based organization.</a:t>
            </a:r>
          </a:p>
          <a:p>
            <a:pPr marL="457200" lvl="1" indent="0">
              <a:buNone/>
            </a:pPr>
            <a:endParaRPr lang="en-GB" sz="1200" dirty="0"/>
          </a:p>
          <a:p>
            <a:pPr marL="457200" lvl="1" indent="0">
              <a:buNone/>
            </a:pPr>
            <a:endParaRPr lang="en-US" sz="1200" dirty="0" smtClean="0"/>
          </a:p>
          <a:p>
            <a:pPr marL="914400" lvl="2" indent="0">
              <a:buNone/>
            </a:pPr>
            <a:endParaRPr lang="en-US" sz="1600" dirty="0" smtClean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&amp; Recommendation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88145" y="1655400"/>
            <a:ext cx="8118475" cy="1182950"/>
          </a:xfrm>
        </p:spPr>
        <p:txBody>
          <a:bodyPr/>
          <a:lstStyle/>
          <a:p>
            <a:r>
              <a:rPr lang="en-US" sz="1800" dirty="0" smtClean="0">
                <a:hlinkClick r:id="rId2"/>
              </a:rPr>
              <a:t>US “National Council for Non-Profits”</a:t>
            </a:r>
            <a:endParaRPr lang="en-US" sz="1800" dirty="0" smtClean="0"/>
          </a:p>
          <a:p>
            <a:pPr lvl="1"/>
            <a:r>
              <a:rPr lang="en-US" sz="1600" dirty="0" smtClean="0"/>
              <a:t>Example from American Institute of Certified Public Accountants: </a:t>
            </a:r>
          </a:p>
          <a:p>
            <a:pPr lvl="2"/>
            <a:r>
              <a:rPr lang="en-US" sz="1400" dirty="0" smtClean="0"/>
              <a:t>29 categories of records but only 5 retention periods.  </a:t>
            </a:r>
          </a:p>
          <a:p>
            <a:pPr lvl="2"/>
            <a:r>
              <a:rPr lang="en-US" sz="1400" dirty="0" smtClean="0"/>
              <a:t>Number of requirements aimed at asset holding and employer obligations not relevant.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gray">
          <a:xfrm>
            <a:off x="562992" y="3429000"/>
            <a:ext cx="8118475" cy="2438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 smtClean="0"/>
              <a:t>Simple 6 category Retention Schedule:</a:t>
            </a:r>
          </a:p>
          <a:p>
            <a:pPr lvl="1"/>
            <a:r>
              <a:rPr lang="en-US" sz="1400" kern="0" dirty="0" smtClean="0"/>
              <a:t>Financial Records</a:t>
            </a:r>
          </a:p>
          <a:p>
            <a:pPr lvl="1"/>
            <a:r>
              <a:rPr lang="en-US" sz="1400" kern="0" dirty="0" smtClean="0"/>
              <a:t>Membership Records</a:t>
            </a:r>
          </a:p>
          <a:p>
            <a:pPr lvl="1"/>
            <a:r>
              <a:rPr lang="en-US" sz="1400" kern="0" dirty="0" smtClean="0"/>
              <a:t>Administrative Records </a:t>
            </a:r>
          </a:p>
          <a:p>
            <a:pPr lvl="1"/>
            <a:r>
              <a:rPr lang="en-US" sz="1400" kern="0" dirty="0" smtClean="0"/>
              <a:t>Governance Records </a:t>
            </a:r>
          </a:p>
          <a:p>
            <a:pPr lvl="1"/>
            <a:r>
              <a:rPr lang="en-US" sz="1400" kern="0" dirty="0" smtClean="0"/>
              <a:t>Legal Records </a:t>
            </a:r>
          </a:p>
          <a:p>
            <a:pPr lvl="1"/>
            <a:r>
              <a:rPr lang="en-US" sz="1400" kern="0" dirty="0" smtClean="0"/>
              <a:t>Promotional/Marketing Records</a:t>
            </a:r>
          </a:p>
          <a:p>
            <a:r>
              <a:rPr lang="en-US" sz="1800" b="1" kern="0" dirty="0" smtClean="0"/>
              <a:t>Straightforward </a:t>
            </a:r>
            <a:r>
              <a:rPr lang="en-US" sz="1800" b="1" kern="0" smtClean="0"/>
              <a:t>to </a:t>
            </a:r>
            <a:r>
              <a:rPr lang="en-US" sz="1800" b="1" kern="0" smtClean="0"/>
              <a:t>understand, therefore </a:t>
            </a:r>
            <a:r>
              <a:rPr lang="en-US" sz="1800" b="1" kern="0" dirty="0" smtClean="0"/>
              <a:t>easy to implement</a:t>
            </a:r>
            <a:r>
              <a:rPr lang="en-US" sz="1800" kern="0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2992" y="2971800"/>
            <a:ext cx="2866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Recommendation:</a:t>
            </a:r>
            <a:endParaRPr lang="en-GB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1263134"/>
            <a:ext cx="2866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Validation: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880991845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Amgen 1">
  <a:themeElements>
    <a:clrScheme name="Amgen Powerpoint Template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7CC2"/>
      </a:accent1>
      <a:accent2>
        <a:srgbClr val="FCC30C"/>
      </a:accent2>
      <a:accent3>
        <a:srgbClr val="FFFFFF"/>
      </a:accent3>
      <a:accent4>
        <a:srgbClr val="000000"/>
      </a:accent4>
      <a:accent5>
        <a:srgbClr val="AABFDD"/>
      </a:accent5>
      <a:accent6>
        <a:srgbClr val="E4B00A"/>
      </a:accent6>
      <a:hlink>
        <a:srgbClr val="42865C"/>
      </a:hlink>
      <a:folHlink>
        <a:srgbClr val="C0362C"/>
      </a:folHlink>
    </a:clrScheme>
    <a:fontScheme name="Amgen 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mgen Powerpoint Template 1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63C3"/>
        </a:accent1>
        <a:accent2>
          <a:srgbClr val="FCC30C"/>
        </a:accent2>
        <a:accent3>
          <a:srgbClr val="FFFFFF"/>
        </a:accent3>
        <a:accent4>
          <a:srgbClr val="000000"/>
        </a:accent4>
        <a:accent5>
          <a:srgbClr val="AAB7DE"/>
        </a:accent5>
        <a:accent6>
          <a:srgbClr val="E4B00A"/>
        </a:accent6>
        <a:hlink>
          <a:srgbClr val="42865C"/>
        </a:hlink>
        <a:folHlink>
          <a:srgbClr val="C0362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mgen Powerpoint Template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7CC2"/>
        </a:accent1>
        <a:accent2>
          <a:srgbClr val="FCC30C"/>
        </a:accent2>
        <a:accent3>
          <a:srgbClr val="FFFFFF"/>
        </a:accent3>
        <a:accent4>
          <a:srgbClr val="000000"/>
        </a:accent4>
        <a:accent5>
          <a:srgbClr val="AABFDD"/>
        </a:accent5>
        <a:accent6>
          <a:srgbClr val="E4B00A"/>
        </a:accent6>
        <a:hlink>
          <a:srgbClr val="42865C"/>
        </a:hlink>
        <a:folHlink>
          <a:srgbClr val="C0362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tatus xmlns="d042ff2d-f67a-457c-970c-ce164a74a995">Draft</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52026B3793CE4C8269A68EF20B4AE2" ma:contentTypeVersion="2" ma:contentTypeDescription="Create a new document." ma:contentTypeScope="" ma:versionID="aa428e5f4ff8e8037e754af048f6d95d">
  <xsd:schema xmlns:xsd="http://www.w3.org/2001/XMLSchema" xmlns:p="http://schemas.microsoft.com/office/2006/metadata/properties" xmlns:ns2="d042ff2d-f67a-457c-970c-ce164a74a995" targetNamespace="http://schemas.microsoft.com/office/2006/metadata/properties" ma:root="true" ma:fieldsID="edfd5567b7b7643b1ed141d20199054c" ns2:_="">
    <xsd:import namespace="d042ff2d-f67a-457c-970c-ce164a74a995"/>
    <xsd:element name="properties">
      <xsd:complexType>
        <xsd:sequence>
          <xsd:element name="documentManagement">
            <xsd:complexType>
              <xsd:all>
                <xsd:element ref="ns2:Status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d042ff2d-f67a-457c-970c-ce164a74a995" elementFormDefault="qualified">
    <xsd:import namespace="http://schemas.microsoft.com/office/2006/documentManagement/types"/>
    <xsd:element name="Status" ma:index="8" ma:displayName="Status" ma:default="Draft" ma:format="Dropdown" ma:internalName="Status">
      <xsd:simpleType>
        <xsd:restriction base="dms:Choice">
          <xsd:enumeration value="Draft"/>
          <xsd:enumeration value="Releas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693EE8-260A-4F61-B199-CA9730F16928}">
  <ds:schemaRefs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d042ff2d-f67a-457c-970c-ce164a74a995"/>
  </ds:schemaRefs>
</ds:datastoreItem>
</file>

<file path=customXml/itemProps2.xml><?xml version="1.0" encoding="utf-8"?>
<ds:datastoreItem xmlns:ds="http://schemas.openxmlformats.org/officeDocument/2006/customXml" ds:itemID="{43718F7D-6E70-43CB-AC15-6EA730D0D5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42ff2d-f67a-457c-970c-ce164a74a99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24792F0-EE7F-4AF2-B812-33FFD5FCC8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Amgen 1</Template>
  <TotalTime>1002</TotalTime>
  <Words>174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Amgen 1</vt:lpstr>
      <vt:lpstr>PISA Records Management Policy Methodology</vt:lpstr>
      <vt:lpstr>Assumptions &amp; Benchmarking</vt:lpstr>
      <vt:lpstr>Validation &amp; Recommendation</vt:lpstr>
    </vt:vector>
  </TitlesOfParts>
  <Company>Amgen Employee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012-10-17 GPDP - Information Protection - Holistic Approach</dc:title>
  <dc:creator>Amgen Employee</dc:creator>
  <cp:lastModifiedBy>Amgen Employee</cp:lastModifiedBy>
  <cp:revision>16</cp:revision>
  <cp:lastPrinted>2015-02-11T14:01:18Z</cp:lastPrinted>
  <dcterms:created xsi:type="dcterms:W3CDTF">2012-10-02T21:49:56Z</dcterms:created>
  <dcterms:modified xsi:type="dcterms:W3CDTF">2015-02-11T15:44:05Z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0x010100C752026B3793CE4C8269A68EF20B4AE2</vt:lpwstr>
  </property>
</Properties>
</file>