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75" r:id="rId2"/>
    <p:sldId id="265" r:id="rId3"/>
    <p:sldId id="363" r:id="rId4"/>
    <p:sldId id="392" r:id="rId5"/>
    <p:sldId id="346" r:id="rId6"/>
    <p:sldId id="395" r:id="rId7"/>
    <p:sldId id="343" r:id="rId8"/>
    <p:sldId id="397" r:id="rId9"/>
    <p:sldId id="366" r:id="rId10"/>
    <p:sldId id="398" r:id="rId11"/>
    <p:sldId id="381" r:id="rId12"/>
    <p:sldId id="399" r:id="rId13"/>
    <p:sldId id="367" r:id="rId14"/>
    <p:sldId id="396" r:id="rId15"/>
    <p:sldId id="393" r:id="rId16"/>
    <p:sldId id="3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E132"/>
    <a:srgbClr val="59D65A"/>
    <a:srgbClr val="43CF8C"/>
    <a:srgbClr val="41C3BC"/>
    <a:srgbClr val="3DBEDC"/>
    <a:srgbClr val="00BAFF"/>
    <a:srgbClr val="00B4FF"/>
    <a:srgbClr val="00BA00"/>
    <a:srgbClr val="00A500"/>
    <a:srgbClr val="86E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6" autoAdjust="0"/>
    <p:restoredTop sz="87861" autoAdjust="0"/>
  </p:normalViewPr>
  <p:slideViewPr>
    <p:cSldViewPr snapToGrid="0" snapToObjects="1">
      <p:cViewPr varScale="1">
        <p:scale>
          <a:sx n="73" d="100"/>
          <a:sy n="73" d="100"/>
        </p:scale>
        <p:origin x="147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6" d="100"/>
        <a:sy n="156" d="100"/>
      </p:scale>
      <p:origin x="0" y="6048"/>
    </p:cViewPr>
  </p:sorterViewPr>
  <p:notesViewPr>
    <p:cSldViewPr snapToGrid="0" snapToObjects="1">
      <p:cViewPr varScale="1">
        <p:scale>
          <a:sx n="119" d="100"/>
          <a:sy n="119" d="100"/>
        </p:scale>
        <p:origin x="-4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03826-26E0-C842-864F-2E9CDCF5634D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7C9FE-C939-B848-BBDF-B8466715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5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7A03-27B5-E34F-88A1-C9DC8C6944F4}" type="datetimeFigureOut">
              <a:rPr lang="en-US" smtClean="0"/>
              <a:t>3/14/2017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BD86E-770C-0246-AF49-AA578E4758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0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89A89-7A73-4309-8005-5749061F6D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0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89A89-7A73-4309-8005-5749061F6D0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0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89A89-7A73-4309-8005-5749061F6D0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0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89A89-7A73-4309-8005-5749061F6D0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59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89A89-7A73-4309-8005-5749061F6D0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7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89A89-7A73-4309-8005-5749061F6D0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0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89A89-7A73-4309-8005-5749061F6D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0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89A89-7A73-4309-8005-5749061F6D0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0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89A89-7A73-4309-8005-5749061F6D0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60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89A89-7A73-4309-8005-5749061F6D0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0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89A89-7A73-4309-8005-5749061F6D0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30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89A89-7A73-4309-8005-5749061F6D0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0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89A89-7A73-4309-8005-5749061F6D0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2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2864687" y="-720648"/>
            <a:ext cx="10175959" cy="9431896"/>
            <a:chOff x="2864687" y="-720648"/>
            <a:chExt cx="10175959" cy="9431896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687" y="-720648"/>
              <a:ext cx="10175959" cy="943189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67"/>
            <a:stretch/>
          </p:blipFill>
          <p:spPr>
            <a:xfrm>
              <a:off x="4444418" y="0"/>
              <a:ext cx="7016496" cy="337195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67"/>
            <a:stretch/>
          </p:blipFill>
          <p:spPr>
            <a:xfrm>
              <a:off x="4452907" y="0"/>
              <a:ext cx="7016496" cy="3371956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6" y="1143699"/>
            <a:ext cx="7348728" cy="3310128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9753600" y="6673850"/>
            <a:ext cx="2438399" cy="184150"/>
          </a:xfrm>
          <a:prstGeom prst="rect">
            <a:avLst/>
          </a:prstGeom>
          <a:solidFill>
            <a:srgbClr val="6FE13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7315201" y="6673850"/>
            <a:ext cx="2438399" cy="184150"/>
          </a:xfrm>
          <a:prstGeom prst="rect">
            <a:avLst/>
          </a:prstGeom>
          <a:solidFill>
            <a:srgbClr val="58D6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4876802" y="6673850"/>
            <a:ext cx="2438399" cy="184150"/>
          </a:xfrm>
          <a:prstGeom prst="rect">
            <a:avLst/>
          </a:prstGeom>
          <a:solidFill>
            <a:srgbClr val="43D1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2438403" y="6673850"/>
            <a:ext cx="2438399" cy="184150"/>
          </a:xfrm>
          <a:prstGeom prst="rect">
            <a:avLst/>
          </a:prstGeom>
          <a:solidFill>
            <a:srgbClr val="41C3B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0" y="6673850"/>
            <a:ext cx="2438399" cy="184150"/>
          </a:xfrm>
          <a:prstGeom prst="rect">
            <a:avLst/>
          </a:prstGeom>
          <a:solidFill>
            <a:srgbClr val="3CB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CC_Logo_Medium_Black_RGB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05" y="5660428"/>
            <a:ext cx="2223236" cy="6324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57" y="362087"/>
            <a:ext cx="2171697" cy="2704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837" y="5999162"/>
            <a:ext cx="3232647" cy="30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55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8870" y="312645"/>
            <a:ext cx="8125078" cy="5979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75000"/>
              </a:lnSpc>
              <a:defRPr sz="2800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5139" y="5937005"/>
            <a:ext cx="2028525" cy="808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57" y="362087"/>
            <a:ext cx="2171697" cy="27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8870" y="312645"/>
            <a:ext cx="8125078" cy="5979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75000"/>
              </a:lnSpc>
              <a:defRPr sz="2800" spc="-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590" y="6128131"/>
            <a:ext cx="1642666" cy="432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56" y="362087"/>
            <a:ext cx="2171700" cy="27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1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gradFill flip="none" rotWithShape="1">
          <a:gsLst>
            <a:gs pos="0">
              <a:srgbClr val="00BAFF"/>
            </a:gs>
            <a:gs pos="100000">
              <a:srgbClr val="86E4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8870" y="312645"/>
            <a:ext cx="8125078" cy="5979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75000"/>
              </a:lnSpc>
              <a:defRPr sz="2800" spc="-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590" y="6128131"/>
            <a:ext cx="1642666" cy="432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56" y="362087"/>
            <a:ext cx="2171700" cy="27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366" y="365125"/>
            <a:ext cx="10515600" cy="59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CONTENT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366" y="1410511"/>
            <a:ext cx="10515600" cy="4766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1734634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charset="0"/>
                <a:ea typeface="Arial Black" charset="0"/>
                <a:cs typeface="Arial Black" charset="0"/>
              </a:rPr>
              <a:t>Click to edit Master text styles</a:t>
            </a:r>
          </a:p>
          <a:p>
            <a:pPr marL="182875" marR="0" lvl="1" indent="-182875" algn="l" defTabSz="1734634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13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charset="0"/>
                <a:ea typeface="Arial Black" charset="0"/>
                <a:cs typeface="Arial Black" charset="0"/>
              </a:rPr>
              <a:t>Second level</a:t>
            </a:r>
          </a:p>
          <a:p>
            <a:pPr marL="365751" marR="0" lvl="2" indent="-182875" algn="l" defTabSz="1734634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13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charset="0"/>
                <a:ea typeface="Arial Black" charset="0"/>
                <a:cs typeface="Arial Black" charset="0"/>
              </a:rPr>
              <a:t>Third level</a:t>
            </a:r>
          </a:p>
          <a:p>
            <a:pPr marL="0" marR="0" lvl="3" indent="0" algn="l" defTabSz="1734634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 Bold" charset="0"/>
                <a:ea typeface="Arial Black" charset="0"/>
                <a:cs typeface="Arial Black" charset="0"/>
              </a:rPr>
              <a:t>Fourth level</a:t>
            </a:r>
          </a:p>
          <a:p>
            <a:pPr marL="182875" marR="0" lvl="4" indent="-182875" algn="l" defTabSz="1734634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133" b="1" i="0" u="none" strike="noStrike" kern="1200" cap="none" spc="0" normalizeH="0" baseline="0" noProof="0" dirty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 Bold" charset="0"/>
                <a:ea typeface="Arial Black" charset="0"/>
                <a:cs typeface="Arial Black" charset="0"/>
              </a:rPr>
              <a:t>Fifth level</a:t>
            </a:r>
          </a:p>
          <a:p>
            <a:pPr marL="365751" marR="0" lvl="5" indent="-182875" algn="l" defTabSz="1734634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133" b="1" i="0" u="none" strike="noStrike" kern="1200" cap="none" spc="0" normalizeH="0" baseline="0" noProof="0" dirty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 Bold" charset="0"/>
                <a:ea typeface="Arial Bold" charset="0"/>
                <a:cs typeface="Arial Bold" charset="0"/>
              </a:rPr>
              <a:t>Six</a:t>
            </a:r>
          </a:p>
          <a:p>
            <a:pPr marL="0" marR="0" lvl="6" indent="0" algn="l" defTabSz="1734634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charset="0"/>
                <a:ea typeface="Arial Bold" charset="0"/>
                <a:cs typeface="Arial Bold" charset="0"/>
              </a:rPr>
              <a:t>Seven</a:t>
            </a:r>
          </a:p>
          <a:p>
            <a:pPr marL="182875" marR="0" lvl="7" indent="-182875" algn="l" defTabSz="1734634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6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charset="0"/>
                <a:ea typeface="Arial Bold" charset="0"/>
                <a:cs typeface="Arial Bold" charset="0"/>
              </a:rPr>
              <a:t>Eight</a:t>
            </a:r>
          </a:p>
          <a:p>
            <a:pPr marL="365751" marR="0" lvl="8" indent="-182875" algn="l" defTabSz="1734634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6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charset="0"/>
                <a:ea typeface="Arial Black" charset="0"/>
                <a:cs typeface="Arial Black" charset="0"/>
              </a:rPr>
              <a:t>Nine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1" r:id="rId3"/>
    <p:sldLayoutId id="2147483670" r:id="rId4"/>
    <p:sldLayoutId id="214748367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marR="0" indent="0" algn="l" defTabSz="1734634" rtl="0" eaLnBrk="1" fontAlgn="auto" latinLnBrk="0" hangingPunct="1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 charset="0"/>
        <a:buNone/>
        <a:tabLst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182875" marR="0" indent="-182875" algn="l" defTabSz="1734634" rtl="0" eaLnBrk="1" fontAlgn="auto" latinLnBrk="0" hangingPunct="1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 charset="0"/>
        <a:buChar char="•"/>
        <a:tabLst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365751" marR="0" indent="-182875" algn="l" defTabSz="1734634" rtl="0" eaLnBrk="1" fontAlgn="auto" latinLnBrk="0" hangingPunct="1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0" marR="0" indent="0" algn="l" defTabSz="1734634" rtl="0" eaLnBrk="1" fontAlgn="auto" latinLnBrk="0" hangingPunct="1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 charset="0"/>
        <a:buNone/>
        <a:tabLst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875" marR="0" indent="-182875" algn="l" defTabSz="1734634" rtl="0" eaLnBrk="1" fontAlgn="auto" latinLnBrk="0" hangingPunct="1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 charset="0"/>
        <a:buChar char="•"/>
        <a:tabLst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365751" marR="0" indent="-182875" algn="l" defTabSz="1734634" rtl="0" eaLnBrk="1" fontAlgn="auto" latinLnBrk="0" hangingPunct="1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0" algn="l" defTabSz="1734634" rtl="0" eaLnBrk="1" fontAlgn="auto" latinLnBrk="0" hangingPunct="1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" marR="0" indent="-182875" algn="l" defTabSz="1734634" rtl="0" eaLnBrk="1" fontAlgn="auto" latinLnBrk="0" hangingPunct="1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" marR="0" indent="-182875" algn="l" defTabSz="1734634" rtl="0" eaLnBrk="1" fontAlgn="auto" latinLnBrk="0" hangingPunct="1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986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nd 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1830" r="2122" b="212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0197" y="4123849"/>
            <a:ext cx="12191999" cy="2322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-BlackPL"/>
                <a:cs typeface="Arial-BlackPL"/>
              </a:rPr>
              <a:t>Invent your Future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On-demand labor platforms + surging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online management solutions =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talent marketplaces driving the most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profound economic transformation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since the Industrial Revolution.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498" y="390903"/>
            <a:ext cx="2171700" cy="19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590" y="6128131"/>
            <a:ext cx="1642666" cy="43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0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03199" y="-186267"/>
            <a:ext cx="12581466" cy="7196667"/>
          </a:xfrm>
          <a:prstGeom prst="rect">
            <a:avLst/>
          </a:prstGeom>
          <a:solidFill>
            <a:srgbClr val="59D6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05" y="1201672"/>
            <a:ext cx="9083126" cy="5063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590" y="6128131"/>
            <a:ext cx="1642666" cy="432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57" y="362087"/>
            <a:ext cx="2171697" cy="2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9936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50197" y="4123849"/>
            <a:ext cx="12191999" cy="2322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-BlackPL"/>
                <a:cs typeface="Arial-BlackPL"/>
              </a:rPr>
              <a:t>Inspire New Behaviors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Technology design decisions are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being made by humans, for humans…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technology is adapting to how we </a:t>
            </a:r>
            <a:b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behave to learn how to enhance </a:t>
            </a:r>
            <a:b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our lives.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590" y="6128131"/>
            <a:ext cx="1642666" cy="432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57" y="362087"/>
            <a:ext cx="2171697" cy="2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0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03199" y="-186267"/>
            <a:ext cx="12581466" cy="7196667"/>
          </a:xfrm>
          <a:prstGeom prst="rect">
            <a:avLst/>
          </a:prstGeom>
          <a:solidFill>
            <a:srgbClr val="3D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8" y="1115741"/>
            <a:ext cx="8982600" cy="4592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590" y="6128131"/>
            <a:ext cx="1642666" cy="432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57" y="362087"/>
            <a:ext cx="2171697" cy="2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8417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nd 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1830" r="2126" b="2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0197" y="4123849"/>
            <a:ext cx="12191999" cy="2322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-BlackPL"/>
                <a:cs typeface="Arial-BlackPL"/>
              </a:rPr>
              <a:t>Experience Above All</a:t>
            </a:r>
            <a:endParaRPr lang="en-US" sz="3000" dirty="0" smtClean="0">
              <a:solidFill>
                <a:srgbClr val="FFFFFF"/>
              </a:solidFill>
              <a:latin typeface="Arial-BlackPL"/>
              <a:cs typeface="Arial-BlackPL"/>
            </a:endParaRP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chemeClr val="bg1"/>
                </a:solidFill>
                <a:latin typeface="Arial"/>
                <a:cs typeface="Arial"/>
              </a:rPr>
              <a:t>Simple </a:t>
            </a:r>
            <a:r>
              <a:rPr lang="en-US" sz="2500" dirty="0">
                <a:solidFill>
                  <a:schemeClr val="bg1"/>
                </a:solidFill>
                <a:latin typeface="Arial"/>
                <a:cs typeface="Arial"/>
              </a:rPr>
              <a:t>and smart interactions, value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  <a:latin typeface="Arial"/>
                <a:cs typeface="Arial"/>
              </a:rPr>
              <a:t>at each connection made… resulting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  <a:latin typeface="Arial"/>
                <a:cs typeface="Arial"/>
              </a:rPr>
              <a:t>in AI coming of age to become the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  <a:latin typeface="Arial"/>
                <a:cs typeface="Arial"/>
              </a:rPr>
              <a:t>new user interface of every digital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  <a:latin typeface="Arial"/>
                <a:cs typeface="Arial"/>
              </a:rPr>
              <a:t>business brand.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498" y="390903"/>
            <a:ext cx="2171700" cy="19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590" y="6128131"/>
            <a:ext cx="1642666" cy="43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2" y="1378560"/>
            <a:ext cx="12191999" cy="1821998"/>
            <a:chOff x="0" y="843103"/>
            <a:chExt cx="12191999" cy="1821998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>
              <a:off x="2" y="843103"/>
              <a:ext cx="12191997" cy="150551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 baseline="0">
                  <a:solidFill>
                    <a:schemeClr val="tx1"/>
                  </a:solidFill>
                  <a:latin typeface="Arial Black" charset="0"/>
                  <a:ea typeface="Arial Black" charset="0"/>
                  <a:cs typeface="Arial Black" charset="0"/>
                </a:defRPr>
              </a:lvl1pPr>
            </a:lstStyle>
            <a:p>
              <a:pPr algn="ctr">
                <a:lnSpc>
                  <a:spcPct val="75000"/>
                </a:lnSpc>
              </a:pPr>
              <a:r>
                <a:rPr lang="en-US" sz="6000" spc="-300" dirty="0" smtClean="0"/>
                <a:t>TECHNOLOGY</a:t>
              </a:r>
              <a:br>
                <a:rPr lang="en-US" sz="6000" spc="-300" dirty="0" smtClean="0"/>
              </a:br>
              <a:r>
                <a:rPr lang="en-US" sz="6000" spc="-300" dirty="0" smtClean="0"/>
                <a:t>FOR PEOPLE</a:t>
              </a:r>
              <a:endParaRPr lang="en-US" sz="6000" spc="-3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2172658"/>
              <a:ext cx="1219199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dirty="0" smtClean="0">
                  <a:latin typeface="Arial" charset="0"/>
                  <a:ea typeface="Arial" charset="0"/>
                  <a:cs typeface="Arial" charset="0"/>
                </a:rPr>
                <a:t>The Era of the</a:t>
              </a:r>
              <a:r>
                <a:rPr lang="en-US" sz="26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2600" dirty="0" smtClean="0">
                  <a:latin typeface="Arial" charset="0"/>
                  <a:ea typeface="Arial" charset="0"/>
                  <a:cs typeface="Arial" charset="0"/>
                </a:rPr>
                <a:t>Intelligent Enterprise</a:t>
              </a:r>
              <a:endParaRPr lang="en-US" sz="26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2" y="-34635"/>
            <a:ext cx="2028525" cy="808470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1" y="4069690"/>
            <a:ext cx="2438400" cy="2788309"/>
            <a:chOff x="1" y="3436507"/>
            <a:chExt cx="2438400" cy="2788309"/>
          </a:xfrm>
        </p:grpSpPr>
        <p:sp>
          <p:nvSpPr>
            <p:cNvPr id="65" name="Rectangle 64"/>
            <p:cNvSpPr/>
            <p:nvPr/>
          </p:nvSpPr>
          <p:spPr>
            <a:xfrm>
              <a:off x="1" y="3436507"/>
              <a:ext cx="2438400" cy="2788309"/>
            </a:xfrm>
            <a:prstGeom prst="rect">
              <a:avLst/>
            </a:prstGeom>
            <a:solidFill>
              <a:srgbClr val="3DBE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itle 1"/>
            <p:cNvSpPr txBox="1">
              <a:spLocks/>
            </p:cNvSpPr>
            <p:nvPr/>
          </p:nvSpPr>
          <p:spPr>
            <a:xfrm>
              <a:off x="73095" y="4029886"/>
              <a:ext cx="2365306" cy="6692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 baseline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defRPr>
              </a:lvl1pPr>
            </a:lstStyle>
            <a:p>
              <a:pPr algn="ctr">
                <a:lnSpc>
                  <a:spcPct val="75000"/>
                </a:lnSpc>
              </a:pPr>
              <a:r>
                <a:rPr lang="en-US" sz="2800" b="0" dirty="0">
                  <a:solidFill>
                    <a:srgbClr val="FFFFFF"/>
                  </a:solidFill>
                </a:rPr>
                <a:t>THE UN CHARTED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" y="3658572"/>
              <a:ext cx="24376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TREND 1 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437668" y="4069691"/>
            <a:ext cx="2438400" cy="2788308"/>
            <a:chOff x="2437668" y="3436508"/>
            <a:chExt cx="2438400" cy="2788308"/>
          </a:xfrm>
        </p:grpSpPr>
        <p:sp>
          <p:nvSpPr>
            <p:cNvPr id="69" name="Rectangle 68"/>
            <p:cNvSpPr/>
            <p:nvPr/>
          </p:nvSpPr>
          <p:spPr>
            <a:xfrm>
              <a:off x="2437668" y="3436508"/>
              <a:ext cx="2438400" cy="2788308"/>
            </a:xfrm>
            <a:prstGeom prst="rect">
              <a:avLst/>
            </a:prstGeom>
            <a:solidFill>
              <a:srgbClr val="41C3B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itle 1"/>
            <p:cNvSpPr txBox="1">
              <a:spLocks/>
            </p:cNvSpPr>
            <p:nvPr/>
          </p:nvSpPr>
          <p:spPr>
            <a:xfrm>
              <a:off x="2437668" y="4029886"/>
              <a:ext cx="2438400" cy="6692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 baseline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defRPr>
              </a:lvl1pPr>
            </a:lstStyle>
            <a:p>
              <a:pPr algn="ctr">
                <a:lnSpc>
                  <a:spcPct val="75000"/>
                </a:lnSpc>
              </a:pPr>
              <a:r>
                <a:rPr lang="en-US" sz="2800" b="0" dirty="0" smtClean="0">
                  <a:solidFill>
                    <a:srgbClr val="FFFFFF"/>
                  </a:solidFill>
                </a:rPr>
                <a:t>ECO</a:t>
              </a:r>
              <a:br>
                <a:rPr lang="en-US" sz="2800" b="0" dirty="0" smtClean="0">
                  <a:solidFill>
                    <a:srgbClr val="FFFFFF"/>
                  </a:solidFill>
                </a:rPr>
              </a:br>
              <a:r>
                <a:rPr lang="en-US" sz="2800" b="0" dirty="0" smtClean="0">
                  <a:solidFill>
                    <a:srgbClr val="FFFFFF"/>
                  </a:solidFill>
                </a:rPr>
                <a:t>SYSTEM</a:t>
              </a:r>
              <a:br>
                <a:rPr lang="en-US" sz="2800" b="0" dirty="0" smtClean="0">
                  <a:solidFill>
                    <a:srgbClr val="FFFFFF"/>
                  </a:solidFill>
                </a:rPr>
              </a:br>
              <a:r>
                <a:rPr lang="en-US" sz="2800" b="0" dirty="0" smtClean="0">
                  <a:solidFill>
                    <a:srgbClr val="FFFFFF"/>
                  </a:solidFill>
                </a:rPr>
                <a:t>POWER</a:t>
              </a:r>
              <a:br>
                <a:rPr lang="en-US" sz="2800" b="0" dirty="0" smtClean="0">
                  <a:solidFill>
                    <a:srgbClr val="FFFFFF"/>
                  </a:solidFill>
                </a:rPr>
              </a:br>
              <a:r>
                <a:rPr lang="en-US" sz="2800" b="0" dirty="0" smtClean="0">
                  <a:solidFill>
                    <a:srgbClr val="FFFFFF"/>
                  </a:solidFill>
                </a:rPr>
                <a:t>PLAYS</a:t>
              </a:r>
              <a:endParaRPr lang="en-US" sz="2800" b="0" dirty="0">
                <a:solidFill>
                  <a:srgbClr val="FFFFFF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438401" y="3658572"/>
              <a:ext cx="24334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TREND </a:t>
              </a:r>
              <a:r>
                <a:rPr lang="en-US" dirty="0" smtClean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 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71864" y="4069691"/>
            <a:ext cx="2438400" cy="2788308"/>
            <a:chOff x="4871864" y="3436508"/>
            <a:chExt cx="2438400" cy="2788308"/>
          </a:xfrm>
        </p:grpSpPr>
        <p:sp>
          <p:nvSpPr>
            <p:cNvPr id="73" name="Rectangle 72"/>
            <p:cNvSpPr/>
            <p:nvPr/>
          </p:nvSpPr>
          <p:spPr>
            <a:xfrm>
              <a:off x="4871864" y="3436508"/>
              <a:ext cx="2438400" cy="2788308"/>
            </a:xfrm>
            <a:prstGeom prst="rect">
              <a:avLst/>
            </a:prstGeom>
            <a:solidFill>
              <a:srgbClr val="43CF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itle 1"/>
            <p:cNvSpPr txBox="1">
              <a:spLocks/>
            </p:cNvSpPr>
            <p:nvPr/>
          </p:nvSpPr>
          <p:spPr>
            <a:xfrm>
              <a:off x="4876068" y="4029886"/>
              <a:ext cx="2434196" cy="6692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 baseline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defRPr>
              </a:lvl1pPr>
            </a:lstStyle>
            <a:p>
              <a:pPr algn="ctr">
                <a:lnSpc>
                  <a:spcPct val="75000"/>
                </a:lnSpc>
              </a:pPr>
              <a:r>
                <a:rPr lang="en-US" sz="2800" b="0" dirty="0" smtClean="0">
                  <a:solidFill>
                    <a:srgbClr val="FFFFFF"/>
                  </a:solidFill>
                </a:rPr>
                <a:t>WORK</a:t>
              </a:r>
              <a:br>
                <a:rPr lang="en-US" sz="2800" b="0" dirty="0" smtClean="0">
                  <a:solidFill>
                    <a:srgbClr val="FFFFFF"/>
                  </a:solidFill>
                </a:rPr>
              </a:br>
              <a:r>
                <a:rPr lang="en-US" sz="2800" b="0" dirty="0" smtClean="0">
                  <a:solidFill>
                    <a:srgbClr val="FFFFFF"/>
                  </a:solidFill>
                </a:rPr>
                <a:t>FORCE MARKET PLACE</a:t>
              </a:r>
              <a:endParaRPr lang="en-US" sz="2800" b="0" dirty="0">
                <a:solidFill>
                  <a:srgbClr val="FFFFFF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871865" y="3658572"/>
              <a:ext cx="24336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TREND </a:t>
              </a:r>
              <a:r>
                <a:rPr lang="en-US" dirty="0" smtClean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 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305485" y="4069691"/>
            <a:ext cx="2579011" cy="2788308"/>
            <a:chOff x="7305485" y="3436508"/>
            <a:chExt cx="2579011" cy="2788308"/>
          </a:xfrm>
        </p:grpSpPr>
        <p:sp>
          <p:nvSpPr>
            <p:cNvPr id="77" name="Rectangle 76"/>
            <p:cNvSpPr/>
            <p:nvPr/>
          </p:nvSpPr>
          <p:spPr>
            <a:xfrm>
              <a:off x="7305485" y="3436508"/>
              <a:ext cx="2579011" cy="2788308"/>
            </a:xfrm>
            <a:prstGeom prst="rect">
              <a:avLst/>
            </a:prstGeom>
            <a:solidFill>
              <a:srgbClr val="59D6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itle 1"/>
            <p:cNvSpPr txBox="1">
              <a:spLocks/>
            </p:cNvSpPr>
            <p:nvPr/>
          </p:nvSpPr>
          <p:spPr>
            <a:xfrm>
              <a:off x="7310264" y="4029886"/>
              <a:ext cx="2433561" cy="6692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 baseline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defRPr>
              </a:lvl1pPr>
            </a:lstStyle>
            <a:p>
              <a:pPr algn="ctr">
                <a:lnSpc>
                  <a:spcPct val="75000"/>
                </a:lnSpc>
              </a:pPr>
              <a:r>
                <a:rPr lang="en-US" sz="2800" b="0" dirty="0" smtClean="0">
                  <a:solidFill>
                    <a:srgbClr val="FFFFFF"/>
                  </a:solidFill>
                </a:rPr>
                <a:t>DESIGN</a:t>
              </a:r>
              <a:br>
                <a:rPr lang="en-US" sz="2800" b="0" dirty="0" smtClean="0">
                  <a:solidFill>
                    <a:srgbClr val="FFFFFF"/>
                  </a:solidFill>
                </a:rPr>
              </a:br>
              <a:r>
                <a:rPr lang="en-US" sz="2800" b="0" dirty="0" smtClean="0">
                  <a:solidFill>
                    <a:srgbClr val="FFFFFF"/>
                  </a:solidFill>
                </a:rPr>
                <a:t>FOR</a:t>
              </a:r>
              <a:br>
                <a:rPr lang="en-US" sz="2800" b="0" dirty="0" smtClean="0">
                  <a:solidFill>
                    <a:srgbClr val="FFFFFF"/>
                  </a:solidFill>
                </a:rPr>
              </a:br>
              <a:r>
                <a:rPr lang="en-US" sz="2800" b="0" dirty="0" smtClean="0">
                  <a:solidFill>
                    <a:srgbClr val="FFFFFF"/>
                  </a:solidFill>
                </a:rPr>
                <a:t>HUMANS</a:t>
              </a:r>
              <a:endParaRPr lang="en-US" sz="2800" b="0" dirty="0">
                <a:solidFill>
                  <a:srgbClr val="FFFFFF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310264" y="3658572"/>
              <a:ext cx="24335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TREND </a:t>
              </a:r>
              <a:r>
                <a:rPr lang="en-US" dirty="0" smtClean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 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9743826" y="4069691"/>
            <a:ext cx="2448174" cy="2788308"/>
            <a:chOff x="9743826" y="3436508"/>
            <a:chExt cx="2448174" cy="2788308"/>
          </a:xfrm>
        </p:grpSpPr>
        <p:sp>
          <p:nvSpPr>
            <p:cNvPr id="81" name="Rectangle 80"/>
            <p:cNvSpPr/>
            <p:nvPr/>
          </p:nvSpPr>
          <p:spPr>
            <a:xfrm>
              <a:off x="9743826" y="3436508"/>
              <a:ext cx="2448174" cy="2788308"/>
            </a:xfrm>
            <a:prstGeom prst="rect">
              <a:avLst/>
            </a:prstGeom>
            <a:solidFill>
              <a:srgbClr val="6EE1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itle 1"/>
            <p:cNvSpPr txBox="1">
              <a:spLocks/>
            </p:cNvSpPr>
            <p:nvPr/>
          </p:nvSpPr>
          <p:spPr>
            <a:xfrm>
              <a:off x="9743826" y="4029886"/>
              <a:ext cx="2448173" cy="6692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 baseline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defRPr>
              </a:lvl1pPr>
            </a:lstStyle>
            <a:p>
              <a:pPr algn="ctr">
                <a:lnSpc>
                  <a:spcPct val="75000"/>
                </a:lnSpc>
              </a:pPr>
              <a:r>
                <a:rPr lang="en-US" sz="2800" b="0" dirty="0">
                  <a:solidFill>
                    <a:srgbClr val="FFFFFF"/>
                  </a:solidFill>
                </a:rPr>
                <a:t>AI IS THE </a:t>
              </a:r>
              <a:br>
                <a:rPr lang="en-US" sz="2800" b="0" dirty="0">
                  <a:solidFill>
                    <a:srgbClr val="FFFFFF"/>
                  </a:solidFill>
                </a:rPr>
              </a:br>
              <a:r>
                <a:rPr lang="en-US" sz="2800" b="0" dirty="0">
                  <a:solidFill>
                    <a:srgbClr val="FFFFFF"/>
                  </a:solidFill>
                </a:rPr>
                <a:t>NEW </a:t>
              </a:r>
              <a:r>
                <a:rPr lang="en-US" sz="2800" b="0" dirty="0" smtClean="0">
                  <a:solidFill>
                    <a:srgbClr val="FFFFFF"/>
                  </a:solidFill>
                </a:rPr>
                <a:t>UI</a:t>
              </a:r>
              <a:endParaRPr lang="en-US" sz="2800" b="0" dirty="0">
                <a:solidFill>
                  <a:srgbClr val="FFFFFF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743826" y="3658572"/>
              <a:ext cx="24481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TREND </a:t>
              </a:r>
              <a:r>
                <a:rPr lang="en-US" dirty="0" smtClean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 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61" y="362087"/>
            <a:ext cx="2171689" cy="2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0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AFF"/>
            </a:gs>
            <a:gs pos="100000">
              <a:srgbClr val="86E4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R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03" y="2811295"/>
            <a:ext cx="8720992" cy="5021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519545" y="14778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2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41392" y="2299045"/>
            <a:ext cx="2227444" cy="1328593"/>
            <a:chOff x="2241392" y="2299045"/>
            <a:chExt cx="2227444" cy="1328593"/>
          </a:xfrm>
        </p:grpSpPr>
        <p:sp>
          <p:nvSpPr>
            <p:cNvPr id="29" name="TextBox 28"/>
            <p:cNvSpPr txBox="1"/>
            <p:nvPr/>
          </p:nvSpPr>
          <p:spPr>
            <a:xfrm>
              <a:off x="2241392" y="2796641"/>
              <a:ext cx="21920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  <a:t>Every </a:t>
              </a:r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Business</a:t>
              </a:r>
              <a:b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is 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  <a:t>a Digital Business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76825" y="2299045"/>
              <a:ext cx="21920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gradFill>
                    <a:gsLst>
                      <a:gs pos="0">
                        <a:srgbClr val="00BAFF"/>
                      </a:gs>
                      <a:gs pos="100000">
                        <a:srgbClr val="86E400"/>
                      </a:gs>
                    </a:gsLst>
                    <a:lin ang="0" scaled="1"/>
                  </a:gradFill>
                  <a:latin typeface="Arial Black"/>
                  <a:cs typeface="Arial Black"/>
                </a:rPr>
                <a:t>2013</a:t>
              </a:r>
              <a:endParaRPr lang="en-US" sz="3000" dirty="0">
                <a:gradFill>
                  <a:gsLst>
                    <a:gs pos="0">
                      <a:srgbClr val="00BAFF"/>
                    </a:gs>
                    <a:gs pos="100000">
                      <a:srgbClr val="86E400"/>
                    </a:gs>
                  </a:gsLst>
                  <a:lin ang="0" scaled="1"/>
                </a:gradFill>
                <a:latin typeface="Arial Black"/>
                <a:cs typeface="Arial Black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95412" y="2299045"/>
            <a:ext cx="2227444" cy="1328594"/>
            <a:chOff x="4795412" y="2299045"/>
            <a:chExt cx="2227444" cy="1328594"/>
          </a:xfrm>
        </p:grpSpPr>
        <p:sp>
          <p:nvSpPr>
            <p:cNvPr id="33" name="TextBox 32"/>
            <p:cNvSpPr txBox="1"/>
            <p:nvPr/>
          </p:nvSpPr>
          <p:spPr>
            <a:xfrm>
              <a:off x="4795412" y="2796642"/>
              <a:ext cx="21920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  <a:t>From Digitally</a:t>
              </a:r>
              <a:b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  <a:t>Disrupted to</a:t>
              </a:r>
              <a:b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  <a:t>Digital Disrupter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30845" y="2299045"/>
              <a:ext cx="21920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gradFill>
                    <a:gsLst>
                      <a:gs pos="0">
                        <a:srgbClr val="00BAFF"/>
                      </a:gs>
                      <a:gs pos="100000">
                        <a:srgbClr val="86E400"/>
                      </a:gs>
                    </a:gsLst>
                    <a:lin ang="0" scaled="1"/>
                  </a:gradFill>
                  <a:latin typeface="Arial Black"/>
                  <a:cs typeface="Arial Black"/>
                </a:rPr>
                <a:t>2014</a:t>
              </a:r>
              <a:endParaRPr lang="en-US" sz="3000" dirty="0">
                <a:gradFill>
                  <a:gsLst>
                    <a:gs pos="0">
                      <a:srgbClr val="00BAFF"/>
                    </a:gs>
                    <a:gs pos="100000">
                      <a:srgbClr val="86E400"/>
                    </a:gs>
                  </a:gsLst>
                  <a:lin ang="0" scaled="1"/>
                </a:gradFill>
                <a:latin typeface="Arial Black"/>
                <a:cs typeface="Arial Black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58954" y="2299045"/>
            <a:ext cx="2227444" cy="1328594"/>
            <a:chOff x="7358954" y="2299045"/>
            <a:chExt cx="2227444" cy="1328594"/>
          </a:xfrm>
        </p:grpSpPr>
        <p:sp>
          <p:nvSpPr>
            <p:cNvPr id="37" name="TextBox 36"/>
            <p:cNvSpPr txBox="1"/>
            <p:nvPr/>
          </p:nvSpPr>
          <p:spPr>
            <a:xfrm>
              <a:off x="7358954" y="2796642"/>
              <a:ext cx="21920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  <a:t>Digital Business</a:t>
              </a:r>
              <a:b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  <a:t>Era: Stretch Your</a:t>
              </a:r>
              <a:b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  <a:t>Boundaries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94387" y="2299045"/>
              <a:ext cx="21920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gradFill>
                    <a:gsLst>
                      <a:gs pos="0">
                        <a:srgbClr val="00BAFF"/>
                      </a:gs>
                      <a:gs pos="100000">
                        <a:srgbClr val="86E400"/>
                      </a:gs>
                    </a:gsLst>
                    <a:lin ang="0" scaled="1"/>
                  </a:gradFill>
                  <a:latin typeface="Arial Black"/>
                  <a:cs typeface="Arial Black"/>
                </a:rPr>
                <a:t>2015</a:t>
              </a:r>
              <a:endParaRPr lang="en-US" sz="3000" dirty="0">
                <a:gradFill>
                  <a:gsLst>
                    <a:gs pos="0">
                      <a:srgbClr val="00BAFF"/>
                    </a:gs>
                    <a:gs pos="100000">
                      <a:srgbClr val="86E400"/>
                    </a:gs>
                  </a:gsLst>
                  <a:lin ang="0" scaled="1"/>
                </a:gradFill>
                <a:latin typeface="Arial Black"/>
                <a:cs typeface="Arial Black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03871" y="3938375"/>
            <a:ext cx="2227444" cy="1328594"/>
            <a:chOff x="3203871" y="3938375"/>
            <a:chExt cx="2227444" cy="1328594"/>
          </a:xfrm>
        </p:grpSpPr>
        <p:sp>
          <p:nvSpPr>
            <p:cNvPr id="42" name="TextBox 41"/>
            <p:cNvSpPr txBox="1"/>
            <p:nvPr/>
          </p:nvSpPr>
          <p:spPr>
            <a:xfrm>
              <a:off x="3203871" y="4435972"/>
              <a:ext cx="21920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  <a:t>People First:</a:t>
              </a:r>
              <a:b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  <a:t>Primacy of People</a:t>
              </a:r>
              <a:b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  <a:t>in the Digital Age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39304" y="3938375"/>
              <a:ext cx="21920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gradFill>
                    <a:gsLst>
                      <a:gs pos="0">
                        <a:srgbClr val="00BAFF"/>
                      </a:gs>
                      <a:gs pos="100000">
                        <a:srgbClr val="86E400"/>
                      </a:gs>
                    </a:gsLst>
                    <a:lin ang="0" scaled="1"/>
                  </a:gradFill>
                  <a:latin typeface="Arial Black"/>
                  <a:cs typeface="Arial Black"/>
                </a:rPr>
                <a:t>2016</a:t>
              </a:r>
              <a:endParaRPr lang="en-US" sz="3000" dirty="0">
                <a:gradFill>
                  <a:gsLst>
                    <a:gs pos="0">
                      <a:srgbClr val="00BAFF"/>
                    </a:gs>
                    <a:gs pos="100000">
                      <a:srgbClr val="86E400"/>
                    </a:gs>
                  </a:gsLst>
                  <a:lin ang="0" scaled="1"/>
                </a:gradFill>
                <a:latin typeface="Arial Black"/>
                <a:cs typeface="Arial Black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39589" y="3938375"/>
            <a:ext cx="2584982" cy="1328594"/>
            <a:chOff x="5939589" y="3938375"/>
            <a:chExt cx="2584982" cy="1328594"/>
          </a:xfrm>
        </p:grpSpPr>
        <p:sp>
          <p:nvSpPr>
            <p:cNvPr id="51" name="TextBox 50"/>
            <p:cNvSpPr txBox="1"/>
            <p:nvPr/>
          </p:nvSpPr>
          <p:spPr>
            <a:xfrm>
              <a:off x="5939589" y="4435972"/>
              <a:ext cx="2584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  <a:t>Technology </a:t>
              </a:r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for</a:t>
              </a:r>
              <a:b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People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  <a:t>: </a:t>
              </a:r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The 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  <a:t>Era of the</a:t>
              </a:r>
              <a:b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  <a:t>Intelligent Enterprise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171508" y="3938375"/>
              <a:ext cx="21920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gradFill>
                    <a:gsLst>
                      <a:gs pos="0">
                        <a:srgbClr val="00BAFF"/>
                      </a:gs>
                      <a:gs pos="100000">
                        <a:srgbClr val="86E400"/>
                      </a:gs>
                    </a:gsLst>
                    <a:lin ang="0" scaled="1"/>
                  </a:gradFill>
                  <a:latin typeface="Arial Black"/>
                  <a:cs typeface="Arial Black"/>
                </a:rPr>
                <a:t>2017</a:t>
              </a:r>
              <a:endParaRPr lang="en-US" sz="3000" dirty="0">
                <a:gradFill>
                  <a:gsLst>
                    <a:gs pos="0">
                      <a:srgbClr val="00BAFF"/>
                    </a:gs>
                    <a:gs pos="100000">
                      <a:srgbClr val="86E400"/>
                    </a:gs>
                  </a:gsLst>
                  <a:lin ang="0" scaled="1"/>
                </a:gradFill>
                <a:latin typeface="Arial Black"/>
                <a:cs typeface="Arial Black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40" y="398103"/>
            <a:ext cx="4428571" cy="8589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560" y="2700643"/>
            <a:ext cx="266700" cy="304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680" y="2700643"/>
            <a:ext cx="266700" cy="30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333" y="4339973"/>
            <a:ext cx="266700" cy="304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139" y="5937005"/>
            <a:ext cx="2028525" cy="80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2" y="1918362"/>
            <a:ext cx="12191999" cy="2113574"/>
            <a:chOff x="0" y="1382905"/>
            <a:chExt cx="12191999" cy="2113574"/>
          </a:xfrm>
        </p:grpSpPr>
        <p:sp>
          <p:nvSpPr>
            <p:cNvPr id="25" name="Title 1"/>
            <p:cNvSpPr txBox="1">
              <a:spLocks/>
            </p:cNvSpPr>
            <p:nvPr/>
          </p:nvSpPr>
          <p:spPr>
            <a:xfrm>
              <a:off x="2" y="1990967"/>
              <a:ext cx="12191997" cy="150551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 baseline="0">
                  <a:solidFill>
                    <a:schemeClr val="tx1"/>
                  </a:solidFill>
                  <a:latin typeface="Arial Black" charset="0"/>
                  <a:ea typeface="Arial Black" charset="0"/>
                  <a:cs typeface="Arial Black" charset="0"/>
                </a:defRPr>
              </a:lvl1pPr>
            </a:lstStyle>
            <a:p>
              <a:pPr algn="ctr">
                <a:lnSpc>
                  <a:spcPct val="75000"/>
                </a:lnSpc>
              </a:pPr>
              <a:r>
                <a:rPr lang="en-US" sz="6000" spc="-300" dirty="0" smtClean="0">
                  <a:gradFill flip="none" rotWithShape="1">
                    <a:gsLst>
                      <a:gs pos="0">
                        <a:srgbClr val="00B4FF"/>
                      </a:gs>
                      <a:gs pos="100000">
                        <a:srgbClr val="86E400"/>
                      </a:gs>
                    </a:gsLst>
                    <a:lin ang="0" scaled="1"/>
                    <a:tileRect/>
                  </a:gradFill>
                </a:rPr>
                <a:t>TECHNOLOGY BY PEOPLE</a:t>
              </a:r>
              <a:br>
                <a:rPr lang="en-US" sz="6000" spc="-300" dirty="0" smtClean="0">
                  <a:gradFill flip="none" rotWithShape="1">
                    <a:gsLst>
                      <a:gs pos="0">
                        <a:srgbClr val="00B4FF"/>
                      </a:gs>
                      <a:gs pos="100000">
                        <a:srgbClr val="86E400"/>
                      </a:gs>
                    </a:gsLst>
                    <a:lin ang="0" scaled="1"/>
                    <a:tileRect/>
                  </a:gradFill>
                </a:rPr>
              </a:br>
              <a:r>
                <a:rPr lang="en-US" sz="6000" spc="-300" dirty="0" smtClean="0">
                  <a:gradFill flip="none" rotWithShape="1">
                    <a:gsLst>
                      <a:gs pos="0">
                        <a:srgbClr val="00B4FF"/>
                      </a:gs>
                      <a:gs pos="100000">
                        <a:srgbClr val="86E400"/>
                      </a:gs>
                    </a:gsLst>
                    <a:lin ang="0" scaled="1"/>
                    <a:tileRect/>
                  </a:gradFill>
                </a:rPr>
                <a:t>FOR PEOPLE</a:t>
              </a:r>
              <a:endParaRPr lang="en-US" sz="6000" spc="-300" dirty="0">
                <a:gradFill flip="none" rotWithShape="1">
                  <a:gsLst>
                    <a:gs pos="0">
                      <a:srgbClr val="00B4FF"/>
                    </a:gs>
                    <a:gs pos="100000">
                      <a:srgbClr val="86E400"/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1382905"/>
              <a:ext cx="1219199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2017 VISION TRENDS</a:t>
              </a:r>
              <a:endParaRPr lang="en-US" sz="3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13696" y="4031936"/>
            <a:ext cx="5764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The Accenture Technology Vision 2017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identifies five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technology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trends that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will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empower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people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to achieve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more in the era of the intelligent enterprise.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62647" y="5307911"/>
            <a:ext cx="2667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139" y="5937005"/>
            <a:ext cx="2028525" cy="80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22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5" y="226714"/>
            <a:ext cx="4428571" cy="8589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/>
          <p:cNvSpPr/>
          <p:nvPr/>
        </p:nvSpPr>
        <p:spPr>
          <a:xfrm>
            <a:off x="361985" y="635000"/>
            <a:ext cx="4127500" cy="4506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1" y="4677917"/>
            <a:ext cx="12201558" cy="1144024"/>
          </a:xfrm>
          <a:prstGeom prst="rect">
            <a:avLst/>
          </a:prstGeom>
          <a:solidFill>
            <a:srgbClr val="59D6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" y="1667767"/>
            <a:ext cx="12201556" cy="1058917"/>
          </a:xfrm>
          <a:prstGeom prst="rect">
            <a:avLst/>
          </a:prstGeom>
          <a:solidFill>
            <a:srgbClr val="3DBE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-1" y="2707336"/>
            <a:ext cx="12191999" cy="1052293"/>
          </a:xfrm>
          <a:prstGeom prst="rect">
            <a:avLst/>
          </a:prstGeom>
          <a:solidFill>
            <a:srgbClr val="41C3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0" y="3745687"/>
            <a:ext cx="12191999" cy="1037902"/>
          </a:xfrm>
          <a:prstGeom prst="rect">
            <a:avLst/>
          </a:prstGeom>
          <a:solidFill>
            <a:srgbClr val="43CF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-9556" y="5813881"/>
            <a:ext cx="12220672" cy="1048693"/>
          </a:xfrm>
          <a:prstGeom prst="rect">
            <a:avLst/>
          </a:prstGeom>
          <a:solidFill>
            <a:srgbClr val="6EE1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277801" y="1798389"/>
            <a:ext cx="6317483" cy="1029011"/>
            <a:chOff x="428870" y="1793210"/>
            <a:chExt cx="6317483" cy="1029011"/>
          </a:xfrm>
        </p:grpSpPr>
        <p:sp>
          <p:nvSpPr>
            <p:cNvPr id="57" name="Title 1"/>
            <p:cNvSpPr txBox="1">
              <a:spLocks/>
            </p:cNvSpPr>
            <p:nvPr/>
          </p:nvSpPr>
          <p:spPr>
            <a:xfrm>
              <a:off x="428870" y="2153021"/>
              <a:ext cx="6317483" cy="6692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 baseline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defRPr>
              </a:lvl1pPr>
            </a:lstStyle>
            <a:p>
              <a:pPr>
                <a:lnSpc>
                  <a:spcPct val="75000"/>
                </a:lnSpc>
              </a:pPr>
              <a:r>
                <a:rPr lang="en-US" sz="2800" b="0" dirty="0">
                  <a:solidFill>
                    <a:srgbClr val="FFFFFF"/>
                  </a:solidFill>
                </a:rPr>
                <a:t>THE UNCHARTED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28870" y="1793210"/>
              <a:ext cx="24376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TREND 1 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77801" y="2864253"/>
            <a:ext cx="9943140" cy="1033253"/>
            <a:chOff x="428870" y="2859074"/>
            <a:chExt cx="9943140" cy="1033253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>
              <a:off x="428870" y="3223127"/>
              <a:ext cx="9943140" cy="6692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 baseline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defRPr>
              </a:lvl1pPr>
            </a:lstStyle>
            <a:p>
              <a:pPr>
                <a:lnSpc>
                  <a:spcPct val="75000"/>
                </a:lnSpc>
              </a:pPr>
              <a:r>
                <a:rPr lang="en-US" sz="2800" b="0" dirty="0" smtClean="0">
                  <a:solidFill>
                    <a:srgbClr val="FFFFFF"/>
                  </a:solidFill>
                </a:rPr>
                <a:t>ECOSYSTEM POWER PLAYS</a:t>
              </a:r>
              <a:endParaRPr lang="en-US" sz="2800" b="0" dirty="0">
                <a:solidFill>
                  <a:srgbClr val="FFFFFF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8870" y="2859074"/>
              <a:ext cx="24334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TREND </a:t>
              </a:r>
              <a:r>
                <a:rPr lang="en-US" dirty="0" smtClean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 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77801" y="3902581"/>
            <a:ext cx="7254125" cy="1027870"/>
            <a:chOff x="428870" y="3897402"/>
            <a:chExt cx="7254125" cy="1027870"/>
          </a:xfrm>
        </p:grpSpPr>
        <p:sp>
          <p:nvSpPr>
            <p:cNvPr id="63" name="Title 1"/>
            <p:cNvSpPr txBox="1">
              <a:spLocks/>
            </p:cNvSpPr>
            <p:nvPr/>
          </p:nvSpPr>
          <p:spPr>
            <a:xfrm>
              <a:off x="428870" y="4256072"/>
              <a:ext cx="7254125" cy="6692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 baseline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defRPr>
              </a:lvl1pPr>
            </a:lstStyle>
            <a:p>
              <a:pPr>
                <a:lnSpc>
                  <a:spcPct val="75000"/>
                </a:lnSpc>
              </a:pPr>
              <a:r>
                <a:rPr lang="en-US" sz="2800" b="0" dirty="0" smtClean="0">
                  <a:solidFill>
                    <a:srgbClr val="FFFFFF"/>
                  </a:solidFill>
                </a:rPr>
                <a:t>WORKFORCE MARKETPLACE</a:t>
              </a:r>
              <a:endParaRPr lang="en-US" sz="2800" b="0" dirty="0">
                <a:solidFill>
                  <a:srgbClr val="FFFFFF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28870" y="3897402"/>
              <a:ext cx="24336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TREND </a:t>
              </a:r>
              <a:r>
                <a:rPr lang="en-US" dirty="0" smtClean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 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77801" y="4932119"/>
            <a:ext cx="7093892" cy="1023703"/>
            <a:chOff x="428870" y="4926940"/>
            <a:chExt cx="7093892" cy="1023703"/>
          </a:xfrm>
        </p:grpSpPr>
        <p:sp>
          <p:nvSpPr>
            <p:cNvPr id="66" name="Title 1"/>
            <p:cNvSpPr txBox="1">
              <a:spLocks/>
            </p:cNvSpPr>
            <p:nvPr/>
          </p:nvSpPr>
          <p:spPr>
            <a:xfrm>
              <a:off x="428870" y="5281443"/>
              <a:ext cx="7093892" cy="6692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 baseline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defRPr>
              </a:lvl1pPr>
            </a:lstStyle>
            <a:p>
              <a:pPr>
                <a:lnSpc>
                  <a:spcPct val="75000"/>
                </a:lnSpc>
              </a:pPr>
              <a:r>
                <a:rPr lang="en-US" sz="2800" b="0" dirty="0" smtClean="0">
                  <a:solidFill>
                    <a:srgbClr val="FFFFFF"/>
                  </a:solidFill>
                </a:rPr>
                <a:t>DESIGN FOR HUMANS</a:t>
              </a:r>
              <a:endParaRPr lang="en-US" sz="2800" b="0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28870" y="4926940"/>
              <a:ext cx="24335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TREND </a:t>
              </a:r>
              <a:r>
                <a:rPr lang="en-US" dirty="0" smtClean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 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77801" y="5974442"/>
            <a:ext cx="5857535" cy="1008874"/>
            <a:chOff x="428870" y="5969263"/>
            <a:chExt cx="5857535" cy="1008874"/>
          </a:xfrm>
        </p:grpSpPr>
        <p:sp>
          <p:nvSpPr>
            <p:cNvPr id="69" name="Title 1"/>
            <p:cNvSpPr txBox="1">
              <a:spLocks/>
            </p:cNvSpPr>
            <p:nvPr/>
          </p:nvSpPr>
          <p:spPr>
            <a:xfrm>
              <a:off x="428870" y="6308937"/>
              <a:ext cx="5857535" cy="6692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 baseline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defRPr>
              </a:lvl1pPr>
            </a:lstStyle>
            <a:p>
              <a:pPr>
                <a:lnSpc>
                  <a:spcPct val="75000"/>
                </a:lnSpc>
              </a:pPr>
              <a:r>
                <a:rPr lang="en-US" sz="2800" b="0" dirty="0">
                  <a:solidFill>
                    <a:srgbClr val="FFFFFF"/>
                  </a:solidFill>
                </a:rPr>
                <a:t>AI IS THE NEW </a:t>
              </a:r>
              <a:r>
                <a:rPr lang="en-US" sz="2800" b="0" dirty="0" smtClean="0">
                  <a:solidFill>
                    <a:srgbClr val="FFFFFF"/>
                  </a:solidFill>
                </a:rPr>
                <a:t>UI</a:t>
              </a:r>
              <a:endParaRPr lang="en-US" sz="2800" b="0" dirty="0">
                <a:solidFill>
                  <a:srgbClr val="FFFFFF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28870" y="5969263"/>
              <a:ext cx="24481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TREND </a:t>
              </a:r>
              <a:r>
                <a:rPr lang="en-US" dirty="0" smtClean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 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502" y="-82740"/>
            <a:ext cx="5454496" cy="695175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590" y="6128131"/>
            <a:ext cx="1642666" cy="4327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5" y="658756"/>
            <a:ext cx="2171697" cy="27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51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52" grpId="0" animBg="1"/>
      <p:bldP spid="53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03199" y="-186267"/>
            <a:ext cx="12581466" cy="7196667"/>
          </a:xfrm>
          <a:prstGeom prst="rect">
            <a:avLst/>
          </a:prstGeom>
          <a:solidFill>
            <a:srgbClr val="6EE13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22" y="1704483"/>
            <a:ext cx="9561472" cy="4114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590" y="6128131"/>
            <a:ext cx="1642666" cy="432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57" y="362087"/>
            <a:ext cx="2171697" cy="2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57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t="1130" r="1177" b="-3826"/>
          <a:stretch/>
        </p:blipFill>
        <p:spPr>
          <a:xfrm>
            <a:off x="0" y="0"/>
            <a:ext cx="12192000" cy="72127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901536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0197" y="4072537"/>
            <a:ext cx="12191999" cy="2370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  <a:latin typeface="Arial-BlackPL"/>
                <a:cs typeface="Arial-BlackPL"/>
              </a:rPr>
              <a:t>Invent New Industries</a:t>
            </a:r>
            <a:br>
              <a:rPr lang="en-US" sz="3200" dirty="0">
                <a:solidFill>
                  <a:srgbClr val="FFFFFF"/>
                </a:solidFill>
                <a:latin typeface="Arial-BlackPL"/>
                <a:cs typeface="Arial-BlackPL"/>
              </a:rPr>
            </a:br>
            <a:r>
              <a:rPr lang="en-US" sz="3200" dirty="0">
                <a:solidFill>
                  <a:srgbClr val="FFFFFF"/>
                </a:solidFill>
                <a:latin typeface="Arial-BlackPL"/>
                <a:cs typeface="Arial-BlackPL"/>
              </a:rPr>
              <a:t>Set New Standards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succeed in today’s ecosystem-driven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digital economy, businesses must seize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opportunities to establish rules and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standards for entirely new industries.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590" y="6128131"/>
            <a:ext cx="1642666" cy="432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57" y="362087"/>
            <a:ext cx="2171697" cy="2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03199" y="-186267"/>
            <a:ext cx="12581466" cy="7196667"/>
          </a:xfrm>
          <a:prstGeom prst="rect">
            <a:avLst/>
          </a:prstGeom>
          <a:solidFill>
            <a:srgbClr val="41C3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590" y="6128131"/>
            <a:ext cx="1642666" cy="432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57" y="362087"/>
            <a:ext cx="2171697" cy="270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124" y="1217547"/>
            <a:ext cx="9465048" cy="48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05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nd 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t="1832" r="2087" b="20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0197" y="4123849"/>
            <a:ext cx="12191999" cy="2322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Arial-BlackPL"/>
                <a:cs typeface="Arial-BlackPL"/>
              </a:rPr>
              <a:t>Beyond Platforms</a:t>
            </a:r>
            <a:endParaRPr lang="en-US" sz="3200" dirty="0">
              <a:solidFill>
                <a:srgbClr val="FFFFFF"/>
              </a:solidFill>
              <a:latin typeface="Arial-BlackPL"/>
              <a:cs typeface="Arial-BlackPL"/>
            </a:endParaRP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Platform companies: completely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breaking the rules on to how operate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and compete… companies now need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more than just a platform strategy, they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need a robust ecosystem approach.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498" y="390903"/>
            <a:ext cx="2171700" cy="19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590" y="6128131"/>
            <a:ext cx="1642666" cy="43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03199" y="-186267"/>
            <a:ext cx="12581466" cy="7196667"/>
          </a:xfrm>
          <a:prstGeom prst="rect">
            <a:avLst/>
          </a:prstGeom>
          <a:solidFill>
            <a:srgbClr val="43CF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8" y="1335633"/>
            <a:ext cx="9160932" cy="47924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590" y="6128131"/>
            <a:ext cx="1642666" cy="432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57" y="362087"/>
            <a:ext cx="2171697" cy="2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7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4829</TotalTime>
  <Words>224</Words>
  <Application>Microsoft Office PowerPoint</Application>
  <PresentationFormat>Widescreen</PresentationFormat>
  <Paragraphs>75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Arial Bold</vt:lpstr>
      <vt:lpstr>Arial-BlackPL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McNally</dc:creator>
  <cp:lastModifiedBy>Michael J Redding</cp:lastModifiedBy>
  <cp:revision>442</cp:revision>
  <cp:lastPrinted>2017-01-09T14:43:16Z</cp:lastPrinted>
  <dcterms:created xsi:type="dcterms:W3CDTF">2016-12-14T16:07:14Z</dcterms:created>
  <dcterms:modified xsi:type="dcterms:W3CDTF">2017-03-14T12:30:07Z</dcterms:modified>
</cp:coreProperties>
</file>